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74" r:id="rId2"/>
    <p:sldId id="275" r:id="rId3"/>
    <p:sldId id="276" r:id="rId4"/>
    <p:sldId id="286" r:id="rId5"/>
    <p:sldId id="278" r:id="rId6"/>
    <p:sldId id="279" r:id="rId7"/>
    <p:sldId id="297" r:id="rId8"/>
    <p:sldId id="298" r:id="rId9"/>
    <p:sldId id="299" r:id="rId10"/>
    <p:sldId id="300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6209"/>
    <a:srgbClr val="E0890A"/>
    <a:srgbClr val="C5760D"/>
    <a:srgbClr val="BF5B09"/>
    <a:srgbClr val="C4971A"/>
    <a:srgbClr val="E5B8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0F821-523B-4A28-B524-8B2252B28E5A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31D1C-3F3A-4122-BA99-1CBC5BB74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56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D:\Armine Hovsepyan\Documents\Project HOPE\Templates, logos\founded@201958_jpg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96000"/>
            <a:ext cx="1089025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535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00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74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29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8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7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3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29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3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28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A6BF7-2837-42FC-9677-E4B70792BDBF}" type="datetimeFigureOut">
              <a:rPr lang="en-US" smtClean="0"/>
              <a:t>3/4/2015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D:\Armine Hovsepyan\Documents\Project HOPE\Templates, logos\founded@201958_jpg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95104"/>
            <a:ext cx="1089025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45416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mmons.wikimedia.org/wiki/File:%D0%96%D1%83%D0%B7.svg?uselang=ru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Жуз.svg">
            <a:hlinkClick r:id="rId2"/>
          </p:cNvPr>
          <p:cNvPicPr>
            <a:picLocks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33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28600" y="1600200"/>
            <a:ext cx="8686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43100"/>
            <a:ext cx="8229600" cy="3429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Стратегические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приоритеты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Мероприятия на 1 й год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36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Мероприятия на 1-й год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Обеспечить мотивационным пакетом мигрантов на амбулаторном этапе лечения </a:t>
            </a:r>
          </a:p>
          <a:p>
            <a:r>
              <a:rPr lang="ru-RU" dirty="0">
                <a:solidFill>
                  <a:srgbClr val="FFFF00"/>
                </a:solidFill>
              </a:rPr>
              <a:t>Привлечь НПО для реализации противотуберкулезных мероприятий среди мигрантов </a:t>
            </a:r>
          </a:p>
          <a:p>
            <a:r>
              <a:rPr lang="ru-RU" dirty="0">
                <a:solidFill>
                  <a:srgbClr val="FFFF00"/>
                </a:solidFill>
              </a:rPr>
              <a:t>Организовать </a:t>
            </a:r>
            <a:r>
              <a:rPr lang="ru-RU" dirty="0" err="1">
                <a:solidFill>
                  <a:srgbClr val="FFFF00"/>
                </a:solidFill>
              </a:rPr>
              <a:t>санитарно</a:t>
            </a:r>
            <a:r>
              <a:rPr lang="ru-RU" dirty="0">
                <a:solidFill>
                  <a:srgbClr val="FFFF00"/>
                </a:solidFill>
              </a:rPr>
              <a:t> просветительные мероприятия (разработка и распечатка ИОМ, </a:t>
            </a:r>
            <a:r>
              <a:rPr lang="ru-RU" dirty="0" smtClean="0">
                <a:solidFill>
                  <a:srgbClr val="FFFF00"/>
                </a:solidFill>
              </a:rPr>
              <a:t>организация </a:t>
            </a:r>
            <a:r>
              <a:rPr lang="ru-RU" dirty="0">
                <a:solidFill>
                  <a:srgbClr val="FFFF00"/>
                </a:solidFill>
              </a:rPr>
              <a:t>тренинга для журналистов, организация мероприятий к Всемирному дню борьбы ТБ и Дня мигранта</a:t>
            </a:r>
            <a:r>
              <a:rPr lang="ru-RU" dirty="0" smtClean="0">
                <a:solidFill>
                  <a:srgbClr val="FFFF00"/>
                </a:solidFill>
              </a:rPr>
              <a:t>)</a:t>
            </a:r>
          </a:p>
          <a:p>
            <a:r>
              <a:rPr lang="ru-RU" dirty="0">
                <a:solidFill>
                  <a:srgbClr val="FFFF00"/>
                </a:solidFill>
              </a:rPr>
              <a:t>Оценочные визиты в пилотные области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6 </a:t>
            </a:r>
            <a:r>
              <a:rPr lang="ru-RU" dirty="0">
                <a:solidFill>
                  <a:srgbClr val="FFFF00"/>
                </a:solidFill>
              </a:rPr>
              <a:t>мониторинговых визитов в пилотные области.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2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81940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altLang="en-US" b="1" dirty="0" smtClean="0">
              <a:solidFill>
                <a:srgbClr val="004D9A"/>
              </a:solidFill>
              <a:ea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altLang="en-US" b="1" dirty="0" smtClean="0">
              <a:solidFill>
                <a:srgbClr val="004D9A"/>
              </a:solidFill>
              <a:ea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alt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СПАСИБО</a:t>
            </a:r>
            <a:r>
              <a:rPr lang="ru-RU" alt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ЗА ВНИМАНИЕ</a:t>
            </a:r>
            <a:r>
              <a:rPr lang="en-US" alt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!</a:t>
            </a:r>
            <a:endParaRPr lang="en-US" alt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2819400" y="4800600"/>
            <a:ext cx="33809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bbabamuradov@projecthope.org</a:t>
            </a:r>
          </a:p>
        </p:txBody>
      </p:sp>
    </p:spTree>
    <p:extLst>
      <p:ext uri="{BB962C8B-B14F-4D97-AF65-F5344CB8AC3E}">
        <p14:creationId xmlns:p14="http://schemas.microsoft.com/office/powerpoint/2010/main" val="426259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48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6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В Центрально-Азиатском регионе Казахстан – крупнейшая страна приема мигрантов. Согласно независимым данным на территории республики находится 1 млн. мигрантов с неурегулированным </a:t>
            </a:r>
            <a:r>
              <a:rPr lang="ru-RU" sz="26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статусом</a:t>
            </a:r>
            <a:endParaRPr lang="en-US" sz="2600" dirty="0" smtClean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  <a:p>
            <a:pPr marL="0" lvl="0" indent="0">
              <a:buNone/>
            </a:pPr>
            <a:endParaRPr lang="en-US" sz="26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ru-RU" sz="26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В 2008г. провели исследование доступа мигрантов к услугам здравоохранения в </a:t>
            </a:r>
            <a:r>
              <a:rPr lang="ru-RU" sz="26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Казахстане</a:t>
            </a:r>
            <a:endParaRPr lang="en-US" sz="2600" dirty="0" smtClean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  <a:p>
            <a:pPr marL="0" lvl="0" indent="0">
              <a:buNone/>
            </a:pPr>
            <a:endParaRPr lang="en-US" sz="26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ru-RU" sz="26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В 2013 Казахстан получил право подать раннюю </a:t>
            </a:r>
            <a:r>
              <a:rPr lang="en-US" sz="2600" dirty="0" err="1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заявку</a:t>
            </a:r>
            <a:r>
              <a:rPr lang="en-US" sz="26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dirty="0" err="1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на</a:t>
            </a:r>
            <a:r>
              <a:rPr lang="en-US" sz="26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НМФ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5741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914400" y="1219201"/>
            <a:ext cx="7620000" cy="5486234"/>
            <a:chOff x="637" y="3600"/>
            <a:chExt cx="11797" cy="10038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637" y="3600"/>
              <a:ext cx="11797" cy="9032"/>
              <a:chOff x="637" y="3600"/>
              <a:chExt cx="11797" cy="9032"/>
            </a:xfrm>
          </p:grpSpPr>
          <p:grpSp>
            <p:nvGrpSpPr>
              <p:cNvPr id="7" name="Group 6"/>
              <p:cNvGrpSpPr>
                <a:grpSpLocks/>
              </p:cNvGrpSpPr>
              <p:nvPr/>
            </p:nvGrpSpPr>
            <p:grpSpPr bwMode="auto">
              <a:xfrm>
                <a:off x="1441" y="3600"/>
                <a:ext cx="9359" cy="8984"/>
                <a:chOff x="2161" y="4680"/>
                <a:chExt cx="9359" cy="8984"/>
              </a:xfrm>
            </p:grpSpPr>
            <p:sp>
              <p:nvSpPr>
                <p:cNvPr id="17" name="AutoShape 5"/>
                <p:cNvSpPr>
                  <a:spLocks noChangeArrowheads="1"/>
                </p:cNvSpPr>
                <p:nvPr/>
              </p:nvSpPr>
              <p:spPr bwMode="auto">
                <a:xfrm>
                  <a:off x="3961" y="7560"/>
                  <a:ext cx="6118" cy="6104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0" y="10800"/>
                      </a:moveTo>
                      <a:cubicBezTo>
                        <a:pt x="0" y="16765"/>
                        <a:pt x="4835" y="21600"/>
                        <a:pt x="10800" y="21600"/>
                      </a:cubicBezTo>
                      <a:cubicBezTo>
                        <a:pt x="16765" y="21600"/>
                        <a:pt x="21600" y="16765"/>
                        <a:pt x="21600" y="10800"/>
                      </a:cubicBezTo>
                      <a:cubicBezTo>
                        <a:pt x="21600" y="4835"/>
                        <a:pt x="16765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lose/>
                    </a:path>
                  </a:pathLst>
                </a:custGeom>
                <a:noFill/>
                <a:ln w="19050">
                  <a:solidFill>
                    <a:schemeClr val="accent1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p:spPr>
              <p:txBody>
                <a:bodyPr tIns="91440" bIns="91440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AutoShape 6"/>
                <p:cNvSpPr>
                  <a:spLocks noChangeArrowheads="1"/>
                </p:cNvSpPr>
                <p:nvPr/>
              </p:nvSpPr>
              <p:spPr bwMode="auto">
                <a:xfrm>
                  <a:off x="2161" y="4680"/>
                  <a:ext cx="6120" cy="611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0" y="10800"/>
                      </a:moveTo>
                      <a:cubicBezTo>
                        <a:pt x="0" y="16765"/>
                        <a:pt x="4835" y="21600"/>
                        <a:pt x="10800" y="21600"/>
                      </a:cubicBezTo>
                      <a:cubicBezTo>
                        <a:pt x="16765" y="21600"/>
                        <a:pt x="21600" y="16765"/>
                        <a:pt x="21600" y="10800"/>
                      </a:cubicBezTo>
                      <a:cubicBezTo>
                        <a:pt x="21600" y="4835"/>
                        <a:pt x="16765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lose/>
                    </a:path>
                  </a:pathLst>
                </a:custGeom>
                <a:noFill/>
                <a:ln w="19050">
                  <a:solidFill>
                    <a:schemeClr val="accent1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p:spPr>
              <p:txBody>
                <a:bodyPr tIns="91440" bIns="91440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AutoShape 7"/>
                <p:cNvSpPr>
                  <a:spLocks noChangeArrowheads="1"/>
                </p:cNvSpPr>
                <p:nvPr/>
              </p:nvSpPr>
              <p:spPr bwMode="auto">
                <a:xfrm>
                  <a:off x="5400" y="4680"/>
                  <a:ext cx="6120" cy="611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0" y="10800"/>
                      </a:moveTo>
                      <a:cubicBezTo>
                        <a:pt x="0" y="16765"/>
                        <a:pt x="4835" y="21600"/>
                        <a:pt x="10800" y="21600"/>
                      </a:cubicBezTo>
                      <a:cubicBezTo>
                        <a:pt x="16765" y="21600"/>
                        <a:pt x="21600" y="16765"/>
                        <a:pt x="21600" y="10800"/>
                      </a:cubicBezTo>
                      <a:cubicBezTo>
                        <a:pt x="21600" y="4835"/>
                        <a:pt x="16765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lose/>
                    </a:path>
                  </a:pathLst>
                </a:custGeom>
                <a:noFill/>
                <a:ln w="19050">
                  <a:solidFill>
                    <a:schemeClr val="accent1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p:spPr>
              <p:txBody>
                <a:bodyPr tIns="91440" bIns="91440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4988" y="6763"/>
                <a:ext cx="2454" cy="16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91440" bIns="91440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100" b="1" dirty="0">
                    <a:solidFill>
                      <a:srgbClr val="E0890A"/>
                    </a:solidFill>
                    <a:latin typeface="Arial" charset="0"/>
                  </a:rPr>
                  <a:t>- </a:t>
                </a:r>
                <a:r>
                  <a:rPr lang="ru-RU" altLang="en-US" sz="1100" b="1" dirty="0">
                    <a:solidFill>
                      <a:srgbClr val="E0890A"/>
                    </a:solidFill>
                    <a:latin typeface="Arial" charset="0"/>
                  </a:rPr>
                  <a:t>Уязвимость к </a:t>
                </a:r>
                <a:r>
                  <a:rPr lang="en-US" altLang="en-US" sz="1100" b="1" dirty="0">
                    <a:solidFill>
                      <a:srgbClr val="E0890A"/>
                    </a:solidFill>
                    <a:latin typeface="Arial" charset="0"/>
                  </a:rPr>
                  <a:t> </a:t>
                </a:r>
              </a:p>
              <a:p>
                <a:pPr eaLnBrk="1" hangingPunct="1"/>
                <a:r>
                  <a:rPr lang="en-US" altLang="en-US" sz="1100" b="1" dirty="0">
                    <a:solidFill>
                      <a:srgbClr val="E0890A"/>
                    </a:solidFill>
                    <a:latin typeface="Arial" charset="0"/>
                  </a:rPr>
                  <a:t>   </a:t>
                </a:r>
                <a:r>
                  <a:rPr lang="ru-RU" altLang="en-US" sz="1100" b="1" dirty="0">
                    <a:solidFill>
                      <a:srgbClr val="E0890A"/>
                    </a:solidFill>
                    <a:latin typeface="Arial" charset="0"/>
                  </a:rPr>
                  <a:t>туберкулезу</a:t>
                </a:r>
                <a:br>
                  <a:rPr lang="ru-RU" altLang="en-US" sz="1100" b="1" dirty="0">
                    <a:solidFill>
                      <a:srgbClr val="E0890A"/>
                    </a:solidFill>
                    <a:latin typeface="Arial" charset="0"/>
                  </a:rPr>
                </a:br>
                <a:r>
                  <a:rPr lang="ru-RU" altLang="en-US" sz="1100" b="1" dirty="0">
                    <a:solidFill>
                      <a:srgbClr val="E0890A"/>
                    </a:solidFill>
                    <a:latin typeface="Arial" charset="0"/>
                  </a:rPr>
                  <a:t>-</a:t>
                </a:r>
                <a:r>
                  <a:rPr lang="en-US" altLang="en-US" sz="1100" b="1" dirty="0">
                    <a:solidFill>
                      <a:srgbClr val="E0890A"/>
                    </a:solidFill>
                    <a:latin typeface="Arial" charset="0"/>
                  </a:rPr>
                  <a:t> О</a:t>
                </a:r>
                <a:r>
                  <a:rPr lang="ru-RU" altLang="en-US" sz="1100" b="1" dirty="0">
                    <a:solidFill>
                      <a:srgbClr val="E0890A"/>
                    </a:solidFill>
                    <a:latin typeface="Arial" charset="0"/>
                  </a:rPr>
                  <a:t>граниченный </a:t>
                </a:r>
                <a:endParaRPr lang="en-US" altLang="en-US" sz="1100" b="1" dirty="0">
                  <a:solidFill>
                    <a:srgbClr val="E0890A"/>
                  </a:solidFill>
                  <a:latin typeface="Arial" charset="0"/>
                </a:endParaRPr>
              </a:p>
              <a:p>
                <a:pPr eaLnBrk="1" hangingPunct="1"/>
                <a:r>
                  <a:rPr lang="en-US" altLang="en-US" sz="1100" b="1" dirty="0">
                    <a:solidFill>
                      <a:srgbClr val="E0890A"/>
                    </a:solidFill>
                    <a:latin typeface="Arial" charset="0"/>
                  </a:rPr>
                  <a:t>   </a:t>
                </a:r>
                <a:r>
                  <a:rPr lang="ru-RU" altLang="en-US" sz="1100" b="1" dirty="0">
                    <a:solidFill>
                      <a:srgbClr val="E0890A"/>
                    </a:solidFill>
                    <a:latin typeface="Arial" charset="0"/>
                  </a:rPr>
                  <a:t>доступ к лечению</a:t>
                </a:r>
                <a:endParaRPr lang="en-US" altLang="en-US" sz="1100" b="1" dirty="0">
                  <a:solidFill>
                    <a:srgbClr val="E0890A"/>
                  </a:solidFill>
                  <a:latin typeface="Arial" charset="0"/>
                </a:endParaRPr>
              </a:p>
            </p:txBody>
          </p:sp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8981" y="11192"/>
                <a:ext cx="3176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91440" bIns="91440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 dirty="0" err="1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Сфера</a:t>
                </a:r>
                <a:r>
                  <a:rPr lang="en-US" altLang="en-US" sz="1400" b="1" dirty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 </a:t>
                </a:r>
                <a:r>
                  <a:rPr lang="ru-RU" altLang="en-US" sz="1400" b="1" dirty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здравоохранени</a:t>
                </a:r>
                <a:r>
                  <a:rPr lang="en-US" altLang="en-US" sz="1400" b="1" dirty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я</a:t>
                </a:r>
              </a:p>
            </p:txBody>
          </p: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>
                <a:off x="10370" y="3834"/>
                <a:ext cx="2064" cy="1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91440" bIns="91440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 dirty="0" err="1" smtClean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Трудовая</a:t>
                </a:r>
                <a:r>
                  <a:rPr lang="en-US" altLang="en-US" sz="1400" b="1" dirty="0" smtClean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 </a:t>
                </a:r>
                <a:r>
                  <a:rPr lang="en-US" altLang="en-US" sz="1400" b="1" dirty="0" err="1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сфера</a:t>
                </a:r>
                <a:endParaRPr lang="en-US" altLang="en-US" sz="1400" b="1" dirty="0">
                  <a:solidFill>
                    <a:srgbClr val="FFFF00"/>
                  </a:solidFill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637" y="3844"/>
                <a:ext cx="1800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91440" bIns="91440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 dirty="0" err="1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Правовая</a:t>
                </a:r>
                <a:r>
                  <a:rPr lang="en-US" altLang="en-US" sz="1400" b="1" dirty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 </a:t>
                </a:r>
                <a:r>
                  <a:rPr lang="en-US" altLang="en-US" sz="1400" b="1" dirty="0" err="1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сфера</a:t>
                </a:r>
                <a:endParaRPr lang="en-US" altLang="en-US" sz="1400" b="1" dirty="0">
                  <a:solidFill>
                    <a:srgbClr val="FFFF00"/>
                  </a:solidFill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1695" y="5044"/>
                <a:ext cx="3810" cy="19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91440" bIns="91440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-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Стоимость и сложность 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  </a:t>
                </a:r>
              </a:p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 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регулирования</a:t>
                </a:r>
                <a:endParaRPr lang="en-US" altLang="en-US" sz="1000" dirty="0">
                  <a:solidFill>
                    <a:srgbClr val="FFFF00"/>
                  </a:solidFill>
                  <a:latin typeface="Arial" charset="0"/>
                </a:endParaRPr>
              </a:p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-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Полицейск</a:t>
                </a:r>
                <a:r>
                  <a:rPr lang="en-US" altLang="en-US" sz="1000" dirty="0" err="1">
                    <a:solidFill>
                      <a:srgbClr val="FFFF00"/>
                    </a:solidFill>
                    <a:latin typeface="Arial" charset="0"/>
                  </a:rPr>
                  <a:t>ие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преследования, 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</a:t>
                </a:r>
              </a:p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  </a:t>
                </a:r>
                <a:r>
                  <a:rPr lang="ru-RU" altLang="en-US" sz="1000" dirty="0" smtClean="0">
                    <a:solidFill>
                      <a:srgbClr val="FFFF00"/>
                    </a:solidFill>
                    <a:latin typeface="Arial" charset="0"/>
                  </a:rPr>
                  <a:t>жестокость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и вымогательства</a:t>
                </a:r>
                <a:endParaRPr lang="en-US" altLang="en-US" sz="1000" dirty="0">
                  <a:solidFill>
                    <a:srgbClr val="FFFF00"/>
                  </a:solidFill>
                  <a:latin typeface="Arial" charset="0"/>
                </a:endParaRPr>
              </a:p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-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Страх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и </a:t>
                </a:r>
                <a:r>
                  <a:rPr lang="en-US" altLang="en-US" sz="1000" dirty="0" err="1">
                    <a:solidFill>
                      <a:srgbClr val="FFFF00"/>
                    </a:solidFill>
                    <a:latin typeface="Arial" charset="0"/>
                  </a:rPr>
                  <a:t>риск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</a:t>
                </a:r>
                <a:r>
                  <a:rPr lang="ru-RU" altLang="en-US" sz="1000" dirty="0" smtClean="0">
                    <a:solidFill>
                      <a:srgbClr val="FFFF00"/>
                    </a:solidFill>
                    <a:latin typeface="Arial" charset="0"/>
                  </a:rPr>
                  <a:t> </a:t>
                </a:r>
                <a:r>
                  <a:rPr lang="en-US" altLang="en-US" sz="1000" dirty="0" err="1" smtClean="0">
                    <a:solidFill>
                      <a:srgbClr val="FFFF00"/>
                    </a:solidFill>
                    <a:latin typeface="Arial" charset="0"/>
                  </a:rPr>
                  <a:t>оказаться</a:t>
                </a:r>
                <a:r>
                  <a:rPr lang="en-US" altLang="en-US" sz="1000" dirty="0" smtClean="0">
                    <a:solidFill>
                      <a:srgbClr val="FFFF00"/>
                    </a:solidFill>
                    <a:latin typeface="Arial" charset="0"/>
                  </a:rPr>
                  <a:t> </a:t>
                </a:r>
                <a:r>
                  <a:rPr lang="en-US" altLang="en-US" sz="1000" dirty="0" err="1">
                    <a:solidFill>
                      <a:srgbClr val="FFFF00"/>
                    </a:solidFill>
                    <a:latin typeface="Arial" charset="0"/>
                  </a:rPr>
                  <a:t>на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</a:t>
                </a:r>
                <a:r>
                  <a:rPr lang="en-US" altLang="en-US" sz="1000" dirty="0" err="1">
                    <a:solidFill>
                      <a:srgbClr val="FFFF00"/>
                    </a:solidFill>
                    <a:latin typeface="Arial" charset="0"/>
                  </a:rPr>
                  <a:t>улице</a:t>
                </a:r>
                <a:endParaRPr lang="en-US" altLang="en-US" sz="1000" dirty="0">
                  <a:solidFill>
                    <a:srgbClr val="FFFF00"/>
                  </a:solidFill>
                  <a:latin typeface="Arial" charset="0"/>
                </a:endParaRPr>
              </a:p>
              <a:p>
                <a:pPr eaLnBrk="1" hangingPunct="1"/>
                <a:endParaRPr lang="en-US" altLang="en-US" sz="1000" dirty="0">
                  <a:solidFill>
                    <a:srgbClr val="FFFF00"/>
                  </a:solidFill>
                  <a:latin typeface="Arial" charset="0"/>
                </a:endParaRPr>
              </a:p>
              <a:p>
                <a:pPr eaLnBrk="1" hangingPunct="1"/>
                <a:endParaRPr lang="en-US" altLang="en-US" sz="1000" dirty="0">
                  <a:solidFill>
                    <a:srgbClr val="FFFF00"/>
                  </a:solidFill>
                  <a:latin typeface="Arial" charset="0"/>
                </a:endParaRPr>
              </a:p>
            </p:txBody>
          </p:sp>
          <p:sp>
            <p:nvSpPr>
              <p:cNvPr id="13" name="Text Box 13"/>
              <p:cNvSpPr txBox="1">
                <a:spLocks noChangeArrowheads="1"/>
              </p:cNvSpPr>
              <p:nvPr/>
            </p:nvSpPr>
            <p:spPr bwMode="auto">
              <a:xfrm>
                <a:off x="4988" y="5020"/>
                <a:ext cx="2618" cy="1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91440" bIns="91440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-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Скрыт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ь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мигрантов </a:t>
                </a:r>
                <a:endParaRPr lang="en-US" altLang="en-US" sz="1000" dirty="0">
                  <a:solidFill>
                    <a:srgbClr val="FFFF00"/>
                  </a:solidFill>
                  <a:latin typeface="Arial" charset="0"/>
                </a:endParaRPr>
              </a:p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  </a:t>
                </a:r>
                <a:r>
                  <a:rPr lang="en-US" altLang="en-US" sz="1000" dirty="0" err="1">
                    <a:solidFill>
                      <a:srgbClr val="FFFF00"/>
                    </a:solidFill>
                    <a:latin typeface="Arial" charset="0"/>
                  </a:rPr>
                  <a:t>от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 полиции</a:t>
                </a:r>
                <a:b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</a:b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-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Полицейские рейды и 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       </a:t>
                </a:r>
              </a:p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 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взятки</a:t>
                </a:r>
                <a:endParaRPr lang="en-US" altLang="en-US" sz="1000" dirty="0">
                  <a:solidFill>
                    <a:srgbClr val="FFFF00"/>
                  </a:solidFill>
                  <a:latin typeface="Arial" charset="0"/>
                </a:endParaRPr>
              </a:p>
              <a:p>
                <a:pPr eaLnBrk="1" hangingPunct="1"/>
                <a:endParaRPr lang="en-US" altLang="en-US" sz="1000" dirty="0">
                  <a:solidFill>
                    <a:srgbClr val="FFFF00"/>
                  </a:solidFill>
                  <a:latin typeface="Arial" charset="0"/>
                </a:endParaRPr>
              </a:p>
              <a:p>
                <a:pPr eaLnBrk="1" hangingPunct="1"/>
                <a:endParaRPr lang="en-US" altLang="en-US" sz="1000" dirty="0">
                  <a:solidFill>
                    <a:srgbClr val="FFFF00"/>
                  </a:solidFill>
                  <a:latin typeface="Arial" charset="0"/>
                </a:endParaRPr>
              </a:p>
              <a:p>
                <a:pPr eaLnBrk="1" hangingPunct="1"/>
                <a:endParaRPr lang="en-US" altLang="en-US" sz="1000" dirty="0">
                  <a:solidFill>
                    <a:srgbClr val="FFFF00"/>
                  </a:solidFill>
                  <a:latin typeface="Arial" charset="0"/>
                </a:endParaRPr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3392" y="8347"/>
                <a:ext cx="2537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91440" bIns="91440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- </a:t>
                </a:r>
                <a:r>
                  <a:rPr lang="en-US" altLang="en-US" sz="1000" dirty="0" err="1">
                    <a:solidFill>
                      <a:srgbClr val="FFFF00"/>
                    </a:solidFill>
                    <a:latin typeface="Arial" charset="0"/>
                  </a:rPr>
                  <a:t>Страх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</a:t>
                </a:r>
                <a:r>
                  <a:rPr lang="en-US" altLang="en-US" sz="1000" dirty="0" err="1">
                    <a:solidFill>
                      <a:srgbClr val="FFFF00"/>
                    </a:solidFill>
                    <a:latin typeface="Arial" charset="0"/>
                  </a:rPr>
                  <a:t>депортации</a:t>
                </a:r>
                <a:endParaRPr lang="en-US" altLang="en-US" sz="1000" dirty="0">
                  <a:solidFill>
                    <a:srgbClr val="FFFF00"/>
                  </a:solidFill>
                  <a:latin typeface="Arial" charset="0"/>
                </a:endParaRPr>
              </a:p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- </a:t>
                </a:r>
                <a:r>
                  <a:rPr lang="en-US" altLang="en-US" sz="1000" dirty="0" err="1">
                    <a:solidFill>
                      <a:srgbClr val="FFFF00"/>
                    </a:solidFill>
                    <a:latin typeface="Arial" charset="0"/>
                  </a:rPr>
                  <a:t>Оплата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и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взятки</a:t>
                </a:r>
                <a:endParaRPr lang="en-US" altLang="en-US" sz="1000" dirty="0">
                  <a:solidFill>
                    <a:srgbClr val="FFFF00"/>
                  </a:solidFill>
                  <a:latin typeface="Arial" charset="0"/>
                </a:endParaRPr>
              </a:p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  </a:t>
                </a:r>
                <a:r>
                  <a:rPr lang="en-US" altLang="en-US" sz="1000" dirty="0" err="1">
                    <a:solidFill>
                      <a:srgbClr val="FFFF00"/>
                    </a:solidFill>
                    <a:latin typeface="Arial" charset="0"/>
                  </a:rPr>
                  <a:t>медр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аботник</a:t>
                </a:r>
                <a:r>
                  <a:rPr lang="en-US" altLang="en-US" sz="1000" dirty="0" err="1">
                    <a:solidFill>
                      <a:srgbClr val="FFFF00"/>
                    </a:solidFill>
                    <a:latin typeface="Arial" charset="0"/>
                  </a:rPr>
                  <a:t>ам</a:t>
                </a:r>
                <a:endParaRPr lang="en-US" altLang="en-US" sz="1000" dirty="0">
                  <a:solidFill>
                    <a:srgbClr val="FFFF00"/>
                  </a:solidFill>
                  <a:latin typeface="Arial" charset="0"/>
                </a:endParaRP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6752" y="8284"/>
                <a:ext cx="3572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91440" bIns="91440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-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Плохое здоровье</a:t>
                </a:r>
                <a:b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</a:b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-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Недоедание</a:t>
                </a:r>
                <a:b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</a:b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-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</a:t>
                </a:r>
                <a:r>
                  <a:rPr lang="en-US" altLang="en-US" sz="1000" dirty="0" err="1">
                    <a:solidFill>
                      <a:srgbClr val="FFFF00"/>
                    </a:solidFill>
                    <a:latin typeface="Arial" charset="0"/>
                  </a:rPr>
                  <a:t>Позднее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о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бращения за 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  </a:t>
                </a:r>
              </a:p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</a:rPr>
                  <a:t> 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</a:rPr>
                  <a:t>медицинской помощью </a:t>
                </a:r>
                <a:endParaRPr lang="en-US" altLang="en-US" sz="1000" dirty="0">
                  <a:solidFill>
                    <a:srgbClr val="FFFF00"/>
                  </a:solidFill>
                  <a:latin typeface="Arial" charset="0"/>
                </a:endParaRP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4439" y="9868"/>
                <a:ext cx="4195" cy="2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91440" bIns="91440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- Барьеры к  </a:t>
                </a:r>
                <a:r>
                  <a:rPr lang="ru-RU" altLang="en-US" sz="1000" dirty="0" smtClean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доступности  медицинских услуг </a:t>
                </a:r>
                <a:endParaRPr lang="ru-RU" altLang="en-US" sz="1000" dirty="0">
                  <a:solidFill>
                    <a:srgbClr val="FFFF00"/>
                  </a:solidFill>
                  <a:latin typeface="Arial" charset="0"/>
                  <a:cs typeface="Times New Roman" pitchFamily="18" charset="0"/>
                </a:endParaRPr>
              </a:p>
              <a:p>
                <a:pPr eaLnBrk="1" hangingPunct="1"/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- Отношение медработников</a:t>
                </a:r>
              </a:p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-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Структура системы здравоохранения: </a:t>
                </a:r>
                <a:endParaRPr lang="en-US" altLang="en-US" sz="1000" dirty="0">
                  <a:solidFill>
                    <a:srgbClr val="FFFF00"/>
                  </a:solidFill>
                  <a:latin typeface="Arial" charset="0"/>
                  <a:cs typeface="Times New Roman" pitchFamily="18" charset="0"/>
                </a:endParaRPr>
              </a:p>
              <a:p>
                <a:pPr eaLnBrk="1" hangingPunct="1"/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    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ПМСП </a:t>
                </a:r>
                <a:r>
                  <a:rPr lang="en-US" altLang="en-US" sz="1000" dirty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v</a:t>
                </a:r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s. ТБ</a:t>
                </a:r>
              </a:p>
              <a:p>
                <a:pPr eaLnBrk="1" hangingPunct="1"/>
                <a:r>
                  <a:rPr lang="ru-RU" altLang="en-US" sz="1000" dirty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- Языковые и культурные барьеры</a:t>
                </a:r>
                <a:endParaRPr lang="en-US" altLang="en-US" sz="1000" dirty="0">
                  <a:solidFill>
                    <a:srgbClr val="FFFF00"/>
                  </a:solidFill>
                  <a:latin typeface="Arial" charset="0"/>
                  <a:cs typeface="Times New Roman" pitchFamily="18" charset="0"/>
                </a:endParaRPr>
              </a:p>
            </p:txBody>
          </p:sp>
        </p:grpSp>
        <p:sp>
          <p:nvSpPr>
            <p:cNvPr id="6" name="Text Box 18"/>
            <p:cNvSpPr txBox="1">
              <a:spLocks noChangeArrowheads="1"/>
            </p:cNvSpPr>
            <p:nvPr/>
          </p:nvSpPr>
          <p:spPr bwMode="auto">
            <a:xfrm>
              <a:off x="695" y="12675"/>
              <a:ext cx="10467" cy="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 eaLnBrk="1" hangingPunct="1"/>
              <a:r>
                <a:rPr lang="ru-RU" altLang="en-US" sz="1000" dirty="0">
                  <a:latin typeface="Arial" charset="0"/>
                  <a:cs typeface="Times New Roman" pitchFamily="18" charset="0"/>
                </a:rPr>
                <a:t>Структурные факторы влияющие на уязвимость мигрантов. Хаффман, С.А. и др., Эксплуатация, уязвимость к туберкулезу и доступ к лечению среди узбекских трудовых мигрантов в Казахстане. Социальные науки и медицина. (2011) doi:10:1016/j.soccimed.2011.07.019 - в прессе.</a:t>
              </a:r>
              <a:endParaRPr lang="en-US" altLang="en-US" sz="1000" dirty="0">
                <a:latin typeface="Arial" charset="0"/>
                <a:cs typeface="Times New Roman" pitchFamily="18" charset="0"/>
              </a:endParaRPr>
            </a:p>
          </p:txBody>
        </p:sp>
      </p:grp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5334000" y="1676400"/>
            <a:ext cx="27432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-</a:t>
            </a:r>
            <a:r>
              <a:rPr lang="en-US" altLang="en-US" sz="10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Неформальны</a:t>
            </a:r>
            <a:r>
              <a:rPr lang="en-US" altLang="en-US" sz="1000" dirty="0">
                <a:solidFill>
                  <a:srgbClr val="FFFF00"/>
                </a:solidFill>
                <a:latin typeface="Arial" charset="0"/>
              </a:rPr>
              <a:t>е</a:t>
            </a: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altLang="en-US" sz="1000" dirty="0" err="1">
                <a:solidFill>
                  <a:srgbClr val="FFFF00"/>
                </a:solidFill>
                <a:latin typeface="Arial" charset="0"/>
              </a:rPr>
              <a:t>договора</a:t>
            </a: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/>
            </a:r>
            <a:br>
              <a:rPr lang="ru-RU" altLang="en-US" sz="1000" dirty="0">
                <a:solidFill>
                  <a:srgbClr val="FFFF00"/>
                </a:solidFill>
                <a:latin typeface="Arial" charset="0"/>
              </a:rPr>
            </a:b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-</a:t>
            </a:r>
            <a:r>
              <a:rPr lang="en-US" altLang="en-US" sz="10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Отсутствие регистрации</a:t>
            </a:r>
            <a:br>
              <a:rPr lang="ru-RU" altLang="en-US" sz="1000" dirty="0">
                <a:solidFill>
                  <a:srgbClr val="FFFF00"/>
                </a:solidFill>
                <a:latin typeface="Arial" charset="0"/>
              </a:rPr>
            </a:br>
            <a:r>
              <a:rPr lang="en-US" altLang="en-US" sz="1000" dirty="0">
                <a:solidFill>
                  <a:srgbClr val="FFFF00"/>
                </a:solidFill>
                <a:latin typeface="Arial" charset="0"/>
              </a:rPr>
              <a:t>- С</a:t>
            </a: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еквестрации</a:t>
            </a:r>
            <a:br>
              <a:rPr lang="ru-RU" altLang="en-US" sz="1000" dirty="0">
                <a:solidFill>
                  <a:srgbClr val="FFFF00"/>
                </a:solidFill>
                <a:latin typeface="Arial" charset="0"/>
              </a:rPr>
            </a:b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-</a:t>
            </a:r>
            <a:r>
              <a:rPr lang="en-US" altLang="en-US" sz="1000" dirty="0">
                <a:solidFill>
                  <a:srgbClr val="FFFF00"/>
                </a:solidFill>
                <a:latin typeface="Arial" charset="0"/>
              </a:rPr>
              <a:t> К</a:t>
            </a: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онфискаци</a:t>
            </a:r>
            <a:r>
              <a:rPr lang="en-US" altLang="en-US" sz="1000" dirty="0">
                <a:solidFill>
                  <a:srgbClr val="FFFF00"/>
                </a:solidFill>
                <a:latin typeface="Arial" charset="0"/>
              </a:rPr>
              <a:t>я </a:t>
            </a:r>
            <a:r>
              <a:rPr lang="en-US" altLang="en-US" sz="1000" dirty="0" err="1">
                <a:solidFill>
                  <a:srgbClr val="FFFF00"/>
                </a:solidFill>
                <a:latin typeface="Arial" charset="0"/>
              </a:rPr>
              <a:t>паспорта</a:t>
            </a: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/>
            </a:r>
            <a:br>
              <a:rPr lang="ru-RU" altLang="en-US" sz="1000" dirty="0">
                <a:solidFill>
                  <a:srgbClr val="FFFF00"/>
                </a:solidFill>
                <a:latin typeface="Arial" charset="0"/>
              </a:rPr>
            </a:b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-</a:t>
            </a:r>
            <a:r>
              <a:rPr lang="en-US" altLang="en-US" sz="10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Эксплуатация/переутомления</a:t>
            </a:r>
            <a:br>
              <a:rPr lang="ru-RU" altLang="en-US" sz="1000" dirty="0">
                <a:solidFill>
                  <a:srgbClr val="FFFF00"/>
                </a:solidFill>
                <a:latin typeface="Arial" charset="0"/>
              </a:rPr>
            </a:b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-</a:t>
            </a:r>
            <a:r>
              <a:rPr lang="en-US" altLang="en-US" sz="10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Плох</a:t>
            </a:r>
            <a:r>
              <a:rPr lang="en-US" altLang="en-US" sz="1000" dirty="0" err="1">
                <a:solidFill>
                  <a:srgbClr val="FFFF00"/>
                </a:solidFill>
                <a:latin typeface="Arial" charset="0"/>
              </a:rPr>
              <a:t>ие</a:t>
            </a: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 рабоч</a:t>
            </a:r>
            <a:r>
              <a:rPr lang="en-US" altLang="en-US" sz="1000" dirty="0" err="1">
                <a:solidFill>
                  <a:srgbClr val="FFFF00"/>
                </a:solidFill>
                <a:latin typeface="Arial" charset="0"/>
              </a:rPr>
              <a:t>ие</a:t>
            </a: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 и </a:t>
            </a:r>
            <a:r>
              <a:rPr lang="en-US" altLang="en-US" sz="1000" dirty="0" err="1">
                <a:solidFill>
                  <a:srgbClr val="FFFF00"/>
                </a:solidFill>
                <a:latin typeface="Arial" charset="0"/>
              </a:rPr>
              <a:t>жизненные</a:t>
            </a:r>
            <a:r>
              <a:rPr lang="en-US" altLang="en-US" sz="1000" dirty="0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eaLnBrk="1" hangingPunct="1"/>
            <a:r>
              <a:rPr lang="en-US" altLang="en-US" sz="1000" dirty="0">
                <a:solidFill>
                  <a:srgbClr val="FFFF00"/>
                </a:solidFill>
                <a:latin typeface="Arial" charset="0"/>
              </a:rPr>
              <a:t>    у</a:t>
            </a: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словия</a:t>
            </a:r>
            <a:endParaRPr lang="en-US" altLang="en-US" sz="1000" dirty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r>
              <a:rPr lang="en-US" altLang="en-US" sz="1000" dirty="0">
                <a:solidFill>
                  <a:srgbClr val="FFFF00"/>
                </a:solidFill>
                <a:latin typeface="Arial" charset="0"/>
              </a:rPr>
              <a:t>- П</a:t>
            </a:r>
            <a:r>
              <a:rPr lang="ru-RU" altLang="en-US" sz="1000" dirty="0">
                <a:solidFill>
                  <a:srgbClr val="FFFF00"/>
                </a:solidFill>
                <a:latin typeface="Arial" charset="0"/>
              </a:rPr>
              <a:t>еренаселенность</a:t>
            </a:r>
            <a:endParaRPr lang="en-US" altLang="en-US" sz="1000" dirty="0">
              <a:solidFill>
                <a:srgbClr val="FFFF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97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информация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278" y="1407402"/>
            <a:ext cx="8229600" cy="4953000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Задача 7 </a:t>
            </a:r>
            <a:r>
              <a:rPr lang="ru-RU" dirty="0" smtClean="0">
                <a:solidFill>
                  <a:srgbClr val="FFFF00"/>
                </a:solidFill>
              </a:rPr>
              <a:t> Концептуальной Заявки (Задача 4.4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Комплексный план по борьбе с ТБ в Казахстане 2014-2020)- </a:t>
            </a:r>
            <a:r>
              <a:rPr lang="ru-RU" dirty="0">
                <a:solidFill>
                  <a:srgbClr val="FFFF00"/>
                </a:solidFill>
              </a:rPr>
              <a:t>Оказание противотуберкулезной медицинской помощи внутренним и внешним мигрантам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Срок </a:t>
            </a:r>
            <a:r>
              <a:rPr lang="ru-RU" dirty="0">
                <a:solidFill>
                  <a:srgbClr val="FFFF00"/>
                </a:solidFill>
              </a:rPr>
              <a:t>внедрения: декабрь </a:t>
            </a:r>
            <a:r>
              <a:rPr lang="ru-RU" dirty="0" smtClean="0">
                <a:solidFill>
                  <a:srgbClr val="FFFF00"/>
                </a:solidFill>
              </a:rPr>
              <a:t>2014 - </a:t>
            </a:r>
            <a:r>
              <a:rPr lang="ru-RU" dirty="0">
                <a:solidFill>
                  <a:srgbClr val="FFFF00"/>
                </a:solidFill>
              </a:rPr>
              <a:t>декабрь 2017 </a:t>
            </a:r>
            <a:r>
              <a:rPr lang="ru-RU" dirty="0" smtClean="0">
                <a:solidFill>
                  <a:srgbClr val="FFFF00"/>
                </a:solidFill>
              </a:rPr>
              <a:t>гг.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Сумма гранта – 6</a:t>
            </a:r>
            <a:r>
              <a:rPr lang="en-US" dirty="0" smtClean="0">
                <a:solidFill>
                  <a:srgbClr val="FFFF00"/>
                </a:solidFill>
              </a:rPr>
              <a:t> 577 628</a:t>
            </a:r>
            <a:r>
              <a:rPr lang="ru-RU" dirty="0" smtClean="0">
                <a:solidFill>
                  <a:srgbClr val="FFFF00"/>
                </a:solidFill>
              </a:rPr>
              <a:t> дол. США </a:t>
            </a:r>
            <a:endParaRPr lang="ru-RU" dirty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Целевая </a:t>
            </a:r>
            <a:r>
              <a:rPr lang="ru-RU" dirty="0">
                <a:solidFill>
                  <a:srgbClr val="FFFF00"/>
                </a:solidFill>
              </a:rPr>
              <a:t>группа: </a:t>
            </a:r>
            <a:r>
              <a:rPr lang="ru-RU" dirty="0" smtClean="0">
                <a:solidFill>
                  <a:srgbClr val="FFFF00"/>
                </a:solidFill>
              </a:rPr>
              <a:t> внутренние и внешние мигранты</a:t>
            </a:r>
            <a:endParaRPr lang="ru-RU" dirty="0">
              <a:solidFill>
                <a:srgbClr val="FFFF00"/>
              </a:solidFill>
            </a:endParaRPr>
          </a:p>
          <a:p>
            <a:r>
              <a:rPr lang="ru-RU" dirty="0">
                <a:solidFill>
                  <a:srgbClr val="FFFF00"/>
                </a:solidFill>
              </a:rPr>
              <a:t>Пилотные регионы: </a:t>
            </a:r>
            <a:r>
              <a:rPr lang="ru-RU" dirty="0" smtClean="0">
                <a:solidFill>
                  <a:srgbClr val="FFFF00"/>
                </a:solidFill>
              </a:rPr>
              <a:t>Алматы, </a:t>
            </a:r>
            <a:r>
              <a:rPr lang="ru-RU" dirty="0">
                <a:solidFill>
                  <a:srgbClr val="FFFF00"/>
                </a:solidFill>
              </a:rPr>
              <a:t>Алматинская область, Астана, </a:t>
            </a:r>
            <a:r>
              <a:rPr lang="ru-RU" dirty="0" smtClean="0">
                <a:solidFill>
                  <a:srgbClr val="FFFF00"/>
                </a:solidFill>
              </a:rPr>
              <a:t>Актау, </a:t>
            </a:r>
            <a:r>
              <a:rPr lang="en-US" dirty="0" smtClean="0">
                <a:solidFill>
                  <a:srgbClr val="FFFF00"/>
                </a:solidFill>
              </a:rPr>
              <a:t>A</a:t>
            </a:r>
            <a:r>
              <a:rPr lang="ru-RU" dirty="0" err="1" smtClean="0">
                <a:solidFill>
                  <a:srgbClr val="FFFF00"/>
                </a:solidFill>
              </a:rPr>
              <a:t>ктобе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>
                <a:solidFill>
                  <a:srgbClr val="FFFF00"/>
                </a:solidFill>
              </a:rPr>
              <a:t>Караганда, Шымкент</a:t>
            </a:r>
          </a:p>
          <a:p>
            <a:r>
              <a:rPr lang="ru-RU" dirty="0">
                <a:solidFill>
                  <a:srgbClr val="FFFF00"/>
                </a:solidFill>
              </a:rPr>
              <a:t>Внешние </a:t>
            </a:r>
            <a:r>
              <a:rPr lang="ru-RU" dirty="0" smtClean="0">
                <a:solidFill>
                  <a:srgbClr val="FFFF00"/>
                </a:solidFill>
              </a:rPr>
              <a:t>партнеры</a:t>
            </a:r>
            <a:r>
              <a:rPr lang="ru-RU" dirty="0">
                <a:solidFill>
                  <a:srgbClr val="FFFF00"/>
                </a:solidFill>
              </a:rPr>
              <a:t>: ЕвроВОЗ, МОМ, МОККП</a:t>
            </a: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0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Минимальный пакет услуг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0" y="1241946"/>
            <a:ext cx="8966870" cy="4525962"/>
            <a:chOff x="93107" y="2171299"/>
            <a:chExt cx="9291206" cy="4626534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752599" y="2171299"/>
              <a:ext cx="5503625" cy="4626534"/>
              <a:chOff x="1752599" y="2171299"/>
              <a:chExt cx="5503625" cy="4626534"/>
            </a:xfrm>
          </p:grpSpPr>
          <p:sp>
            <p:nvSpPr>
              <p:cNvPr id="10" name="Block Arc 9"/>
              <p:cNvSpPr/>
              <p:nvPr/>
            </p:nvSpPr>
            <p:spPr>
              <a:xfrm>
                <a:off x="2863153" y="2776594"/>
                <a:ext cx="3533290" cy="3534406"/>
              </a:xfrm>
              <a:prstGeom prst="blockArc">
                <a:avLst>
                  <a:gd name="adj1" fmla="val 10918342"/>
                  <a:gd name="adj2" fmla="val 16081658"/>
                  <a:gd name="adj3" fmla="val 4642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Block Arc 10"/>
              <p:cNvSpPr/>
              <p:nvPr/>
            </p:nvSpPr>
            <p:spPr>
              <a:xfrm>
                <a:off x="2863153" y="2658132"/>
                <a:ext cx="3533290" cy="3534406"/>
              </a:xfrm>
              <a:prstGeom prst="blockArc">
                <a:avLst>
                  <a:gd name="adj1" fmla="val 5518342"/>
                  <a:gd name="adj2" fmla="val 10681658"/>
                  <a:gd name="adj3" fmla="val 4642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" name="Block Arc 11"/>
              <p:cNvSpPr/>
              <p:nvPr/>
            </p:nvSpPr>
            <p:spPr>
              <a:xfrm>
                <a:off x="2744719" y="2658132"/>
                <a:ext cx="3533290" cy="3534406"/>
              </a:xfrm>
              <a:prstGeom prst="blockArc">
                <a:avLst>
                  <a:gd name="adj1" fmla="val 118342"/>
                  <a:gd name="adj2" fmla="val 5281658"/>
                  <a:gd name="adj3" fmla="val 4642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Block Arc 12"/>
              <p:cNvSpPr/>
              <p:nvPr/>
            </p:nvSpPr>
            <p:spPr>
              <a:xfrm>
                <a:off x="2744719" y="2776594"/>
                <a:ext cx="3533290" cy="3534406"/>
              </a:xfrm>
              <a:prstGeom prst="blockArc">
                <a:avLst>
                  <a:gd name="adj1" fmla="val 16318342"/>
                  <a:gd name="adj2" fmla="val 21481658"/>
                  <a:gd name="adj3" fmla="val 4642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Freeform 13"/>
              <p:cNvSpPr/>
              <p:nvPr/>
            </p:nvSpPr>
            <p:spPr>
              <a:xfrm>
                <a:off x="3124696" y="3558772"/>
                <a:ext cx="2891771" cy="1851588"/>
              </a:xfrm>
              <a:custGeom>
                <a:avLst/>
                <a:gdLst>
                  <a:gd name="connsiteX0" fmla="*/ 0 w 2891660"/>
                  <a:gd name="connsiteY0" fmla="*/ 925636 h 1851272"/>
                  <a:gd name="connsiteX1" fmla="*/ 1445830 w 2891660"/>
                  <a:gd name="connsiteY1" fmla="*/ 0 h 1851272"/>
                  <a:gd name="connsiteX2" fmla="*/ 2891660 w 2891660"/>
                  <a:gd name="connsiteY2" fmla="*/ 925636 h 1851272"/>
                  <a:gd name="connsiteX3" fmla="*/ 1445830 w 2891660"/>
                  <a:gd name="connsiteY3" fmla="*/ 1851272 h 1851272"/>
                  <a:gd name="connsiteX4" fmla="*/ 0 w 2891660"/>
                  <a:gd name="connsiteY4" fmla="*/ 925636 h 1851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1660" h="1851272">
                    <a:moveTo>
                      <a:pt x="0" y="925636"/>
                    </a:moveTo>
                    <a:cubicBezTo>
                      <a:pt x="0" y="414421"/>
                      <a:pt x="647320" y="0"/>
                      <a:pt x="1445830" y="0"/>
                    </a:cubicBezTo>
                    <a:cubicBezTo>
                      <a:pt x="2244340" y="0"/>
                      <a:pt x="2891660" y="414421"/>
                      <a:pt x="2891660" y="925636"/>
                    </a:cubicBezTo>
                    <a:cubicBezTo>
                      <a:pt x="2891660" y="1436851"/>
                      <a:pt x="2244340" y="1851272"/>
                      <a:pt x="1445830" y="1851272"/>
                    </a:cubicBezTo>
                    <a:cubicBezTo>
                      <a:pt x="647320" y="1851272"/>
                      <a:pt x="0" y="1436851"/>
                      <a:pt x="0" y="925636"/>
                    </a:cubicBezTo>
                    <a:close/>
                  </a:path>
                </a:pathLst>
              </a:custGeom>
              <a:no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443794" tIns="291433" rIns="443794" bIns="291433" spcCol="1270" anchor="ctr"/>
              <a:lstStyle/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1600" b="1" dirty="0">
                  <a:solidFill>
                    <a:srgbClr val="0051A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1600" b="1" dirty="0">
                  <a:solidFill>
                    <a:srgbClr val="0051A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1600" b="1" dirty="0">
                  <a:solidFill>
                    <a:srgbClr val="0051A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1600" b="1" dirty="0">
                  <a:solidFill>
                    <a:srgbClr val="0051A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600" b="1" dirty="0">
                    <a:solidFill>
                      <a:srgbClr val="E0890A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М</a:t>
                </a:r>
                <a:r>
                  <a:rPr lang="ru-RU" sz="1600" b="1" dirty="0">
                    <a:solidFill>
                      <a:srgbClr val="E0890A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ИНИМАЛЬНЫЙ</a:t>
                </a:r>
                <a:r>
                  <a:rPr lang="en-US" sz="1600" b="1" dirty="0">
                    <a:solidFill>
                      <a:srgbClr val="E0890A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1600" b="1" dirty="0">
                  <a:solidFill>
                    <a:srgbClr val="E0890A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600" b="1" dirty="0">
                    <a:solidFill>
                      <a:srgbClr val="E0890A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ПАКЕТ</a:t>
                </a:r>
                <a:endParaRPr lang="en-US" sz="1600" b="1" dirty="0">
                  <a:solidFill>
                    <a:srgbClr val="E0890A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1600" b="1" dirty="0">
                  <a:solidFill>
                    <a:srgbClr val="E0890A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600" b="1" dirty="0">
                    <a:solidFill>
                      <a:srgbClr val="E0890A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УСЛУГ </a:t>
                </a:r>
                <a:endParaRPr lang="en-US" sz="1600" b="1" dirty="0">
                  <a:solidFill>
                    <a:srgbClr val="E0890A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1600" b="1" dirty="0">
                  <a:solidFill>
                    <a:srgbClr val="0051A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1600" b="1" dirty="0">
                  <a:solidFill>
                    <a:srgbClr val="0051A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1600" b="1" dirty="0">
                  <a:solidFill>
                    <a:srgbClr val="0051A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1600" dirty="0">
                  <a:solidFill>
                    <a:srgbClr val="0051A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3665874" y="2171299"/>
                <a:ext cx="1809413" cy="1296598"/>
              </a:xfrm>
              <a:custGeom>
                <a:avLst/>
                <a:gdLst>
                  <a:gd name="connsiteX0" fmla="*/ 0 w 1806819"/>
                  <a:gd name="connsiteY0" fmla="*/ 648435 h 1296870"/>
                  <a:gd name="connsiteX1" fmla="*/ 903410 w 1806819"/>
                  <a:gd name="connsiteY1" fmla="*/ 0 h 1296870"/>
                  <a:gd name="connsiteX2" fmla="*/ 1806820 w 1806819"/>
                  <a:gd name="connsiteY2" fmla="*/ 648435 h 1296870"/>
                  <a:gd name="connsiteX3" fmla="*/ 903410 w 1806819"/>
                  <a:gd name="connsiteY3" fmla="*/ 1296870 h 1296870"/>
                  <a:gd name="connsiteX4" fmla="*/ 0 w 1806819"/>
                  <a:gd name="connsiteY4" fmla="*/ 648435 h 1296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06819" h="1296870">
                    <a:moveTo>
                      <a:pt x="0" y="648435"/>
                    </a:moveTo>
                    <a:cubicBezTo>
                      <a:pt x="0" y="290314"/>
                      <a:pt x="404470" y="0"/>
                      <a:pt x="903410" y="0"/>
                    </a:cubicBezTo>
                    <a:cubicBezTo>
                      <a:pt x="1402350" y="0"/>
                      <a:pt x="1806820" y="290314"/>
                      <a:pt x="1806820" y="648435"/>
                    </a:cubicBezTo>
                    <a:cubicBezTo>
                      <a:pt x="1806820" y="1006556"/>
                      <a:pt x="1402350" y="1296870"/>
                      <a:pt x="903410" y="1296870"/>
                    </a:cubicBezTo>
                    <a:cubicBezTo>
                      <a:pt x="404470" y="1296870"/>
                      <a:pt x="0" y="1006556"/>
                      <a:pt x="0" y="648435"/>
                    </a:cubicBez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281113" tIns="206432" rIns="281113" bIns="206432" spcCol="1270" anchor="ctr"/>
              <a:lstStyle/>
              <a:p>
                <a:pPr algn="ctr" defTabSz="5778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b="1" dirty="0">
                    <a:solidFill>
                      <a:srgbClr val="FFFF00"/>
                    </a:solidFill>
                  </a:rPr>
                  <a:t>Управление</a:t>
                </a:r>
                <a:endParaRPr lang="en-US" sz="14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5213745" y="3863854"/>
                <a:ext cx="2042992" cy="1241424"/>
              </a:xfrm>
              <a:custGeom>
                <a:avLst/>
                <a:gdLst>
                  <a:gd name="connsiteX0" fmla="*/ 0 w 2042725"/>
                  <a:gd name="connsiteY0" fmla="*/ 620830 h 1241660"/>
                  <a:gd name="connsiteX1" fmla="*/ 1021363 w 2042725"/>
                  <a:gd name="connsiteY1" fmla="*/ 0 h 1241660"/>
                  <a:gd name="connsiteX2" fmla="*/ 2042726 w 2042725"/>
                  <a:gd name="connsiteY2" fmla="*/ 620830 h 1241660"/>
                  <a:gd name="connsiteX3" fmla="*/ 1021363 w 2042725"/>
                  <a:gd name="connsiteY3" fmla="*/ 1241660 h 1241660"/>
                  <a:gd name="connsiteX4" fmla="*/ 0 w 2042725"/>
                  <a:gd name="connsiteY4" fmla="*/ 620830 h 1241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42725" h="1241660">
                    <a:moveTo>
                      <a:pt x="0" y="620830"/>
                    </a:moveTo>
                    <a:cubicBezTo>
                      <a:pt x="0" y="277955"/>
                      <a:pt x="457280" y="0"/>
                      <a:pt x="1021363" y="0"/>
                    </a:cubicBezTo>
                    <a:cubicBezTo>
                      <a:pt x="1585446" y="0"/>
                      <a:pt x="2042726" y="277955"/>
                      <a:pt x="2042726" y="620830"/>
                    </a:cubicBezTo>
                    <a:cubicBezTo>
                      <a:pt x="2042726" y="963705"/>
                      <a:pt x="1585446" y="1241660"/>
                      <a:pt x="1021363" y="1241660"/>
                    </a:cubicBezTo>
                    <a:cubicBezTo>
                      <a:pt x="457280" y="1241660"/>
                      <a:pt x="0" y="963705"/>
                      <a:pt x="0" y="620830"/>
                    </a:cubicBez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315660" tIns="198347" rIns="315660" bIns="198347" spcCol="1270" anchor="ctr"/>
              <a:lstStyle/>
              <a:p>
                <a:pPr algn="ctr" defTabSz="5778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b="1" dirty="0">
                    <a:solidFill>
                      <a:srgbClr val="FFFF00"/>
                    </a:solidFill>
                  </a:rPr>
                  <a:t>Предоставление </a:t>
                </a:r>
                <a:endParaRPr lang="en-US" sz="1400" b="1" dirty="0">
                  <a:solidFill>
                    <a:srgbClr val="FFFF00"/>
                  </a:solidFill>
                </a:endParaRPr>
              </a:p>
              <a:p>
                <a:pPr algn="ctr" defTabSz="5778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b="1" dirty="0">
                    <a:solidFill>
                      <a:srgbClr val="FFFF00"/>
                    </a:solidFill>
                  </a:rPr>
                  <a:t>услуг</a:t>
                </a:r>
                <a:endParaRPr lang="en-US" sz="14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3665874" y="5501235"/>
                <a:ext cx="1809413" cy="1296598"/>
              </a:xfrm>
              <a:custGeom>
                <a:avLst/>
                <a:gdLst>
                  <a:gd name="connsiteX0" fmla="*/ 0 w 1806819"/>
                  <a:gd name="connsiteY0" fmla="*/ 648435 h 1296870"/>
                  <a:gd name="connsiteX1" fmla="*/ 903410 w 1806819"/>
                  <a:gd name="connsiteY1" fmla="*/ 0 h 1296870"/>
                  <a:gd name="connsiteX2" fmla="*/ 1806820 w 1806819"/>
                  <a:gd name="connsiteY2" fmla="*/ 648435 h 1296870"/>
                  <a:gd name="connsiteX3" fmla="*/ 903410 w 1806819"/>
                  <a:gd name="connsiteY3" fmla="*/ 1296870 h 1296870"/>
                  <a:gd name="connsiteX4" fmla="*/ 0 w 1806819"/>
                  <a:gd name="connsiteY4" fmla="*/ 648435 h 1296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06819" h="1296870">
                    <a:moveTo>
                      <a:pt x="0" y="648435"/>
                    </a:moveTo>
                    <a:cubicBezTo>
                      <a:pt x="0" y="290314"/>
                      <a:pt x="404470" y="0"/>
                      <a:pt x="903410" y="0"/>
                    </a:cubicBezTo>
                    <a:cubicBezTo>
                      <a:pt x="1402350" y="0"/>
                      <a:pt x="1806820" y="290314"/>
                      <a:pt x="1806820" y="648435"/>
                    </a:cubicBezTo>
                    <a:cubicBezTo>
                      <a:pt x="1806820" y="1006556"/>
                      <a:pt x="1402350" y="1296870"/>
                      <a:pt x="903410" y="1296870"/>
                    </a:cubicBezTo>
                    <a:cubicBezTo>
                      <a:pt x="404470" y="1296870"/>
                      <a:pt x="0" y="1006556"/>
                      <a:pt x="0" y="648435"/>
                    </a:cubicBez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281113" tIns="206432" rIns="281113" bIns="206432" spcCol="1270" anchor="ctr"/>
              <a:lstStyle/>
              <a:p>
                <a:pPr algn="ctr" defTabSz="5778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b="1" dirty="0">
                    <a:solidFill>
                      <a:srgbClr val="FFFF00"/>
                    </a:solidFill>
                  </a:rPr>
                  <a:t>Эпиднадзор</a:t>
                </a:r>
                <a:r>
                  <a:rPr lang="ru-RU" sz="1300" b="1" dirty="0">
                    <a:solidFill>
                      <a:srgbClr val="FFFF00"/>
                    </a:solidFill>
                  </a:rPr>
                  <a:t> и мониторинг</a:t>
                </a:r>
                <a:endParaRPr lang="en-US" sz="13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1752832" y="3863854"/>
                <a:ext cx="2171295" cy="1241424"/>
              </a:xfrm>
              <a:custGeom>
                <a:avLst/>
                <a:gdLst>
                  <a:gd name="connsiteX0" fmla="*/ 0 w 2034844"/>
                  <a:gd name="connsiteY0" fmla="*/ 620830 h 1241660"/>
                  <a:gd name="connsiteX1" fmla="*/ 1017422 w 2034844"/>
                  <a:gd name="connsiteY1" fmla="*/ 0 h 1241660"/>
                  <a:gd name="connsiteX2" fmla="*/ 2034844 w 2034844"/>
                  <a:gd name="connsiteY2" fmla="*/ 620830 h 1241660"/>
                  <a:gd name="connsiteX3" fmla="*/ 1017422 w 2034844"/>
                  <a:gd name="connsiteY3" fmla="*/ 1241660 h 1241660"/>
                  <a:gd name="connsiteX4" fmla="*/ 0 w 2034844"/>
                  <a:gd name="connsiteY4" fmla="*/ 620830 h 1241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34844" h="1241660">
                    <a:moveTo>
                      <a:pt x="0" y="620830"/>
                    </a:moveTo>
                    <a:cubicBezTo>
                      <a:pt x="0" y="277955"/>
                      <a:pt x="455515" y="0"/>
                      <a:pt x="1017422" y="0"/>
                    </a:cubicBezTo>
                    <a:cubicBezTo>
                      <a:pt x="1579329" y="0"/>
                      <a:pt x="2034844" y="277955"/>
                      <a:pt x="2034844" y="620830"/>
                    </a:cubicBezTo>
                    <a:cubicBezTo>
                      <a:pt x="2034844" y="963705"/>
                      <a:pt x="1579329" y="1241660"/>
                      <a:pt x="1017422" y="1241660"/>
                    </a:cubicBezTo>
                    <a:cubicBezTo>
                      <a:pt x="455515" y="1241660"/>
                      <a:pt x="0" y="963705"/>
                      <a:pt x="0" y="620830"/>
                    </a:cubicBez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314506" tIns="198347" rIns="314506" bIns="198347" spcCol="1270" anchor="ctr"/>
              <a:lstStyle/>
              <a:p>
                <a:pPr algn="ctr" defTabSz="5778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b="1" dirty="0">
                    <a:solidFill>
                      <a:srgbClr val="FFFF00"/>
                    </a:solidFill>
                  </a:rPr>
                  <a:t>Поддерживающая среда</a:t>
                </a:r>
                <a:endParaRPr lang="en-US" sz="1400" b="1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" name="TextBox 2"/>
            <p:cNvSpPr txBox="1">
              <a:spLocks noChangeArrowheads="1"/>
            </p:cNvSpPr>
            <p:nvPr/>
          </p:nvSpPr>
          <p:spPr bwMode="auto">
            <a:xfrm>
              <a:off x="93107" y="4837157"/>
              <a:ext cx="3200400" cy="12158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FFFF00"/>
                  </a:solidFill>
                </a:rPr>
                <a:t>- </a:t>
              </a:r>
              <a:r>
                <a:rPr lang="ru-RU" altLang="en-US" sz="1400" dirty="0">
                  <a:solidFill>
                    <a:srgbClr val="FFFF00"/>
                  </a:solidFill>
                </a:rPr>
                <a:t>возможности и стимулы</a:t>
              </a:r>
              <a:endParaRPr lang="en-US" altLang="en-US" sz="1400" dirty="0">
                <a:solidFill>
                  <a:srgbClr val="FFFF00"/>
                </a:solidFill>
              </a:endParaRPr>
            </a:p>
            <a:p>
              <a:pPr eaLnBrk="1" hangingPunct="1"/>
              <a:r>
                <a:rPr lang="en-US" altLang="en-US" sz="1400" dirty="0">
                  <a:solidFill>
                    <a:srgbClr val="FFFF00"/>
                  </a:solidFill>
                </a:rPr>
                <a:t>-</a:t>
              </a:r>
              <a:r>
                <a:rPr lang="ru-RU" altLang="en-US" sz="1400" dirty="0">
                  <a:solidFill>
                    <a:srgbClr val="FFFF00"/>
                  </a:solidFill>
                </a:rPr>
                <a:t> адвокация, коммуникационное взаимодействие и социальная мобилизация</a:t>
              </a:r>
              <a:endParaRPr lang="en-US" altLang="en-US" sz="1400" b="1" dirty="0">
                <a:solidFill>
                  <a:srgbClr val="FFFF00"/>
                </a:solidFill>
              </a:endParaRPr>
            </a:p>
            <a:p>
              <a:pPr eaLnBrk="1" hangingPunct="1"/>
              <a:endParaRPr lang="en-US" altLang="en-US" sz="1400" dirty="0"/>
            </a:p>
          </p:txBody>
        </p:sp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5486400" y="2408957"/>
              <a:ext cx="3260074" cy="959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FFFF00"/>
                  </a:solidFill>
                </a:rPr>
                <a:t>- </a:t>
              </a:r>
              <a:r>
                <a:rPr lang="ru-RU" altLang="en-US" sz="1400" dirty="0">
                  <a:solidFill>
                    <a:srgbClr val="FFFF00"/>
                  </a:solidFill>
                </a:rPr>
                <a:t>правовая основа</a:t>
              </a:r>
              <a:endParaRPr lang="en-US" altLang="en-US" sz="1400" dirty="0">
                <a:solidFill>
                  <a:srgbClr val="FFFF00"/>
                </a:solidFill>
              </a:endParaRPr>
            </a:p>
            <a:p>
              <a:pPr eaLnBrk="1" hangingPunct="1"/>
              <a:r>
                <a:rPr lang="en-US" altLang="en-US" sz="1400" dirty="0">
                  <a:solidFill>
                    <a:srgbClr val="FFFF00"/>
                  </a:solidFill>
                </a:rPr>
                <a:t>- </a:t>
              </a:r>
              <a:r>
                <a:rPr lang="ru-RU" altLang="en-US" sz="1400" dirty="0">
                  <a:solidFill>
                    <a:srgbClr val="FFFF00"/>
                  </a:solidFill>
                </a:rPr>
                <a:t>финансирование</a:t>
              </a:r>
              <a:endParaRPr lang="en-US" altLang="en-US" sz="1400" dirty="0">
                <a:solidFill>
                  <a:srgbClr val="FFFF00"/>
                </a:solidFill>
              </a:endParaRPr>
            </a:p>
            <a:p>
              <a:pPr eaLnBrk="1" hangingPunct="1"/>
              <a:r>
                <a:rPr lang="en-US" altLang="en-US" sz="1400" dirty="0">
                  <a:solidFill>
                    <a:srgbClr val="FFFF00"/>
                  </a:solidFill>
                </a:rPr>
                <a:t>- </a:t>
              </a:r>
              <a:r>
                <a:rPr lang="ru-RU" altLang="en-US" sz="1400" dirty="0">
                  <a:solidFill>
                    <a:srgbClr val="FFFF00"/>
                  </a:solidFill>
                </a:rPr>
                <a:t>обмен информацией между странами</a:t>
              </a:r>
              <a:endParaRPr lang="en-US" altLang="en-US" sz="1400" dirty="0">
                <a:solidFill>
                  <a:srgbClr val="FFFF00"/>
                </a:solidFill>
              </a:endParaRPr>
            </a:p>
            <a:p>
              <a:pPr eaLnBrk="1" hangingPunct="1"/>
              <a:endParaRPr lang="en-US" altLang="en-US" sz="1200" dirty="0">
                <a:solidFill>
                  <a:srgbClr val="FFFF00"/>
                </a:solidFill>
              </a:endParaRPr>
            </a:p>
          </p:txBody>
        </p:sp>
        <p:sp>
          <p:nvSpPr>
            <p:cNvPr id="8" name="TextBox 5"/>
            <p:cNvSpPr txBox="1">
              <a:spLocks noChangeArrowheads="1"/>
            </p:cNvSpPr>
            <p:nvPr/>
          </p:nvSpPr>
          <p:spPr bwMode="auto">
            <a:xfrm>
              <a:off x="5366236" y="6211491"/>
              <a:ext cx="3054308" cy="543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FFFF00"/>
                  </a:solidFill>
                </a:rPr>
                <a:t>- </a:t>
              </a:r>
              <a:r>
                <a:rPr lang="ru-RU" altLang="en-US" sz="1400" dirty="0">
                  <a:solidFill>
                    <a:srgbClr val="FFFF00"/>
                  </a:solidFill>
                </a:rPr>
                <a:t>личные данные пациента </a:t>
              </a:r>
              <a:endParaRPr lang="en-US" altLang="en-US" sz="1400" dirty="0">
                <a:solidFill>
                  <a:srgbClr val="FFFF00"/>
                </a:solidFill>
              </a:endParaRPr>
            </a:p>
            <a:p>
              <a:pPr eaLnBrk="1" hangingPunct="1"/>
              <a:r>
                <a:rPr lang="en-US" altLang="en-US" sz="1400" dirty="0">
                  <a:solidFill>
                    <a:srgbClr val="FFFF00"/>
                  </a:solidFill>
                </a:rPr>
                <a:t>- </a:t>
              </a:r>
              <a:r>
                <a:rPr lang="ru-RU" altLang="en-US" sz="1400" dirty="0">
                  <a:solidFill>
                    <a:srgbClr val="FFFF00"/>
                  </a:solidFill>
                </a:rPr>
                <a:t>эффективность работы программы</a:t>
              </a:r>
              <a:endParaRPr lang="en-US" altLang="en-US" sz="1400" dirty="0">
                <a:solidFill>
                  <a:srgbClr val="FFFF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19868" y="4732040"/>
              <a:ext cx="2364445" cy="75507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rgbClr val="FFFF00"/>
                  </a:solidFill>
                </a:rPr>
                <a:t>- </a:t>
              </a:r>
              <a:r>
                <a:rPr lang="ru-RU" sz="1400" dirty="0" smtClean="0">
                  <a:solidFill>
                    <a:srgbClr val="FFFF00"/>
                  </a:solidFill>
                </a:rPr>
                <a:t> инфекционный </a:t>
              </a:r>
              <a:r>
                <a:rPr lang="ru-RU" sz="1400" dirty="0">
                  <a:solidFill>
                    <a:srgbClr val="FFFF00"/>
                  </a:solidFill>
                </a:rPr>
                <a:t>контроль </a:t>
              </a:r>
              <a:endParaRPr lang="en-US" sz="1400" dirty="0">
                <a:solidFill>
                  <a:srgbClr val="FFFF00"/>
                </a:solidFill>
              </a:endParaRPr>
            </a:p>
            <a:p>
              <a:pPr marL="171450" indent="-171450">
                <a:buFontTx/>
                <a:buChar char="-"/>
                <a:defRPr/>
              </a:pPr>
              <a:r>
                <a:rPr lang="en-US" sz="1400" dirty="0">
                  <a:solidFill>
                    <a:srgbClr val="FFFF00"/>
                  </a:solidFill>
                </a:rPr>
                <a:t>д</a:t>
              </a:r>
              <a:r>
                <a:rPr lang="ru-RU" sz="1400" dirty="0">
                  <a:solidFill>
                    <a:srgbClr val="FFFF00"/>
                  </a:solidFill>
                </a:rPr>
                <a:t>иагностика</a:t>
              </a:r>
              <a:endParaRPr lang="en-US" sz="1400" dirty="0">
                <a:solidFill>
                  <a:srgbClr val="FFFF00"/>
                </a:solidFill>
              </a:endParaRPr>
            </a:p>
            <a:p>
              <a:pPr marL="171450" indent="-171450">
                <a:buFontTx/>
                <a:buChar char="-"/>
                <a:defRPr/>
              </a:pPr>
              <a:r>
                <a:rPr lang="ru-RU" sz="1400" dirty="0">
                  <a:solidFill>
                    <a:srgbClr val="FFFF00"/>
                  </a:solidFill>
                </a:rPr>
                <a:t>лечение </a:t>
              </a:r>
              <a:endParaRPr lang="en-US" sz="1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639763" y="6035224"/>
            <a:ext cx="627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ea typeface="Calibri" panose="020F0502020204030204" pitchFamily="34" charset="0"/>
              </a:rPr>
              <a:t>“Минимальный пакет для трансграничной борьбы с ТБ и противотуберкулезной помощи в Европейском регионе ВОЗ: </a:t>
            </a:r>
            <a:r>
              <a:rPr lang="ru-RU" sz="1200" dirty="0" err="1">
                <a:latin typeface="Arial" panose="020B0604020202020204" pitchFamily="34" charset="0"/>
                <a:ea typeface="Calibri" panose="020F0502020204030204" pitchFamily="34" charset="0"/>
              </a:rPr>
              <a:t>консенсусное</a:t>
            </a:r>
            <a:r>
              <a:rPr lang="ru-RU" sz="1200" dirty="0">
                <a:latin typeface="Arial" panose="020B0604020202020204" pitchFamily="34" charset="0"/>
                <a:ea typeface="Calibri" panose="020F0502020204030204" pitchFamily="34" charset="0"/>
              </a:rPr>
              <a:t> заявление </a:t>
            </a:r>
            <a:r>
              <a:rPr lang="ru-RU" sz="1200" dirty="0" err="1">
                <a:latin typeface="Arial" panose="020B0604020202020204" pitchFamily="34" charset="0"/>
                <a:ea typeface="Calibri" panose="020F0502020204030204" pitchFamily="34" charset="0"/>
              </a:rPr>
              <a:t>Вольфхезе</a:t>
            </a:r>
            <a:r>
              <a:rPr lang="ru-RU" sz="1200" dirty="0">
                <a:latin typeface="Arial" panose="020B0604020202020204" pitchFamily="34" charset="0"/>
                <a:ea typeface="Calibri" panose="020F0502020204030204" pitchFamily="34" charset="0"/>
              </a:rPr>
              <a:t>”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5449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Приоритетные направления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05800" cy="46482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2600" dirty="0" smtClean="0">
                <a:solidFill>
                  <a:srgbClr val="FFFF00"/>
                </a:solidFill>
              </a:rPr>
              <a:t>У</a:t>
            </a:r>
            <a:r>
              <a:rPr lang="ru-RU" altLang="en-US" sz="2600" dirty="0" smtClean="0">
                <a:solidFill>
                  <a:srgbClr val="FFFF00"/>
                </a:solidFill>
              </a:rPr>
              <a:t>странение </a:t>
            </a:r>
            <a:r>
              <a:rPr lang="ru-RU" altLang="en-US" sz="2600" dirty="0">
                <a:solidFill>
                  <a:srgbClr val="FFFF00"/>
                </a:solidFill>
              </a:rPr>
              <a:t>барьеров ограничивающих доступ к услугам</a:t>
            </a:r>
            <a:r>
              <a:rPr lang="en-US" altLang="en-US" sz="2600" dirty="0">
                <a:solidFill>
                  <a:srgbClr val="FFFF00"/>
                </a:solidFill>
              </a:rPr>
              <a:t> </a:t>
            </a:r>
            <a:r>
              <a:rPr lang="ru-RU" altLang="en-US" sz="2600" dirty="0">
                <a:solidFill>
                  <a:srgbClr val="FFFF00"/>
                </a:solidFill>
              </a:rPr>
              <a:t>для внутренних и внешних </a:t>
            </a:r>
            <a:r>
              <a:rPr lang="ru-RU" altLang="en-US" sz="2600" dirty="0" smtClean="0">
                <a:solidFill>
                  <a:srgbClr val="FFFF00"/>
                </a:solidFill>
              </a:rPr>
              <a:t>мигрантов</a:t>
            </a:r>
            <a:endParaRPr lang="en-US" altLang="en-US" sz="26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en-US" sz="2600" dirty="0">
              <a:solidFill>
                <a:srgbClr val="FFFF00"/>
              </a:solidFill>
            </a:endParaRPr>
          </a:p>
          <a:p>
            <a:r>
              <a:rPr lang="en-US" altLang="en-US" sz="2600" dirty="0" smtClean="0">
                <a:solidFill>
                  <a:srgbClr val="FFFF00"/>
                </a:solidFill>
              </a:rPr>
              <a:t>О</a:t>
            </a:r>
            <a:r>
              <a:rPr lang="ru-RU" altLang="en-US" sz="2600" dirty="0" smtClean="0">
                <a:solidFill>
                  <a:srgbClr val="FFFF00"/>
                </a:solidFill>
              </a:rPr>
              <a:t>беспечение </a:t>
            </a:r>
            <a:r>
              <a:rPr lang="ru-RU" altLang="en-US" sz="2600" dirty="0">
                <a:solidFill>
                  <a:srgbClr val="FFFF00"/>
                </a:solidFill>
              </a:rPr>
              <a:t>профилактики, диагностики и лечения туберкулеза среди </a:t>
            </a:r>
            <a:r>
              <a:rPr lang="ru-RU" altLang="en-US" sz="2600" dirty="0" smtClean="0">
                <a:solidFill>
                  <a:srgbClr val="FFFF00"/>
                </a:solidFill>
              </a:rPr>
              <a:t>мигрантов</a:t>
            </a:r>
            <a:endParaRPr lang="en-US" altLang="en-US" sz="26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en-US" sz="2600" dirty="0">
              <a:solidFill>
                <a:srgbClr val="FFFF00"/>
              </a:solidFill>
            </a:endParaRPr>
          </a:p>
          <a:p>
            <a:r>
              <a:rPr lang="ru-RU" altLang="en-US" sz="2600" dirty="0">
                <a:solidFill>
                  <a:srgbClr val="FFFF00"/>
                </a:solidFill>
              </a:rPr>
              <a:t>У</a:t>
            </a:r>
            <a:r>
              <a:rPr lang="ru-RU" altLang="en-US" sz="2600" dirty="0" smtClean="0">
                <a:solidFill>
                  <a:srgbClr val="FFFF00"/>
                </a:solidFill>
              </a:rPr>
              <a:t>силение вовлечения сообщества </a:t>
            </a:r>
            <a:r>
              <a:rPr lang="ru-RU" altLang="en-US" sz="2600" dirty="0">
                <a:solidFill>
                  <a:srgbClr val="FFFF00"/>
                </a:solidFill>
              </a:rPr>
              <a:t>, укрепление роли гражданского общества и НПО с  целью оказания </a:t>
            </a:r>
            <a:r>
              <a:rPr lang="ru-RU" altLang="en-US" sz="2600" dirty="0" smtClean="0">
                <a:solidFill>
                  <a:srgbClr val="FFFF00"/>
                </a:solidFill>
              </a:rPr>
              <a:t>противотуберкулезной помощи </a:t>
            </a:r>
            <a:r>
              <a:rPr lang="ru-RU" altLang="en-US" sz="2600" dirty="0">
                <a:solidFill>
                  <a:srgbClr val="FFFF00"/>
                </a:solidFill>
              </a:rPr>
              <a:t>внутренним и внешним мигрантам </a:t>
            </a:r>
            <a:endParaRPr lang="en-US" altLang="en-US" sz="2600" dirty="0">
              <a:solidFill>
                <a:srgbClr val="FFFF00"/>
              </a:solidFill>
            </a:endParaRPr>
          </a:p>
          <a:p>
            <a:endParaRPr lang="en-US" sz="2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5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570" y="4313"/>
            <a:ext cx="8229600" cy="986287"/>
          </a:xfrm>
        </p:spPr>
        <p:txBody>
          <a:bodyPr/>
          <a:lstStyle/>
          <a:p>
            <a:r>
              <a:rPr lang="ru-RU" dirty="0" smtClean="0"/>
              <a:t>Мероприятия на 1-й год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FFFF00"/>
                </a:solidFill>
              </a:rPr>
              <a:t>Внешняя техническая помощь ВОЗ и МОМ по </a:t>
            </a:r>
            <a:r>
              <a:rPr lang="ru-RU" sz="2800" dirty="0" smtClean="0">
                <a:solidFill>
                  <a:srgbClr val="FFFF00"/>
                </a:solidFill>
              </a:rPr>
              <a:t>разработке </a:t>
            </a:r>
            <a:r>
              <a:rPr lang="ru-RU" sz="2800" dirty="0">
                <a:solidFill>
                  <a:srgbClr val="FFFF00"/>
                </a:solidFill>
              </a:rPr>
              <a:t>правовых и процессуальных рамочных соглашений и созданию руководства по </a:t>
            </a:r>
            <a:r>
              <a:rPr lang="ru-RU" sz="2800" dirty="0" smtClean="0">
                <a:solidFill>
                  <a:srgbClr val="FFFF00"/>
                </a:solidFill>
              </a:rPr>
              <a:t>мигрантам</a:t>
            </a:r>
            <a:r>
              <a:rPr lang="ru-RU" sz="2800" dirty="0">
                <a:solidFill>
                  <a:srgbClr val="FFFF00"/>
                </a:solidFill>
              </a:rPr>
              <a:t>.</a:t>
            </a:r>
          </a:p>
          <a:p>
            <a:r>
              <a:rPr lang="ru-RU" sz="2800" dirty="0">
                <a:solidFill>
                  <a:srgbClr val="FFFF00"/>
                </a:solidFill>
              </a:rPr>
              <a:t>Создание межведомственных Рабочих групп и организация </a:t>
            </a:r>
            <a:r>
              <a:rPr lang="ru-RU" sz="2800" dirty="0" smtClean="0">
                <a:solidFill>
                  <a:srgbClr val="FFFF00"/>
                </a:solidFill>
              </a:rPr>
              <a:t>заседаний</a:t>
            </a:r>
          </a:p>
          <a:p>
            <a:r>
              <a:rPr lang="ru-RU" sz="2800" dirty="0">
                <a:solidFill>
                  <a:srgbClr val="FFFF00"/>
                </a:solidFill>
              </a:rPr>
              <a:t>Организовать совещание высокого  уровня с участием представителей соседних государств (ЦАР), ВОЗ, и партнеров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Организовать </a:t>
            </a:r>
            <a:r>
              <a:rPr lang="ru-RU" sz="2800" dirty="0">
                <a:solidFill>
                  <a:srgbClr val="FFFF00"/>
                </a:solidFill>
              </a:rPr>
              <a:t>координационные встречи между ведомствами и НПО по вопросам ТБ среди мигрантов</a:t>
            </a:r>
          </a:p>
          <a:p>
            <a:endParaRPr lang="ru-RU" sz="1400" dirty="0"/>
          </a:p>
          <a:p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218855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Мероприятия на 1-й год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1 Тренинг для НПО, партнеров и сотрудников миграционных центров по разработке и тестированию информационных материалов</a:t>
            </a:r>
          </a:p>
          <a:p>
            <a:r>
              <a:rPr lang="ru-RU" dirty="0">
                <a:solidFill>
                  <a:srgbClr val="FFFF00"/>
                </a:solidFill>
              </a:rPr>
              <a:t>1 TOT для команды тренеров по основам туберкулеза, его профилактике, вовлечению общин мигрантов, навыки общения и мобилизация по профилактике туберкулеза, ТБ </a:t>
            </a:r>
            <a:r>
              <a:rPr lang="ru-RU" dirty="0" err="1">
                <a:solidFill>
                  <a:srgbClr val="FFFF00"/>
                </a:solidFill>
              </a:rPr>
              <a:t>адвокация</a:t>
            </a:r>
            <a:endParaRPr lang="ru-RU" dirty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 Каскадные тренинги для </a:t>
            </a:r>
            <a:r>
              <a:rPr lang="ru-RU" dirty="0">
                <a:solidFill>
                  <a:srgbClr val="FFFF00"/>
                </a:solidFill>
              </a:rPr>
              <a:t>сотрудников/волонтеров миграционных центров и  </a:t>
            </a:r>
            <a:r>
              <a:rPr lang="ru-RU" dirty="0" err="1">
                <a:solidFill>
                  <a:srgbClr val="FFFF00"/>
                </a:solidFill>
              </a:rPr>
              <a:t>аутрич</a:t>
            </a:r>
            <a:r>
              <a:rPr lang="ru-RU" dirty="0">
                <a:solidFill>
                  <a:srgbClr val="FFFF00"/>
                </a:solidFill>
              </a:rPr>
              <a:t>/социальных работников НПО </a:t>
            </a:r>
            <a:r>
              <a:rPr lang="ru-RU" dirty="0" smtClean="0">
                <a:solidFill>
                  <a:srgbClr val="FFFF00"/>
                </a:solidFill>
              </a:rPr>
              <a:t> и медицинских работников по </a:t>
            </a:r>
            <a:r>
              <a:rPr lang="ru-RU" dirty="0">
                <a:solidFill>
                  <a:srgbClr val="FFFF00"/>
                </a:solidFill>
              </a:rPr>
              <a:t>основам туберкулеза, навыкам общения и социальной поддержки больных туберкулезом мигрантов </a:t>
            </a:r>
            <a:r>
              <a:rPr lang="ru-RU" dirty="0" smtClean="0">
                <a:solidFill>
                  <a:srgbClr val="FFFF00"/>
                </a:solidFill>
              </a:rPr>
              <a:t>приверженность </a:t>
            </a:r>
            <a:r>
              <a:rPr lang="ru-RU" dirty="0">
                <a:solidFill>
                  <a:srgbClr val="FFFF00"/>
                </a:solidFill>
              </a:rPr>
              <a:t>к лечению ТБ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90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Мероприятия на 1-й год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Оказать </a:t>
            </a:r>
            <a:r>
              <a:rPr lang="ru-RU" dirty="0">
                <a:solidFill>
                  <a:srgbClr val="FFFF00"/>
                </a:solidFill>
              </a:rPr>
              <a:t>техническую  помощь по разработке индикаторов и интеграции их в М&amp;Е систему</a:t>
            </a:r>
          </a:p>
          <a:p>
            <a:r>
              <a:rPr lang="ru-RU" dirty="0">
                <a:solidFill>
                  <a:srgbClr val="FFFF00"/>
                </a:solidFill>
              </a:rPr>
              <a:t>Оказать техническую помощь в создании медико-социального фонда для диагностики  и лечения  ТБ недокументированных мигрантов</a:t>
            </a:r>
          </a:p>
          <a:p>
            <a:r>
              <a:rPr lang="ru-RU" dirty="0">
                <a:solidFill>
                  <a:srgbClr val="FFFF00"/>
                </a:solidFill>
              </a:rPr>
              <a:t>Создать </a:t>
            </a:r>
            <a:r>
              <a:rPr lang="ru-RU" dirty="0" err="1">
                <a:solidFill>
                  <a:srgbClr val="FFFF00"/>
                </a:solidFill>
              </a:rPr>
              <a:t>Медико</a:t>
            </a:r>
            <a:r>
              <a:rPr lang="ru-RU" dirty="0">
                <a:solidFill>
                  <a:srgbClr val="FFFF00"/>
                </a:solidFill>
              </a:rPr>
              <a:t> Социальный фонд для оказания помощи мигрантам </a:t>
            </a:r>
          </a:p>
        </p:txBody>
      </p:sp>
    </p:spTree>
    <p:extLst>
      <p:ext uri="{BB962C8B-B14F-4D97-AF65-F5344CB8AC3E}">
        <p14:creationId xmlns:p14="http://schemas.microsoft.com/office/powerpoint/2010/main" val="419941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Tradeshow</Template>
  <TotalTime>1209</TotalTime>
  <Words>616</Words>
  <Application>Microsoft Office PowerPoint</Application>
  <PresentationFormat>On-screen Show (4:3)</PresentationFormat>
  <Paragraphs>109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</vt:lpstr>
      <vt:lpstr>Times New Roman</vt:lpstr>
      <vt:lpstr>Office Theme</vt:lpstr>
      <vt:lpstr>План презентации</vt:lpstr>
      <vt:lpstr>Введение</vt:lpstr>
      <vt:lpstr>Введение</vt:lpstr>
      <vt:lpstr>Краткая информация </vt:lpstr>
      <vt:lpstr>Минимальный пакет услуг</vt:lpstr>
      <vt:lpstr>Приоритетные направления </vt:lpstr>
      <vt:lpstr>Мероприятия на 1-й год</vt:lpstr>
      <vt:lpstr>Мероприятия на 1-й год</vt:lpstr>
      <vt:lpstr>Мероприятия на 1-й год</vt:lpstr>
      <vt:lpstr>Мероприятия на 1-й год</vt:lpstr>
      <vt:lpstr>PowerPoint Presentation</vt:lpstr>
    </vt:vector>
  </TitlesOfParts>
  <Company>Project HOPE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 Region</dc:title>
  <dc:creator>Dalebout, Sandra</dc:creator>
  <cp:lastModifiedBy>Ryssaldy Demeuova</cp:lastModifiedBy>
  <cp:revision>105</cp:revision>
  <dcterms:created xsi:type="dcterms:W3CDTF">2013-03-11T15:11:25Z</dcterms:created>
  <dcterms:modified xsi:type="dcterms:W3CDTF">2015-03-04T06:43:20Z</dcterms:modified>
</cp:coreProperties>
</file>