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57" r:id="rId4"/>
    <p:sldId id="270" r:id="rId5"/>
    <p:sldId id="258" r:id="rId6"/>
    <p:sldId id="259" r:id="rId7"/>
    <p:sldId id="260" r:id="rId8"/>
    <p:sldId id="261" r:id="rId9"/>
    <p:sldId id="264" r:id="rId10"/>
    <p:sldId id="267" r:id="rId11"/>
    <p:sldId id="268" r:id="rId12"/>
    <p:sldId id="269" r:id="rId13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79;&#1072;&#1076;&#1072;&#1085;&#1080;&#1077;\&#1043;&#1060;\1%20&#1088;&#1091;&#1090;&#1080;&#1085;&#1072;\2016\40%20&#1087;&#1088;&#1086;&#1076;&#1083;&#1077;&#1085;&#1080;&#1077;%20&#1075;&#1088;&#1072;&#1085;&#1090;&#1072;%202017%20&#1080;%20&#1057;&#1050;&#1050;%2010.2016\2%20&#1091;&#1090;&#1074;&#1077;&#1088;&#1078;&#1076;&#1077;&#1085;&#1080;&#1077;%20&#1057;&#1050;&#1050;\Detailed-Budget_2017_30.09_final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292365663074476E-2"/>
          <c:y val="8.9777545446857482E-2"/>
          <c:w val="0.56846704532829684"/>
          <c:h val="0.91022245455314255"/>
        </c:manualLayout>
      </c:layout>
      <c:pieChart>
        <c:varyColors val="1"/>
        <c:ser>
          <c:idx val="0"/>
          <c:order val="0"/>
          <c:tx>
            <c:strRef>
              <c:f>схемы!$C$1</c:f>
              <c:strCache>
                <c:ptCount val="1"/>
                <c:pt idx="0">
                  <c:v>Сумма, тыс. тнг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3869315446431872E-2"/>
                  <c:y val="-0.13147730683323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схемы!$B$2:$B$5</c:f>
              <c:strCache>
                <c:ptCount val="4"/>
                <c:pt idx="0">
                  <c:v>Организация и проведение тренингов для аутрич работников</c:v>
                </c:pt>
                <c:pt idx="1">
                  <c:v>Тренинги по поддерживающей заместительной терапии</c:v>
                </c:pt>
                <c:pt idx="2">
                  <c:v>Семинар по подготовке аутрич работников в МЛС</c:v>
                </c:pt>
                <c:pt idx="3">
                  <c:v>Региональный тренинг для журналистов</c:v>
                </c:pt>
              </c:strCache>
            </c:strRef>
          </c:cat>
          <c:val>
            <c:numRef>
              <c:f>схемы!$C$2:$C$5</c:f>
              <c:numCache>
                <c:formatCode>_-* #,##0_р_._-;\-* #,##0_р_._-;_-* "-"??_р_._-;_-@_-</c:formatCode>
                <c:ptCount val="4"/>
                <c:pt idx="0">
                  <c:v>62992.350000000006</c:v>
                </c:pt>
                <c:pt idx="1">
                  <c:v>20493</c:v>
                </c:pt>
                <c:pt idx="2">
                  <c:v>12011</c:v>
                </c:pt>
                <c:pt idx="3">
                  <c:v>9719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66666666666672"/>
          <c:y val="0.1146030337757076"/>
          <c:w val="0.34166666666666667"/>
          <c:h val="0.88539696622429243"/>
        </c:manualLayout>
      </c:layout>
      <c:overlay val="1"/>
      <c:txPr>
        <a:bodyPr/>
        <a:lstStyle/>
        <a:p>
          <a:pPr>
            <a:defRPr lang="ru-RU" sz="1400" b="1" i="0" u="none" strike="noStrike" kern="1200" baseline="0">
              <a:solidFill>
                <a:prstClr val="black"/>
              </a:solidFill>
              <a:latin typeface="Times New Roman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89D6BC-36B1-4619-A37A-B0C790D687D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962EAF-132D-477D-9593-C63F5C03BCF1}">
      <dgm:prSet phldrT="[Текст]"/>
      <dgm:spPr/>
      <dgm:t>
        <a:bodyPr/>
        <a:lstStyle/>
        <a:p>
          <a:r>
            <a:rPr lang="ru-RU" b="1" u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Проведение рабочих групп по подготовке отчетов, разработке и внедрению НПА, в </a:t>
          </a:r>
          <a:r>
            <a:rPr lang="en-US" b="1" u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USD</a:t>
          </a:r>
          <a:endParaRPr lang="ru-RU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6D6D40-0FB7-48D1-918F-B980C0BACD47}" type="parTrans" cxnId="{17DC10B5-C605-416D-BF66-C20C8CB6A752}">
      <dgm:prSet/>
      <dgm:spPr/>
      <dgm:t>
        <a:bodyPr/>
        <a:lstStyle/>
        <a:p>
          <a:endParaRPr lang="ru-RU"/>
        </a:p>
      </dgm:t>
    </dgm:pt>
    <dgm:pt modelId="{24D220E5-110B-4298-8E69-BA702F72B443}" type="sibTrans" cxnId="{17DC10B5-C605-416D-BF66-C20C8CB6A752}">
      <dgm:prSet/>
      <dgm:spPr/>
      <dgm:t>
        <a:bodyPr/>
        <a:lstStyle/>
        <a:p>
          <a:endParaRPr lang="ru-RU"/>
        </a:p>
      </dgm:t>
    </dgm:pt>
    <dgm:pt modelId="{E77A7E40-9151-4E62-AF6D-D0EBF086A34F}">
      <dgm:prSet phldrT="[Текст]" custT="1"/>
      <dgm:spPr/>
      <dgm:t>
        <a:bodyPr anchor="t" anchorCtr="0"/>
        <a:lstStyle/>
        <a:p>
          <a:endParaRPr lang="ru-RU" sz="2400" b="1" u="sng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5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89 268</a:t>
          </a:r>
        </a:p>
        <a:p>
          <a:r>
            <a:rPr lang="ru-RU" sz="30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Нормативно-правовые акты </a:t>
          </a:r>
        </a:p>
        <a:p>
          <a:r>
            <a:rPr lang="ru-RU" sz="30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 ПЗТ</a:t>
          </a:r>
        </a:p>
      </dgm:t>
    </dgm:pt>
    <dgm:pt modelId="{4F3AFFCD-7760-444E-8481-0397917B9846}" type="parTrans" cxnId="{15AD43C7-6C48-4107-A137-E4DEBCB23C45}">
      <dgm:prSet/>
      <dgm:spPr/>
      <dgm:t>
        <a:bodyPr/>
        <a:lstStyle/>
        <a:p>
          <a:endParaRPr lang="ru-RU"/>
        </a:p>
      </dgm:t>
    </dgm:pt>
    <dgm:pt modelId="{1475994F-DAF8-49FD-9DED-06B0681A3221}" type="sibTrans" cxnId="{15AD43C7-6C48-4107-A137-E4DEBCB23C45}">
      <dgm:prSet/>
      <dgm:spPr/>
      <dgm:t>
        <a:bodyPr/>
        <a:lstStyle/>
        <a:p>
          <a:endParaRPr lang="ru-RU"/>
        </a:p>
      </dgm:t>
    </dgm:pt>
    <dgm:pt modelId="{E4A59FB5-7932-4EDA-AFFD-1A3A431FD288}">
      <dgm:prSet phldrT="[Текст]" custT="1"/>
      <dgm:spPr/>
      <dgm:t>
        <a:bodyPr anchor="t" anchorCtr="0"/>
        <a:lstStyle/>
        <a:p>
          <a:endParaRPr lang="ru-RU" sz="2500" b="1" u="sng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5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17 450</a:t>
          </a:r>
        </a:p>
        <a:p>
          <a:r>
            <a:rPr lang="ru-RU" sz="30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Разработка отчета по устойчивости и дальнейшей реализации гранта</a:t>
          </a:r>
        </a:p>
        <a:p>
          <a:endParaRPr lang="ru-RU" sz="2000" b="1" u="none" dirty="0" smtClean="0">
            <a:latin typeface="Times New Roman" pitchFamily="18" charset="0"/>
            <a:cs typeface="Times New Roman" pitchFamily="18" charset="0"/>
          </a:endParaRPr>
        </a:p>
        <a:p>
          <a:endParaRPr lang="ru-RU" sz="500" b="1" u="none" dirty="0" smtClean="0">
            <a:latin typeface="Times New Roman" pitchFamily="18" charset="0"/>
            <a:cs typeface="Times New Roman" pitchFamily="18" charset="0"/>
          </a:endParaRPr>
        </a:p>
      </dgm:t>
    </dgm:pt>
    <dgm:pt modelId="{72989174-71DE-4ED8-B190-1A8546E3A5D2}" type="parTrans" cxnId="{9E30BAF0-A074-4E97-B30A-F23AC9535021}">
      <dgm:prSet/>
      <dgm:spPr/>
      <dgm:t>
        <a:bodyPr/>
        <a:lstStyle/>
        <a:p>
          <a:endParaRPr lang="ru-RU"/>
        </a:p>
      </dgm:t>
    </dgm:pt>
    <dgm:pt modelId="{5CAE39D1-6B66-4853-AD3A-629C6F9D3354}" type="sibTrans" cxnId="{9E30BAF0-A074-4E97-B30A-F23AC9535021}">
      <dgm:prSet/>
      <dgm:spPr/>
      <dgm:t>
        <a:bodyPr/>
        <a:lstStyle/>
        <a:p>
          <a:endParaRPr lang="ru-RU"/>
        </a:p>
      </dgm:t>
    </dgm:pt>
    <dgm:pt modelId="{44B28987-E275-4A14-97F5-DA5234D09947}">
      <dgm:prSet phldrT="[Текст]" custT="1"/>
      <dgm:spPr/>
      <dgm:t>
        <a:bodyPr anchor="t" anchorCtr="0"/>
        <a:lstStyle/>
        <a:p>
          <a:endParaRPr lang="ru-RU" sz="2700" b="1" u="sng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5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31 275  </a:t>
          </a:r>
        </a:p>
        <a:p>
          <a:r>
            <a:rPr lang="ru-RU" sz="30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Анализ и </a:t>
          </a:r>
          <a:r>
            <a:rPr lang="ru-RU" sz="3000" b="1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рецензирова-ние</a:t>
          </a:r>
          <a:r>
            <a:rPr lang="ru-RU" sz="30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существую-</a:t>
          </a:r>
          <a:r>
            <a:rPr lang="ru-RU" sz="3000" b="1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щих</a:t>
          </a:r>
          <a:r>
            <a:rPr lang="ru-RU" sz="30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НПА в СПИД службе</a:t>
          </a:r>
        </a:p>
      </dgm:t>
    </dgm:pt>
    <dgm:pt modelId="{CB2D9495-E103-49E3-BFD6-1182CD2E3644}" type="parTrans" cxnId="{520D1D56-745C-418F-9F2D-1B13BEE32F38}">
      <dgm:prSet/>
      <dgm:spPr/>
      <dgm:t>
        <a:bodyPr/>
        <a:lstStyle/>
        <a:p>
          <a:endParaRPr lang="ru-RU"/>
        </a:p>
      </dgm:t>
    </dgm:pt>
    <dgm:pt modelId="{6E23DF21-23DC-43DE-9360-BC62954E27D3}" type="sibTrans" cxnId="{520D1D56-745C-418F-9F2D-1B13BEE32F38}">
      <dgm:prSet/>
      <dgm:spPr/>
      <dgm:t>
        <a:bodyPr/>
        <a:lstStyle/>
        <a:p>
          <a:endParaRPr lang="ru-RU"/>
        </a:p>
      </dgm:t>
    </dgm:pt>
    <dgm:pt modelId="{06061667-4D97-4AAC-A12D-1B24ECA49A1A}" type="pres">
      <dgm:prSet presAssocID="{F389D6BC-36B1-4619-A37A-B0C790D687D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F9B72E-BB2E-4BFE-8D19-E73A7BC9FEBB}" type="pres">
      <dgm:prSet presAssocID="{48962EAF-132D-477D-9593-C63F5C03BCF1}" presName="roof" presStyleLbl="dkBgShp" presStyleIdx="0" presStyleCnt="2"/>
      <dgm:spPr/>
      <dgm:t>
        <a:bodyPr/>
        <a:lstStyle/>
        <a:p>
          <a:endParaRPr lang="ru-RU"/>
        </a:p>
      </dgm:t>
    </dgm:pt>
    <dgm:pt modelId="{808C0969-58ED-4EA7-8911-72BC9112349E}" type="pres">
      <dgm:prSet presAssocID="{48962EAF-132D-477D-9593-C63F5C03BCF1}" presName="pillars" presStyleCnt="0"/>
      <dgm:spPr/>
    </dgm:pt>
    <dgm:pt modelId="{91541C74-8DC1-4D45-842D-D3FAB6D215AB}" type="pres">
      <dgm:prSet presAssocID="{48962EAF-132D-477D-9593-C63F5C03BCF1}" presName="pillar1" presStyleLbl="node1" presStyleIdx="0" presStyleCnt="3" custLinFactNeighborX="-1321" custLinFactNeighborY="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4C4CD-A14E-40C4-A609-E28FA1A4ED70}" type="pres">
      <dgm:prSet presAssocID="{E4A59FB5-7932-4EDA-AFFD-1A3A431FD288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21A97C-F576-4246-AECA-5D92C9C4F0D2}" type="pres">
      <dgm:prSet presAssocID="{44B28987-E275-4A14-97F5-DA5234D0994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953A7-6BBA-4265-8950-571C1BD00402}" type="pres">
      <dgm:prSet presAssocID="{48962EAF-132D-477D-9593-C63F5C03BCF1}" presName="base" presStyleLbl="dkBgShp" presStyleIdx="1" presStyleCnt="2" custLinFactNeighborX="391" custLinFactNeighborY="0"/>
      <dgm:spPr/>
    </dgm:pt>
  </dgm:ptLst>
  <dgm:cxnLst>
    <dgm:cxn modelId="{9E30BAF0-A074-4E97-B30A-F23AC9535021}" srcId="{48962EAF-132D-477D-9593-C63F5C03BCF1}" destId="{E4A59FB5-7932-4EDA-AFFD-1A3A431FD288}" srcOrd="1" destOrd="0" parTransId="{72989174-71DE-4ED8-B190-1A8546E3A5D2}" sibTransId="{5CAE39D1-6B66-4853-AD3A-629C6F9D3354}"/>
    <dgm:cxn modelId="{13F672AB-3B79-4C35-8044-25FD57079871}" type="presOf" srcId="{48962EAF-132D-477D-9593-C63F5C03BCF1}" destId="{B4F9B72E-BB2E-4BFE-8D19-E73A7BC9FEBB}" srcOrd="0" destOrd="0" presId="urn:microsoft.com/office/officeart/2005/8/layout/hList3"/>
    <dgm:cxn modelId="{406F3C69-8A0F-48BD-8F87-1BC5A616B3E6}" type="presOf" srcId="{44B28987-E275-4A14-97F5-DA5234D09947}" destId="{AD21A97C-F576-4246-AECA-5D92C9C4F0D2}" srcOrd="0" destOrd="0" presId="urn:microsoft.com/office/officeart/2005/8/layout/hList3"/>
    <dgm:cxn modelId="{66363AFB-662C-4376-83C1-DA477F553042}" type="presOf" srcId="{E77A7E40-9151-4E62-AF6D-D0EBF086A34F}" destId="{91541C74-8DC1-4D45-842D-D3FAB6D215AB}" srcOrd="0" destOrd="0" presId="urn:microsoft.com/office/officeart/2005/8/layout/hList3"/>
    <dgm:cxn modelId="{8B6D8CA3-159A-4856-BD0E-2AA71D5A8384}" type="presOf" srcId="{E4A59FB5-7932-4EDA-AFFD-1A3A431FD288}" destId="{BF14C4CD-A14E-40C4-A609-E28FA1A4ED70}" srcOrd="0" destOrd="0" presId="urn:microsoft.com/office/officeart/2005/8/layout/hList3"/>
    <dgm:cxn modelId="{520D1D56-745C-418F-9F2D-1B13BEE32F38}" srcId="{48962EAF-132D-477D-9593-C63F5C03BCF1}" destId="{44B28987-E275-4A14-97F5-DA5234D09947}" srcOrd="2" destOrd="0" parTransId="{CB2D9495-E103-49E3-BFD6-1182CD2E3644}" sibTransId="{6E23DF21-23DC-43DE-9360-BC62954E27D3}"/>
    <dgm:cxn modelId="{17DC10B5-C605-416D-BF66-C20C8CB6A752}" srcId="{F389D6BC-36B1-4619-A37A-B0C790D687DC}" destId="{48962EAF-132D-477D-9593-C63F5C03BCF1}" srcOrd="0" destOrd="0" parTransId="{156D6D40-0FB7-48D1-918F-B980C0BACD47}" sibTransId="{24D220E5-110B-4298-8E69-BA702F72B443}"/>
    <dgm:cxn modelId="{15AD43C7-6C48-4107-A137-E4DEBCB23C45}" srcId="{48962EAF-132D-477D-9593-C63F5C03BCF1}" destId="{E77A7E40-9151-4E62-AF6D-D0EBF086A34F}" srcOrd="0" destOrd="0" parTransId="{4F3AFFCD-7760-444E-8481-0397917B9846}" sibTransId="{1475994F-DAF8-49FD-9DED-06B0681A3221}"/>
    <dgm:cxn modelId="{565B4B55-0F1D-4235-A345-92DED1EFEC3F}" type="presOf" srcId="{F389D6BC-36B1-4619-A37A-B0C790D687DC}" destId="{06061667-4D97-4AAC-A12D-1B24ECA49A1A}" srcOrd="0" destOrd="0" presId="urn:microsoft.com/office/officeart/2005/8/layout/hList3"/>
    <dgm:cxn modelId="{BA9D5B68-6FEA-4CF3-A6A3-BB5A4A819393}" type="presParOf" srcId="{06061667-4D97-4AAC-A12D-1B24ECA49A1A}" destId="{B4F9B72E-BB2E-4BFE-8D19-E73A7BC9FEBB}" srcOrd="0" destOrd="0" presId="urn:microsoft.com/office/officeart/2005/8/layout/hList3"/>
    <dgm:cxn modelId="{B16D533A-3B7A-43CF-BB0A-44CBAFC9D462}" type="presParOf" srcId="{06061667-4D97-4AAC-A12D-1B24ECA49A1A}" destId="{808C0969-58ED-4EA7-8911-72BC9112349E}" srcOrd="1" destOrd="0" presId="urn:microsoft.com/office/officeart/2005/8/layout/hList3"/>
    <dgm:cxn modelId="{0320C86F-C100-4B46-BEBC-46C31325F96B}" type="presParOf" srcId="{808C0969-58ED-4EA7-8911-72BC9112349E}" destId="{91541C74-8DC1-4D45-842D-D3FAB6D215AB}" srcOrd="0" destOrd="0" presId="urn:microsoft.com/office/officeart/2005/8/layout/hList3"/>
    <dgm:cxn modelId="{B11FDC18-56D1-4F17-964A-6A0267724DDC}" type="presParOf" srcId="{808C0969-58ED-4EA7-8911-72BC9112349E}" destId="{BF14C4CD-A14E-40C4-A609-E28FA1A4ED70}" srcOrd="1" destOrd="0" presId="urn:microsoft.com/office/officeart/2005/8/layout/hList3"/>
    <dgm:cxn modelId="{EB6644B7-F702-4883-9A2E-0334F350C271}" type="presParOf" srcId="{808C0969-58ED-4EA7-8911-72BC9112349E}" destId="{AD21A97C-F576-4246-AECA-5D92C9C4F0D2}" srcOrd="2" destOrd="0" presId="urn:microsoft.com/office/officeart/2005/8/layout/hList3"/>
    <dgm:cxn modelId="{7580F7E4-AC39-4A48-B71C-F636AF1CF5F9}" type="presParOf" srcId="{06061667-4D97-4AAC-A12D-1B24ECA49A1A}" destId="{FBC953A7-6BBA-4265-8950-571C1BD0040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A9E56C-C5B5-4E81-97E8-69787824D15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B87ABB-4B7A-41D9-ADDB-9859112DB187}">
      <dgm:prSet phldrT="[Текст]" custT="1"/>
      <dgm:spPr>
        <a:solidFill>
          <a:srgbClr val="92D050"/>
        </a:solidFill>
      </dgm:spPr>
      <dgm:t>
        <a:bodyPr/>
        <a:lstStyle/>
        <a:p>
          <a:pPr algn="ctr"/>
          <a:r>
            <a:rPr lang="ru-RU" sz="3100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Мониторин-говые</a:t>
          </a:r>
          <a:r>
            <a:rPr lang="ru-RU" sz="3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визиты к </a:t>
          </a:r>
          <a:r>
            <a:rPr lang="ru-RU" sz="3100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суб</a:t>
          </a:r>
          <a:r>
            <a:rPr lang="ru-RU" sz="3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-получателям</a:t>
          </a: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u="sng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30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45 873</a:t>
          </a:r>
        </a:p>
        <a:p>
          <a:pPr algn="ctr"/>
          <a:endParaRPr lang="ru-RU" sz="31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ADABDF2-C415-4307-86FC-8F1A278C888D}" type="parTrans" cxnId="{F153F90E-1E1C-4CE5-A177-D1132152018C}">
      <dgm:prSet/>
      <dgm:spPr/>
      <dgm:t>
        <a:bodyPr/>
        <a:lstStyle/>
        <a:p>
          <a:endParaRPr lang="ru-RU"/>
        </a:p>
      </dgm:t>
    </dgm:pt>
    <dgm:pt modelId="{D5AE09AA-DB21-45DF-8201-45E3CBF683F4}" type="sibTrans" cxnId="{F153F90E-1E1C-4CE5-A177-D1132152018C}">
      <dgm:prSet/>
      <dgm:spPr/>
      <dgm:t>
        <a:bodyPr/>
        <a:lstStyle/>
        <a:p>
          <a:endParaRPr lang="ru-RU"/>
        </a:p>
      </dgm:t>
    </dgm:pt>
    <dgm:pt modelId="{061CA09A-F90C-4813-919D-65E5DD36078F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33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Аудит финансовой отчетности</a:t>
          </a:r>
        </a:p>
        <a:p>
          <a:pPr algn="ctr"/>
          <a:r>
            <a:rPr lang="ru-RU" sz="33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2017</a:t>
          </a:r>
        </a:p>
        <a:p>
          <a:pPr algn="ctr"/>
          <a:endParaRPr lang="ru-RU" sz="150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2600" dirty="0" smtClean="0"/>
            <a:t>  </a:t>
          </a:r>
          <a:r>
            <a:rPr lang="ru-RU" sz="3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40 000</a:t>
          </a:r>
        </a:p>
      </dgm:t>
    </dgm:pt>
    <dgm:pt modelId="{6CA0095F-CDC9-4E11-B3DF-12C501634255}" type="parTrans" cxnId="{BD017737-2134-44CD-A500-D973BD9E5B0F}">
      <dgm:prSet/>
      <dgm:spPr/>
      <dgm:t>
        <a:bodyPr/>
        <a:lstStyle/>
        <a:p>
          <a:endParaRPr lang="ru-RU"/>
        </a:p>
      </dgm:t>
    </dgm:pt>
    <dgm:pt modelId="{D600BEF7-43AC-4F08-A466-3D6A7FCED1A5}" type="sibTrans" cxnId="{BD017737-2134-44CD-A500-D973BD9E5B0F}">
      <dgm:prSet/>
      <dgm:spPr/>
      <dgm:t>
        <a:bodyPr/>
        <a:lstStyle/>
        <a:p>
          <a:endParaRPr lang="ru-RU"/>
        </a:p>
      </dgm:t>
    </dgm:pt>
    <dgm:pt modelId="{BFE097BF-BEF6-4937-8211-F4D7BCEB1EF7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33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Обновление НБД ИУК</a:t>
          </a:r>
        </a:p>
        <a:p>
          <a:pPr algn="ctr"/>
          <a:endParaRPr lang="ru-RU" sz="33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33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5 000</a:t>
          </a:r>
        </a:p>
      </dgm:t>
    </dgm:pt>
    <dgm:pt modelId="{13697A2D-C51A-43FA-9D8C-700C104F1D99}" type="parTrans" cxnId="{EA0227DC-B1EE-421A-A257-EFBD9E50519F}">
      <dgm:prSet/>
      <dgm:spPr/>
      <dgm:t>
        <a:bodyPr/>
        <a:lstStyle/>
        <a:p>
          <a:endParaRPr lang="ru-RU"/>
        </a:p>
      </dgm:t>
    </dgm:pt>
    <dgm:pt modelId="{288E0009-524B-4D5D-8A9F-3FF3C402BE32}" type="sibTrans" cxnId="{EA0227DC-B1EE-421A-A257-EFBD9E50519F}">
      <dgm:prSet/>
      <dgm:spPr/>
      <dgm:t>
        <a:bodyPr/>
        <a:lstStyle/>
        <a:p>
          <a:endParaRPr lang="ru-RU"/>
        </a:p>
      </dgm:t>
    </dgm:pt>
    <dgm:pt modelId="{84F2F131-EE77-40F6-BE26-913E504B0EB9}" type="pres">
      <dgm:prSet presAssocID="{28A9E56C-C5B5-4E81-97E8-69787824D15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DA0A16-43F2-44E4-B53C-39C9A0CBDCEF}" type="pres">
      <dgm:prSet presAssocID="{9FB87ABB-4B7A-41D9-ADDB-9859112DB187}" presName="node" presStyleLbl="node1" presStyleIdx="0" presStyleCnt="3" custScaleX="99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5F7DB9-EF29-445E-810F-2E2DD0C5D570}" type="pres">
      <dgm:prSet presAssocID="{D5AE09AA-DB21-45DF-8201-45E3CBF683F4}" presName="sibTrans" presStyleCnt="0"/>
      <dgm:spPr/>
    </dgm:pt>
    <dgm:pt modelId="{DDF800A8-6931-47F7-B8E2-D573803444C8}" type="pres">
      <dgm:prSet presAssocID="{061CA09A-F90C-4813-919D-65E5DD36078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FCD76-A2AA-41BD-8A27-0254E001A7E0}" type="pres">
      <dgm:prSet presAssocID="{D600BEF7-43AC-4F08-A466-3D6A7FCED1A5}" presName="sibTrans" presStyleCnt="0"/>
      <dgm:spPr/>
    </dgm:pt>
    <dgm:pt modelId="{CB1125E2-3304-4F99-B487-37622CDD2F2E}" type="pres">
      <dgm:prSet presAssocID="{BFE097BF-BEF6-4937-8211-F4D7BCEB1EF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06995D-D305-4A17-8439-EC9B431BB7E5}" type="presOf" srcId="{061CA09A-F90C-4813-919D-65E5DD36078F}" destId="{DDF800A8-6931-47F7-B8E2-D573803444C8}" srcOrd="0" destOrd="0" presId="urn:microsoft.com/office/officeart/2005/8/layout/hList6"/>
    <dgm:cxn modelId="{51CAF28E-3CF4-40B2-984A-0CBEDB7BE570}" type="presOf" srcId="{9FB87ABB-4B7A-41D9-ADDB-9859112DB187}" destId="{23DA0A16-43F2-44E4-B53C-39C9A0CBDCEF}" srcOrd="0" destOrd="0" presId="urn:microsoft.com/office/officeart/2005/8/layout/hList6"/>
    <dgm:cxn modelId="{59EC754D-81FE-45D8-975A-2C78EA411134}" type="presOf" srcId="{28A9E56C-C5B5-4E81-97E8-69787824D155}" destId="{84F2F131-EE77-40F6-BE26-913E504B0EB9}" srcOrd="0" destOrd="0" presId="urn:microsoft.com/office/officeart/2005/8/layout/hList6"/>
    <dgm:cxn modelId="{F153F90E-1E1C-4CE5-A177-D1132152018C}" srcId="{28A9E56C-C5B5-4E81-97E8-69787824D155}" destId="{9FB87ABB-4B7A-41D9-ADDB-9859112DB187}" srcOrd="0" destOrd="0" parTransId="{4ADABDF2-C415-4307-86FC-8F1A278C888D}" sibTransId="{D5AE09AA-DB21-45DF-8201-45E3CBF683F4}"/>
    <dgm:cxn modelId="{BD017737-2134-44CD-A500-D973BD9E5B0F}" srcId="{28A9E56C-C5B5-4E81-97E8-69787824D155}" destId="{061CA09A-F90C-4813-919D-65E5DD36078F}" srcOrd="1" destOrd="0" parTransId="{6CA0095F-CDC9-4E11-B3DF-12C501634255}" sibTransId="{D600BEF7-43AC-4F08-A466-3D6A7FCED1A5}"/>
    <dgm:cxn modelId="{706A71BC-B005-4EA0-B94F-2265ACF03D3B}" type="presOf" srcId="{BFE097BF-BEF6-4937-8211-F4D7BCEB1EF7}" destId="{CB1125E2-3304-4F99-B487-37622CDD2F2E}" srcOrd="0" destOrd="0" presId="urn:microsoft.com/office/officeart/2005/8/layout/hList6"/>
    <dgm:cxn modelId="{EA0227DC-B1EE-421A-A257-EFBD9E50519F}" srcId="{28A9E56C-C5B5-4E81-97E8-69787824D155}" destId="{BFE097BF-BEF6-4937-8211-F4D7BCEB1EF7}" srcOrd="2" destOrd="0" parTransId="{13697A2D-C51A-43FA-9D8C-700C104F1D99}" sibTransId="{288E0009-524B-4D5D-8A9F-3FF3C402BE32}"/>
    <dgm:cxn modelId="{65E867AD-2049-4148-B921-7BC4E89D3B39}" type="presParOf" srcId="{84F2F131-EE77-40F6-BE26-913E504B0EB9}" destId="{23DA0A16-43F2-44E4-B53C-39C9A0CBDCEF}" srcOrd="0" destOrd="0" presId="urn:microsoft.com/office/officeart/2005/8/layout/hList6"/>
    <dgm:cxn modelId="{E18DD640-F3DD-4A22-B383-F889C8D31475}" type="presParOf" srcId="{84F2F131-EE77-40F6-BE26-913E504B0EB9}" destId="{405F7DB9-EF29-445E-810F-2E2DD0C5D570}" srcOrd="1" destOrd="0" presId="urn:microsoft.com/office/officeart/2005/8/layout/hList6"/>
    <dgm:cxn modelId="{866461E0-9B24-4825-A78E-1A65AC22E863}" type="presParOf" srcId="{84F2F131-EE77-40F6-BE26-913E504B0EB9}" destId="{DDF800A8-6931-47F7-B8E2-D573803444C8}" srcOrd="2" destOrd="0" presId="urn:microsoft.com/office/officeart/2005/8/layout/hList6"/>
    <dgm:cxn modelId="{1E325E6F-3480-44A0-B256-7861BC953C46}" type="presParOf" srcId="{84F2F131-EE77-40F6-BE26-913E504B0EB9}" destId="{71CFCD76-A2AA-41BD-8A27-0254E001A7E0}" srcOrd="3" destOrd="0" presId="urn:microsoft.com/office/officeart/2005/8/layout/hList6"/>
    <dgm:cxn modelId="{4743B87B-3F9E-403B-80A2-C7EE3D60B61E}" type="presParOf" srcId="{84F2F131-EE77-40F6-BE26-913E504B0EB9}" destId="{CB1125E2-3304-4F99-B487-37622CDD2F2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3936C8-37B0-4D34-BEE1-1AA22D7305E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53996B-4356-48AC-A2E2-C370BE7D649A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 vert="vert"/>
        <a:lstStyle/>
        <a:p>
          <a:r>
            <a:rPr lang="ru-RU" sz="5000" b="1" strike="noStrik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ГРП ГФ</a:t>
          </a:r>
        </a:p>
        <a:p>
          <a:r>
            <a:rPr lang="ru-RU" sz="5000" b="1" strike="noStrik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270 953</a:t>
          </a:r>
        </a:p>
        <a:p>
          <a:r>
            <a:rPr lang="en-US" sz="5000" b="1" strike="noStrik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USD</a:t>
          </a:r>
          <a:endParaRPr lang="ru-RU" sz="5000" b="1" strike="noStrike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5ABA7C4-3D4B-4947-92AE-B6CC4EE3F1D4}" type="parTrans" cxnId="{9DBF4722-8F85-4DE1-B735-6F644ED16BE6}">
      <dgm:prSet/>
      <dgm:spPr/>
      <dgm:t>
        <a:bodyPr/>
        <a:lstStyle/>
        <a:p>
          <a:endParaRPr lang="ru-RU"/>
        </a:p>
      </dgm:t>
    </dgm:pt>
    <dgm:pt modelId="{23EECF41-AC50-4615-90F6-51078E63A7B3}" type="sibTrans" cxnId="{9DBF4722-8F85-4DE1-B735-6F644ED16BE6}">
      <dgm:prSet/>
      <dgm:spPr/>
      <dgm:t>
        <a:bodyPr/>
        <a:lstStyle/>
        <a:p>
          <a:endParaRPr lang="ru-RU"/>
        </a:p>
      </dgm:t>
    </dgm:pt>
    <dgm:pt modelId="{696066A7-2507-408C-B84C-44403EB3761B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Административные расходы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D0443F-8E04-4D8C-A6C9-EA8D98CBEB7B}" type="parTrans" cxnId="{03ECB945-616A-45A2-A76B-CB66D8AE9E73}">
      <dgm:prSet/>
      <dgm:spPr/>
      <dgm:t>
        <a:bodyPr/>
        <a:lstStyle/>
        <a:p>
          <a:endParaRPr lang="ru-RU"/>
        </a:p>
      </dgm:t>
    </dgm:pt>
    <dgm:pt modelId="{124CDBB5-9827-496E-8728-24F9C1647009}" type="sibTrans" cxnId="{03ECB945-616A-45A2-A76B-CB66D8AE9E73}">
      <dgm:prSet/>
      <dgm:spPr/>
      <dgm:t>
        <a:bodyPr/>
        <a:lstStyle/>
        <a:p>
          <a:endParaRPr lang="ru-RU"/>
        </a:p>
      </dgm:t>
    </dgm:pt>
    <dgm:pt modelId="{BBED3DD5-A3F2-4F56-AFCB-BFE4925C44C8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Закрытие гранта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C6F94C7-5E6A-433C-BE28-A5391BBE36A7}" type="parTrans" cxnId="{28C5FF18-357F-4D21-89D2-8A45579BD023}">
      <dgm:prSet/>
      <dgm:spPr/>
      <dgm:t>
        <a:bodyPr/>
        <a:lstStyle/>
        <a:p>
          <a:endParaRPr lang="ru-RU"/>
        </a:p>
      </dgm:t>
    </dgm:pt>
    <dgm:pt modelId="{FDAE2123-5E8C-4269-BF4A-179DFB82D303}" type="sibTrans" cxnId="{28C5FF18-357F-4D21-89D2-8A45579BD023}">
      <dgm:prSet/>
      <dgm:spPr/>
      <dgm:t>
        <a:bodyPr/>
        <a:lstStyle/>
        <a:p>
          <a:endParaRPr lang="ru-RU"/>
        </a:p>
      </dgm:t>
    </dgm:pt>
    <dgm:pt modelId="{8CE85D2C-FB12-4A0F-B296-E70AB2E48889}" type="pres">
      <dgm:prSet presAssocID="{DB3936C8-37B0-4D34-BEE1-1AA22D7305E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85E24C-D0D6-417A-99ED-902DCC1F17CA}" type="pres">
      <dgm:prSet presAssocID="{2853996B-4356-48AC-A2E2-C370BE7D649A}" presName="root1" presStyleCnt="0"/>
      <dgm:spPr/>
    </dgm:pt>
    <dgm:pt modelId="{590DFEAB-1D9D-4CAA-9554-BF7CC447C2F8}" type="pres">
      <dgm:prSet presAssocID="{2853996B-4356-48AC-A2E2-C370BE7D649A}" presName="LevelOneTextNode" presStyleLbl="node0" presStyleIdx="0" presStyleCnt="1" custScaleX="235691" custScaleY="893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5951DC-96C6-453A-8C88-E2F7784F90C8}" type="pres">
      <dgm:prSet presAssocID="{2853996B-4356-48AC-A2E2-C370BE7D649A}" presName="level2hierChild" presStyleCnt="0"/>
      <dgm:spPr/>
    </dgm:pt>
    <dgm:pt modelId="{D4BA021B-F485-459A-8629-371504675582}" type="pres">
      <dgm:prSet presAssocID="{20D0443F-8E04-4D8C-A6C9-EA8D98CBEB7B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88566A2F-A127-4E27-9F6F-DDAE2742CDFE}" type="pres">
      <dgm:prSet presAssocID="{20D0443F-8E04-4D8C-A6C9-EA8D98CBEB7B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6884952-95B6-4DDE-96B1-6F1AB646E3BD}" type="pres">
      <dgm:prSet presAssocID="{696066A7-2507-408C-B84C-44403EB3761B}" presName="root2" presStyleCnt="0"/>
      <dgm:spPr/>
    </dgm:pt>
    <dgm:pt modelId="{7520B57D-4301-4CE7-B24E-C1CAB69C4BB4}" type="pres">
      <dgm:prSet presAssocID="{696066A7-2507-408C-B84C-44403EB3761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B4FB00-2E7A-4D69-8EB9-2E46C3AAEA51}" type="pres">
      <dgm:prSet presAssocID="{696066A7-2507-408C-B84C-44403EB3761B}" presName="level3hierChild" presStyleCnt="0"/>
      <dgm:spPr/>
    </dgm:pt>
    <dgm:pt modelId="{FF11B1CE-42DE-431F-A65F-D0A8F3F62278}" type="pres">
      <dgm:prSet presAssocID="{6C6F94C7-5E6A-433C-BE28-A5391BBE36A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2FC7AA41-2CC7-49AA-AF1E-078908F19714}" type="pres">
      <dgm:prSet presAssocID="{6C6F94C7-5E6A-433C-BE28-A5391BBE36A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9B418B30-A442-43A0-8B80-6BF1C4C68D99}" type="pres">
      <dgm:prSet presAssocID="{BBED3DD5-A3F2-4F56-AFCB-BFE4925C44C8}" presName="root2" presStyleCnt="0"/>
      <dgm:spPr/>
    </dgm:pt>
    <dgm:pt modelId="{8A773E07-3F0C-4E6E-BDB3-1E26B1A16526}" type="pres">
      <dgm:prSet presAssocID="{BBED3DD5-A3F2-4F56-AFCB-BFE4925C44C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783C83-93CA-4F6B-A8C4-BE4E5027DD5E}" type="pres">
      <dgm:prSet presAssocID="{BBED3DD5-A3F2-4F56-AFCB-BFE4925C44C8}" presName="level3hierChild" presStyleCnt="0"/>
      <dgm:spPr/>
    </dgm:pt>
  </dgm:ptLst>
  <dgm:cxnLst>
    <dgm:cxn modelId="{9DBF4722-8F85-4DE1-B735-6F644ED16BE6}" srcId="{DB3936C8-37B0-4D34-BEE1-1AA22D7305EF}" destId="{2853996B-4356-48AC-A2E2-C370BE7D649A}" srcOrd="0" destOrd="0" parTransId="{E5ABA7C4-3D4B-4947-92AE-B6CC4EE3F1D4}" sibTransId="{23EECF41-AC50-4615-90F6-51078E63A7B3}"/>
    <dgm:cxn modelId="{46F73725-0A32-46EC-B025-D03606674629}" type="presOf" srcId="{20D0443F-8E04-4D8C-A6C9-EA8D98CBEB7B}" destId="{D4BA021B-F485-459A-8629-371504675582}" srcOrd="0" destOrd="0" presId="urn:microsoft.com/office/officeart/2008/layout/HorizontalMultiLevelHierarchy"/>
    <dgm:cxn modelId="{28C5FF18-357F-4D21-89D2-8A45579BD023}" srcId="{2853996B-4356-48AC-A2E2-C370BE7D649A}" destId="{BBED3DD5-A3F2-4F56-AFCB-BFE4925C44C8}" srcOrd="1" destOrd="0" parTransId="{6C6F94C7-5E6A-433C-BE28-A5391BBE36A7}" sibTransId="{FDAE2123-5E8C-4269-BF4A-179DFB82D303}"/>
    <dgm:cxn modelId="{DD728B0E-E82C-48E7-941D-47C607FE2CFE}" type="presOf" srcId="{696066A7-2507-408C-B84C-44403EB3761B}" destId="{7520B57D-4301-4CE7-B24E-C1CAB69C4BB4}" srcOrd="0" destOrd="0" presId="urn:microsoft.com/office/officeart/2008/layout/HorizontalMultiLevelHierarchy"/>
    <dgm:cxn modelId="{E2FF6787-C5D3-4520-B5AF-8AAFAB2E04A3}" type="presOf" srcId="{2853996B-4356-48AC-A2E2-C370BE7D649A}" destId="{590DFEAB-1D9D-4CAA-9554-BF7CC447C2F8}" srcOrd="0" destOrd="0" presId="urn:microsoft.com/office/officeart/2008/layout/HorizontalMultiLevelHierarchy"/>
    <dgm:cxn modelId="{4F90719E-9208-4A68-AF68-EA691C36E264}" type="presOf" srcId="{6C6F94C7-5E6A-433C-BE28-A5391BBE36A7}" destId="{FF11B1CE-42DE-431F-A65F-D0A8F3F62278}" srcOrd="0" destOrd="0" presId="urn:microsoft.com/office/officeart/2008/layout/HorizontalMultiLevelHierarchy"/>
    <dgm:cxn modelId="{03ECB945-616A-45A2-A76B-CB66D8AE9E73}" srcId="{2853996B-4356-48AC-A2E2-C370BE7D649A}" destId="{696066A7-2507-408C-B84C-44403EB3761B}" srcOrd="0" destOrd="0" parTransId="{20D0443F-8E04-4D8C-A6C9-EA8D98CBEB7B}" sibTransId="{124CDBB5-9827-496E-8728-24F9C1647009}"/>
    <dgm:cxn modelId="{E27B4094-FCB9-412A-B1BC-CFE2BFCF2942}" type="presOf" srcId="{6C6F94C7-5E6A-433C-BE28-A5391BBE36A7}" destId="{2FC7AA41-2CC7-49AA-AF1E-078908F19714}" srcOrd="1" destOrd="0" presId="urn:microsoft.com/office/officeart/2008/layout/HorizontalMultiLevelHierarchy"/>
    <dgm:cxn modelId="{EEC69FF5-F8AA-4BC2-83F2-1CEFC93D2882}" type="presOf" srcId="{DB3936C8-37B0-4D34-BEE1-1AA22D7305EF}" destId="{8CE85D2C-FB12-4A0F-B296-E70AB2E48889}" srcOrd="0" destOrd="0" presId="urn:microsoft.com/office/officeart/2008/layout/HorizontalMultiLevelHierarchy"/>
    <dgm:cxn modelId="{898845A6-6B2C-41EB-AAE6-3027D59F827E}" type="presOf" srcId="{20D0443F-8E04-4D8C-A6C9-EA8D98CBEB7B}" destId="{88566A2F-A127-4E27-9F6F-DDAE2742CDFE}" srcOrd="1" destOrd="0" presId="urn:microsoft.com/office/officeart/2008/layout/HorizontalMultiLevelHierarchy"/>
    <dgm:cxn modelId="{8EE7D396-2482-46C3-A651-38BCE20AF370}" type="presOf" srcId="{BBED3DD5-A3F2-4F56-AFCB-BFE4925C44C8}" destId="{8A773E07-3F0C-4E6E-BDB3-1E26B1A16526}" srcOrd="0" destOrd="0" presId="urn:microsoft.com/office/officeart/2008/layout/HorizontalMultiLevelHierarchy"/>
    <dgm:cxn modelId="{7EECB666-38BC-45BD-9A1B-B0A0BAA4EA31}" type="presParOf" srcId="{8CE85D2C-FB12-4A0F-B296-E70AB2E48889}" destId="{C985E24C-D0D6-417A-99ED-902DCC1F17CA}" srcOrd="0" destOrd="0" presId="urn:microsoft.com/office/officeart/2008/layout/HorizontalMultiLevelHierarchy"/>
    <dgm:cxn modelId="{5FCF4CA1-CFE4-4F14-B09B-FAA139439BA3}" type="presParOf" srcId="{C985E24C-D0D6-417A-99ED-902DCC1F17CA}" destId="{590DFEAB-1D9D-4CAA-9554-BF7CC447C2F8}" srcOrd="0" destOrd="0" presId="urn:microsoft.com/office/officeart/2008/layout/HorizontalMultiLevelHierarchy"/>
    <dgm:cxn modelId="{0AB78B7C-40D7-4648-A953-516133F1AA72}" type="presParOf" srcId="{C985E24C-D0D6-417A-99ED-902DCC1F17CA}" destId="{845951DC-96C6-453A-8C88-E2F7784F90C8}" srcOrd="1" destOrd="0" presId="urn:microsoft.com/office/officeart/2008/layout/HorizontalMultiLevelHierarchy"/>
    <dgm:cxn modelId="{B3FF258D-2839-4EC9-80B6-540E77A79E49}" type="presParOf" srcId="{845951DC-96C6-453A-8C88-E2F7784F90C8}" destId="{D4BA021B-F485-459A-8629-371504675582}" srcOrd="0" destOrd="0" presId="urn:microsoft.com/office/officeart/2008/layout/HorizontalMultiLevelHierarchy"/>
    <dgm:cxn modelId="{2EE2BE55-9858-45E4-9F0A-EF6833378534}" type="presParOf" srcId="{D4BA021B-F485-459A-8629-371504675582}" destId="{88566A2F-A127-4E27-9F6F-DDAE2742CDFE}" srcOrd="0" destOrd="0" presId="urn:microsoft.com/office/officeart/2008/layout/HorizontalMultiLevelHierarchy"/>
    <dgm:cxn modelId="{BFB49BD7-68A3-4741-AED9-60555C346752}" type="presParOf" srcId="{845951DC-96C6-453A-8C88-E2F7784F90C8}" destId="{F6884952-95B6-4DDE-96B1-6F1AB646E3BD}" srcOrd="1" destOrd="0" presId="urn:microsoft.com/office/officeart/2008/layout/HorizontalMultiLevelHierarchy"/>
    <dgm:cxn modelId="{65920B39-A4C4-480D-AA15-537577584C76}" type="presParOf" srcId="{F6884952-95B6-4DDE-96B1-6F1AB646E3BD}" destId="{7520B57D-4301-4CE7-B24E-C1CAB69C4BB4}" srcOrd="0" destOrd="0" presId="urn:microsoft.com/office/officeart/2008/layout/HorizontalMultiLevelHierarchy"/>
    <dgm:cxn modelId="{BA469D73-2901-4B5A-BAB1-25AD36C385DE}" type="presParOf" srcId="{F6884952-95B6-4DDE-96B1-6F1AB646E3BD}" destId="{F8B4FB00-2E7A-4D69-8EB9-2E46C3AAEA51}" srcOrd="1" destOrd="0" presId="urn:microsoft.com/office/officeart/2008/layout/HorizontalMultiLevelHierarchy"/>
    <dgm:cxn modelId="{EE6EAA76-71A1-47E4-A184-92323D9727B4}" type="presParOf" srcId="{845951DC-96C6-453A-8C88-E2F7784F90C8}" destId="{FF11B1CE-42DE-431F-A65F-D0A8F3F62278}" srcOrd="2" destOrd="0" presId="urn:microsoft.com/office/officeart/2008/layout/HorizontalMultiLevelHierarchy"/>
    <dgm:cxn modelId="{3285063A-4AB4-46D4-8E20-E6E2750F3D3A}" type="presParOf" srcId="{FF11B1CE-42DE-431F-A65F-D0A8F3F62278}" destId="{2FC7AA41-2CC7-49AA-AF1E-078908F19714}" srcOrd="0" destOrd="0" presId="urn:microsoft.com/office/officeart/2008/layout/HorizontalMultiLevelHierarchy"/>
    <dgm:cxn modelId="{A4FA4710-D005-49D9-AD94-F234557273FB}" type="presParOf" srcId="{845951DC-96C6-453A-8C88-E2F7784F90C8}" destId="{9B418B30-A442-43A0-8B80-6BF1C4C68D99}" srcOrd="3" destOrd="0" presId="urn:microsoft.com/office/officeart/2008/layout/HorizontalMultiLevelHierarchy"/>
    <dgm:cxn modelId="{D8E69E6F-772C-4648-B2A1-240136250A88}" type="presParOf" srcId="{9B418B30-A442-43A0-8B80-6BF1C4C68D99}" destId="{8A773E07-3F0C-4E6E-BDB3-1E26B1A16526}" srcOrd="0" destOrd="0" presId="urn:microsoft.com/office/officeart/2008/layout/HorizontalMultiLevelHierarchy"/>
    <dgm:cxn modelId="{6F6B7A13-1625-4C31-9B23-07951704B50E}" type="presParOf" srcId="{9B418B30-A442-43A0-8B80-6BF1C4C68D99}" destId="{E2783C83-93CA-4F6B-A8C4-BE4E5027DD5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F9B72E-BB2E-4BFE-8D19-E73A7BC9FEBB}">
      <dsp:nvSpPr>
        <dsp:cNvPr id="0" name=""/>
        <dsp:cNvSpPr/>
      </dsp:nvSpPr>
      <dsp:spPr>
        <a:xfrm>
          <a:off x="0" y="0"/>
          <a:ext cx="9073007" cy="19874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u="non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Проведение рабочих групп по подготовке отчетов, разработке и внедрению НПА, в </a:t>
          </a:r>
          <a:r>
            <a:rPr lang="en-US" sz="4100" b="1" u="non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USD</a:t>
          </a:r>
          <a:endParaRPr lang="ru-RU" sz="41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9073007" cy="1987420"/>
      </dsp:txXfrm>
    </dsp:sp>
    <dsp:sp modelId="{91541C74-8DC1-4D45-842D-D3FAB6D215AB}">
      <dsp:nvSpPr>
        <dsp:cNvPr id="0" name=""/>
        <dsp:cNvSpPr/>
      </dsp:nvSpPr>
      <dsp:spPr>
        <a:xfrm>
          <a:off x="0" y="2016218"/>
          <a:ext cx="3021382" cy="4173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u="sng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89 268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Нормативно-правовые акты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 ПЗТ</a:t>
          </a:r>
        </a:p>
      </dsp:txBody>
      <dsp:txXfrm>
        <a:off x="0" y="2016218"/>
        <a:ext cx="3021382" cy="4173583"/>
      </dsp:txXfrm>
    </dsp:sp>
    <dsp:sp modelId="{BF14C4CD-A14E-40C4-A609-E28FA1A4ED70}">
      <dsp:nvSpPr>
        <dsp:cNvPr id="0" name=""/>
        <dsp:cNvSpPr/>
      </dsp:nvSpPr>
      <dsp:spPr>
        <a:xfrm>
          <a:off x="3025812" y="1987420"/>
          <a:ext cx="3021382" cy="4173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b="1" u="sng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17 450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Разработка отчета по устойчивости и дальнейшей реализации гранта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u="none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u="none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3025812" y="1987420"/>
        <a:ext cx="3021382" cy="4173583"/>
      </dsp:txXfrm>
    </dsp:sp>
    <dsp:sp modelId="{AD21A97C-F576-4246-AECA-5D92C9C4F0D2}">
      <dsp:nvSpPr>
        <dsp:cNvPr id="0" name=""/>
        <dsp:cNvSpPr/>
      </dsp:nvSpPr>
      <dsp:spPr>
        <a:xfrm>
          <a:off x="6047195" y="1987420"/>
          <a:ext cx="3021382" cy="4173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b="1" u="sng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31 275 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Анализ и </a:t>
          </a:r>
          <a:r>
            <a:rPr lang="ru-RU" sz="3000" b="1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рецензирова-ние</a:t>
          </a:r>
          <a:r>
            <a:rPr lang="ru-RU" sz="30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существую-</a:t>
          </a:r>
          <a:r>
            <a:rPr lang="ru-RU" sz="3000" b="1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щих</a:t>
          </a:r>
          <a:r>
            <a:rPr lang="ru-RU" sz="30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НПА в СПИД службе</a:t>
          </a:r>
        </a:p>
      </dsp:txBody>
      <dsp:txXfrm>
        <a:off x="6047195" y="1987420"/>
        <a:ext cx="3021382" cy="4173583"/>
      </dsp:txXfrm>
    </dsp:sp>
    <dsp:sp modelId="{FBC953A7-6BBA-4265-8950-571C1BD00402}">
      <dsp:nvSpPr>
        <dsp:cNvPr id="0" name=""/>
        <dsp:cNvSpPr/>
      </dsp:nvSpPr>
      <dsp:spPr>
        <a:xfrm>
          <a:off x="0" y="6161004"/>
          <a:ext cx="9073007" cy="46373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DA0A16-43F2-44E4-B53C-39C9A0CBDCEF}">
      <dsp:nvSpPr>
        <dsp:cNvPr id="0" name=""/>
        <dsp:cNvSpPr/>
      </dsp:nvSpPr>
      <dsp:spPr>
        <a:xfrm rot="16200000">
          <a:off x="-1332534" y="1335733"/>
          <a:ext cx="5400600" cy="2729132"/>
        </a:xfrm>
        <a:prstGeom prst="flowChartManualOperation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685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Мониторин-говые</a:t>
          </a:r>
          <a:r>
            <a:rPr lang="ru-RU" sz="31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визиты к </a:t>
          </a:r>
          <a:r>
            <a:rPr lang="ru-RU" sz="31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суб</a:t>
          </a:r>
          <a:r>
            <a:rPr lang="ru-RU" sz="31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-получателям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u="sng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45 873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5400000">
        <a:off x="3200" y="1080119"/>
        <a:ext cx="2729132" cy="3240360"/>
      </dsp:txXfrm>
    </dsp:sp>
    <dsp:sp modelId="{DDF800A8-6931-47F7-B8E2-D573803444C8}">
      <dsp:nvSpPr>
        <dsp:cNvPr id="0" name=""/>
        <dsp:cNvSpPr/>
      </dsp:nvSpPr>
      <dsp:spPr>
        <a:xfrm rot="16200000">
          <a:off x="1611390" y="1326944"/>
          <a:ext cx="5400600" cy="2746711"/>
        </a:xfrm>
        <a:prstGeom prst="flowChartManualOperation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55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Аудит финансовой отчетности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2017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  </a:t>
          </a:r>
          <a:r>
            <a:rPr lang="ru-RU" sz="30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40 000</a:t>
          </a:r>
        </a:p>
      </dsp:txBody>
      <dsp:txXfrm rot="5400000">
        <a:off x="2938334" y="1080120"/>
        <a:ext cx="2746711" cy="3240360"/>
      </dsp:txXfrm>
    </dsp:sp>
    <dsp:sp modelId="{CB1125E2-3304-4F99-B487-37622CDD2F2E}">
      <dsp:nvSpPr>
        <dsp:cNvPr id="0" name=""/>
        <dsp:cNvSpPr/>
      </dsp:nvSpPr>
      <dsp:spPr>
        <a:xfrm rot="16200000">
          <a:off x="4564105" y="1326944"/>
          <a:ext cx="5400600" cy="2746711"/>
        </a:xfrm>
        <a:prstGeom prst="flowChartManualOperation">
          <a:avLst/>
        </a:prstGeom>
        <a:solidFill>
          <a:schemeClr val="accent3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0955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Обновление НБД ИУК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5 000</a:t>
          </a:r>
        </a:p>
      </dsp:txBody>
      <dsp:txXfrm rot="5400000">
        <a:off x="5891049" y="1080120"/>
        <a:ext cx="2746711" cy="3240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1B1CE-42DE-431F-A65F-D0A8F3F62278}">
      <dsp:nvSpPr>
        <dsp:cNvPr id="0" name=""/>
        <dsp:cNvSpPr/>
      </dsp:nvSpPr>
      <dsp:spPr>
        <a:xfrm>
          <a:off x="3472635" y="3312368"/>
          <a:ext cx="824095" cy="785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2047" y="0"/>
              </a:lnTo>
              <a:lnTo>
                <a:pt x="412047" y="785151"/>
              </a:lnTo>
              <a:lnTo>
                <a:pt x="824095" y="78515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856227" y="3676487"/>
        <a:ext cx="56912" cy="56912"/>
      </dsp:txXfrm>
    </dsp:sp>
    <dsp:sp modelId="{D4BA021B-F485-459A-8629-371504675582}">
      <dsp:nvSpPr>
        <dsp:cNvPr id="0" name=""/>
        <dsp:cNvSpPr/>
      </dsp:nvSpPr>
      <dsp:spPr>
        <a:xfrm>
          <a:off x="3472635" y="2527216"/>
          <a:ext cx="824095" cy="785151"/>
        </a:xfrm>
        <a:custGeom>
          <a:avLst/>
          <a:gdLst/>
          <a:ahLst/>
          <a:cxnLst/>
          <a:rect l="0" t="0" r="0" b="0"/>
          <a:pathLst>
            <a:path>
              <a:moveTo>
                <a:pt x="0" y="785151"/>
              </a:moveTo>
              <a:lnTo>
                <a:pt x="412047" y="785151"/>
              </a:lnTo>
              <a:lnTo>
                <a:pt x="412047" y="0"/>
              </a:lnTo>
              <a:lnTo>
                <a:pt x="82409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856227" y="2891336"/>
        <a:ext cx="56912" cy="56912"/>
      </dsp:txXfrm>
    </dsp:sp>
    <dsp:sp modelId="{590DFEAB-1D9D-4CAA-9554-BF7CC447C2F8}">
      <dsp:nvSpPr>
        <dsp:cNvPr id="0" name=""/>
        <dsp:cNvSpPr/>
      </dsp:nvSpPr>
      <dsp:spPr>
        <a:xfrm rot="16200000">
          <a:off x="-960125" y="1831942"/>
          <a:ext cx="5904671" cy="296085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strike="noStrik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ГРП ГФ</a:t>
          </a:r>
        </a:p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strike="noStrik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270 953</a:t>
          </a:r>
        </a:p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b="1" strike="noStrik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USD</a:t>
          </a:r>
          <a:endParaRPr lang="ru-RU" sz="5000" b="1" strike="noStrike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-960125" y="1831942"/>
        <a:ext cx="5904671" cy="2960850"/>
      </dsp:txXfrm>
    </dsp:sp>
    <dsp:sp modelId="{7520B57D-4301-4CE7-B24E-C1CAB69C4BB4}">
      <dsp:nvSpPr>
        <dsp:cNvPr id="0" name=""/>
        <dsp:cNvSpPr/>
      </dsp:nvSpPr>
      <dsp:spPr>
        <a:xfrm>
          <a:off x="4296731" y="1899095"/>
          <a:ext cx="4120475" cy="125624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Административные расходы</a:t>
          </a:r>
          <a:endParaRPr lang="ru-RU" sz="3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96731" y="1899095"/>
        <a:ext cx="4120475" cy="1256242"/>
      </dsp:txXfrm>
    </dsp:sp>
    <dsp:sp modelId="{8A773E07-3F0C-4E6E-BDB3-1E26B1A16526}">
      <dsp:nvSpPr>
        <dsp:cNvPr id="0" name=""/>
        <dsp:cNvSpPr/>
      </dsp:nvSpPr>
      <dsp:spPr>
        <a:xfrm>
          <a:off x="4296731" y="3469398"/>
          <a:ext cx="4120475" cy="125624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Закрытие гранта</a:t>
          </a:r>
          <a:endParaRPr lang="ru-RU" sz="3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96731" y="3469398"/>
        <a:ext cx="4120475" cy="1256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3888432"/>
          </a:xfrm>
        </p:spPr>
        <p:txBody>
          <a:bodyPr>
            <a:noAutofit/>
          </a:bodyPr>
          <a:lstStyle/>
          <a:p>
            <a:r>
              <a:rPr lang="ru-R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Рассмотрение и утверждение проекта заявки </a:t>
            </a:r>
            <a:r>
              <a:rPr lang="ru-RU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РЦ СПИД </a:t>
            </a:r>
            <a:r>
              <a:rPr lang="ru-R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продлению гранта по компоненту ВИЧ/СПИД Глобального фонда для борьбы со СПИД, туберкулезом и </a:t>
            </a:r>
            <a:r>
              <a:rPr lang="ru-RU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малярией.</a:t>
            </a:r>
            <a:endParaRPr lang="ru-RU" sz="3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36510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</a:t>
            </a:r>
          </a:p>
          <a:p>
            <a:pPr algn="r"/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Давлетгалиева Т.И.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1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877895"/>
              </p:ext>
            </p:extLst>
          </p:nvPr>
        </p:nvGraphicFramePr>
        <p:xfrm>
          <a:off x="0" y="1052734"/>
          <a:ext cx="9144000" cy="5309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1"/>
                <a:gridCol w="1828799"/>
                <a:gridCol w="2066528"/>
                <a:gridCol w="1591072"/>
                <a:gridCol w="1828800"/>
              </a:tblGrid>
              <a:tr h="50405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 СПИД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Шприцы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Презервативы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Аутрич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-работники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4291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Актюбинский ОЦ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СПИД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Финансирования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2016 году не выделено.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Остаток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23 956шт.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(бюджет 2015 года)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Финансирования в 2016 году не выделено.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Остаток  23 493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шт. 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(бюджет 2015 года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Ставки не выделено ни на одну из групп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Поддержки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 стороны доноров нет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0149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Жамбылский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ОЦ СПИД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Недостаточное финансирование из МБ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Недостаточное финансирование из МБ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выделено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Выделено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15 ставок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аутрич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-работников по группе ЛУИН из средств ГФ (2016)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4502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Кызылординский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ОЦ СПИД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Недостаточное финансирование из МБ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Недостаточное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финансирование.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Запас – исчерпан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Недостаточное финансирование из МБ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 МБ выделено 10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ставок из 35 запрашиваемых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92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Северо-Казахстанский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ОЦ СПИД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Недостаточное финансирование из МБ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Недостаточное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финансирование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Запас – исчерпан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выделено 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Выделено 16 ставок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аутрич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-работников по группе ЛУИН из средств ГФ (2016)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Запрос от ОЦ СПИД, не </a:t>
            </a:r>
            <a:r>
              <a:rPr lang="ru-RU" sz="3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-получателей ГФ</a:t>
            </a:r>
            <a:endParaRPr lang="ru-RU" sz="3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68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901437"/>
              </p:ext>
            </p:extLst>
          </p:nvPr>
        </p:nvGraphicFramePr>
        <p:xfrm>
          <a:off x="1" y="44622"/>
          <a:ext cx="9143999" cy="6813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921774"/>
                <a:gridCol w="1179870"/>
                <a:gridCol w="958644"/>
                <a:gridCol w="1106128"/>
                <a:gridCol w="884902"/>
                <a:gridCol w="1253612"/>
                <a:gridCol w="1696069"/>
              </a:tblGrid>
              <a:tr h="817122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 СПИД- СП ГФ</a:t>
                      </a:r>
                    </a:p>
                    <a:p>
                      <a:pPr algn="ctr"/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Шприцы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Презервативы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Ставки </a:t>
                      </a:r>
                      <a:r>
                        <a:rPr lang="ru-RU" sz="1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аутрич</a:t>
                      </a: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—работников,  выделенные в 2016 году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0701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2016г.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ГФ, бюджет 2015г.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МБ,</a:t>
                      </a:r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2016г.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ГФ, бюджет 2015г.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ГФ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92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Восточно-Казахстанский ОЦ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СПИД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1 151 600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158 400 шт.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Работает проект «Флагман» предоставляет презервативы</a:t>
                      </a:r>
                    </a:p>
                  </a:txBody>
                  <a:tcPr/>
                </a:tc>
              </a:tr>
              <a:tr h="66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ГЦ СПИД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г.Семей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163 500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139 000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120 000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72 000 шт.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4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Карагандинский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ОЦ СПИД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1 029 300 шт.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747 600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150 000 шт.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331 200</a:t>
                      </a:r>
                      <a:r>
                        <a:rPr lang="ru-RU" sz="1200" baseline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4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Костанайский ОЦ СПИД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57 500 шт.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801 600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 шт.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129 600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564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Павлодарский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ОЦ СПИД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1 468 800 шт.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505 800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238 230 шт.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295 200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Работает проект «Флагман» предоставляет презервативы</a:t>
                      </a:r>
                    </a:p>
                  </a:txBody>
                  <a:tcPr/>
                </a:tc>
              </a:tr>
              <a:tr h="108956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Южно-Казахстанский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ОЦ СПИД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3 715 000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505 800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130 000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504 000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шт.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58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280919" cy="489654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Удовлетворить запрос Областных Центров СПИД путем частичного распределения шприцев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презервативов, из объема закупа бюджета 2016 года, предназначенных для действующих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-получателей.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Закуп шприцев и презервативов (бюджет 2015 года) осуществлен в 2 полугодии 2016 года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Поставка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(бюджета 2016 года) ожидается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октябре- ноябре 2016 года.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Данное предложение не предполагает выделения дополнительного финансирования.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одобрения данного предложения, ОП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перераспределит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ТМЦ между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-получателями и Центрами СПИД, без ущерба для действующих СП.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Пути решения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10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31520"/>
            <a:ext cx="8496944" cy="5145752"/>
          </a:xfrm>
        </p:spPr>
        <p:txBody>
          <a:bodyPr>
            <a:normAutofit/>
          </a:bodyPr>
          <a:lstStyle/>
          <a:p>
            <a:r>
              <a:rPr lang="ru-RU" sz="35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sz="35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Обсудить продление текущего </a:t>
            </a:r>
            <a:r>
              <a:rPr lang="ru-RU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гранта </a:t>
            </a:r>
          </a:p>
          <a:p>
            <a:pPr marL="0" indent="0" algn="ctr">
              <a:buNone/>
            </a:pPr>
            <a:r>
              <a:rPr lang="ru-RU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KAZ-H-RAC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2017 год за счет экономии                               средств  (</a:t>
            </a: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non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costed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extension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Утвердить проект бюджета на 2017 год.</a:t>
            </a:r>
          </a:p>
        </p:txBody>
      </p:sp>
    </p:spTree>
    <p:extLst>
      <p:ext uri="{BB962C8B-B14F-4D97-AF65-F5344CB8AC3E}">
        <p14:creationId xmlns:p14="http://schemas.microsoft.com/office/powerpoint/2010/main" val="278747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71505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3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Поддержка деятельности </a:t>
            </a:r>
            <a:r>
              <a:rPr lang="ru-RU" sz="3000" b="1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ru-RU" sz="3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-получателей, в </a:t>
            </a:r>
            <a:r>
              <a:rPr lang="en-US" sz="3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USD</a:t>
            </a:r>
            <a:endParaRPr lang="ru-RU" sz="30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491880" y="2556194"/>
            <a:ext cx="2232248" cy="10441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48543" y="2801253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ГРП ГФ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5" idx="7"/>
          </p:cNvCxnSpPr>
          <p:nvPr/>
        </p:nvCxnSpPr>
        <p:spPr>
          <a:xfrm flipV="1">
            <a:off x="5397223" y="2132856"/>
            <a:ext cx="830961" cy="576245"/>
          </a:xfrm>
          <a:prstGeom prst="straightConnector1">
            <a:avLst/>
          </a:prstGeom>
          <a:ln w="190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1"/>
          </p:cNvCxnSpPr>
          <p:nvPr/>
        </p:nvCxnSpPr>
        <p:spPr>
          <a:xfrm flipH="1" flipV="1">
            <a:off x="2843809" y="2132856"/>
            <a:ext cx="974976" cy="57624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18" idx="6"/>
          </p:cNvCxnSpPr>
          <p:nvPr/>
        </p:nvCxnSpPr>
        <p:spPr>
          <a:xfrm flipH="1">
            <a:off x="2843808" y="3403484"/>
            <a:ext cx="902970" cy="54304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5"/>
            <a:endCxn id="20" idx="2"/>
          </p:cNvCxnSpPr>
          <p:nvPr/>
        </p:nvCxnSpPr>
        <p:spPr>
          <a:xfrm>
            <a:off x="5397223" y="3447403"/>
            <a:ext cx="778930" cy="51374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611560" y="764704"/>
            <a:ext cx="2376264" cy="17914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67544" y="3050781"/>
            <a:ext cx="2376264" cy="179149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Наркологи-</a:t>
            </a:r>
            <a:r>
              <a:rPr lang="ru-RU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ческие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диспансеры</a:t>
            </a:r>
          </a:p>
          <a:p>
            <a:pPr algn="ctr"/>
            <a:r>
              <a:rPr lang="ru-RU" sz="2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110 </a:t>
            </a:r>
            <a:r>
              <a:rPr lang="ru-RU" sz="22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79</a:t>
            </a:r>
            <a:r>
              <a:rPr lang="en-US" sz="22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22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176153" y="853101"/>
            <a:ext cx="2348564" cy="17914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176153" y="3065400"/>
            <a:ext cx="2348564" cy="179148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sz="19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финансиро-вания</a:t>
            </a:r>
            <a:r>
              <a:rPr lang="ru-RU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АР (101) в МЛС (6 обл.) </a:t>
            </a:r>
          </a:p>
          <a:p>
            <a:pPr algn="ctr"/>
            <a:r>
              <a:rPr lang="ru-RU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265</a:t>
            </a:r>
            <a:endParaRPr lang="ru-RU" sz="22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3588" y="1183395"/>
            <a:ext cx="187220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Центры СПИД (9) и НПО (5) по СВ</a:t>
            </a:r>
          </a:p>
          <a:p>
            <a:pPr algn="ctr"/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635 </a:t>
            </a:r>
            <a:r>
              <a:rPr lang="ru-RU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85</a:t>
            </a:r>
            <a:r>
              <a:rPr lang="en-US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61666" y="946143"/>
            <a:ext cx="195474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НПО (3) и ОЦ СПИД (1) по приверженности к АРТ</a:t>
            </a:r>
          </a:p>
          <a:p>
            <a:pPr algn="ctr"/>
            <a:r>
              <a:rPr lang="ru-RU" dirty="0"/>
              <a:t> </a:t>
            </a:r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91 </a:t>
            </a:r>
            <a:r>
              <a:rPr lang="ru-RU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89</a:t>
            </a:r>
            <a:r>
              <a:rPr lang="en-US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2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618567" y="5346296"/>
            <a:ext cx="2262230" cy="13681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Ремонт новых сайтов ПЗТ (9)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64 800</a:t>
            </a:r>
            <a:endParaRPr lang="ru-RU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5220071" y="5272117"/>
            <a:ext cx="2283191" cy="14401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Хранение и доставка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метадона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endParaRPr lang="ru-RU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713366" y="4365104"/>
            <a:ext cx="2683857" cy="115212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267744" y="4710435"/>
            <a:ext cx="720080" cy="793303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220051" y="5373216"/>
            <a:ext cx="2262230" cy="13681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Оплата труда 19 врачей наркологов</a:t>
            </a:r>
          </a:p>
          <a:p>
            <a:pPr algn="ctr"/>
            <a:r>
              <a:rPr lang="ru-RU" sz="1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33 991 </a:t>
            </a:r>
          </a:p>
        </p:txBody>
      </p:sp>
      <p:cxnSp>
        <p:nvCxnSpPr>
          <p:cNvPr id="48" name="Прямая со стрелкой 47"/>
          <p:cNvCxnSpPr>
            <a:stCxn id="18" idx="4"/>
            <a:endCxn id="44" idx="0"/>
          </p:cNvCxnSpPr>
          <p:nvPr/>
        </p:nvCxnSpPr>
        <p:spPr>
          <a:xfrm flipH="1">
            <a:off x="1351166" y="4842271"/>
            <a:ext cx="304510" cy="53094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9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/>
          <a:lstStyle/>
          <a:p>
            <a:r>
              <a:rPr lang="ru-RU" b="1" dirty="0" smtClean="0"/>
              <a:t>В связи с тем, что поставка ТМЦ осуществлена только во второй половине года необходимо продолжить работу с </a:t>
            </a:r>
            <a:r>
              <a:rPr lang="ru-RU" b="1" dirty="0" err="1" smtClean="0"/>
              <a:t>Субполучателями</a:t>
            </a:r>
            <a:r>
              <a:rPr lang="ru-RU" b="1" dirty="0" smtClean="0"/>
              <a:t> для продолжения реализации профилактических программ</a:t>
            </a:r>
            <a:r>
              <a:rPr lang="ru-RU" dirty="0" smtClean="0"/>
              <a:t>, </a:t>
            </a:r>
            <a:r>
              <a:rPr lang="ru-RU" b="1" dirty="0" smtClean="0"/>
              <a:t>как с НПО, так ОЦ СПИД.</a:t>
            </a:r>
          </a:p>
          <a:p>
            <a:endParaRPr lang="ru-RU" dirty="0"/>
          </a:p>
          <a:p>
            <a:r>
              <a:rPr lang="ru-RU" b="1" dirty="0" smtClean="0"/>
              <a:t>Кроме того, необходимо усилить работу среди </a:t>
            </a:r>
            <a:r>
              <a:rPr lang="ru-RU" b="1" dirty="0" err="1" smtClean="0"/>
              <a:t>аутрич</a:t>
            </a:r>
            <a:r>
              <a:rPr lang="ru-RU" b="1" dirty="0" smtClean="0"/>
              <a:t> работников, поддержать те ОЦ СПИД, не являющиеся СП гранта ГФ, но, которым были выделены ставки из средств гранта ГФ: (СКО, </a:t>
            </a:r>
            <a:r>
              <a:rPr lang="ru-RU" b="1" dirty="0" err="1" smtClean="0"/>
              <a:t>Жамбылская</a:t>
            </a:r>
            <a:r>
              <a:rPr lang="ru-RU" b="1" dirty="0" smtClean="0"/>
              <a:t>, </a:t>
            </a:r>
            <a:r>
              <a:rPr lang="ru-RU" b="1" dirty="0" err="1" smtClean="0"/>
              <a:t>Алматинская</a:t>
            </a:r>
            <a:r>
              <a:rPr lang="ru-RU" b="1" dirty="0" smtClean="0"/>
              <a:t>/Актюбинская)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Реализация профилактических программ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917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018307"/>
              </p:ext>
            </p:extLst>
          </p:nvPr>
        </p:nvGraphicFramePr>
        <p:xfrm>
          <a:off x="251520" y="1700809"/>
          <a:ext cx="864096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тренингов,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USD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299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75874012"/>
              </p:ext>
            </p:extLst>
          </p:nvPr>
        </p:nvGraphicFramePr>
        <p:xfrm>
          <a:off x="35496" y="116632"/>
          <a:ext cx="9073008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491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57606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Прочие расходы на (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USD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):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94852187"/>
              </p:ext>
            </p:extLst>
          </p:nvPr>
        </p:nvGraphicFramePr>
        <p:xfrm>
          <a:off x="251520" y="1124744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84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96718013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824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492896"/>
            <a:ext cx="8208911" cy="4104456"/>
          </a:xfrm>
        </p:spPr>
        <p:txBody>
          <a:bodyPr>
            <a:norm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 адрес Основного Получателя поступили запросы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Актюбинского,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Жамбылского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Кызылординского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Северо-Казахстанского Центров СПИД по оказанию помощи и выделению ставок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аутрич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-работников и раздаточного материалов. 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предложения к рассмотрению на СКК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291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670</TotalTime>
  <Words>729</Words>
  <Application>Microsoft Office PowerPoint</Application>
  <PresentationFormat>Экран (4:3)</PresentationFormat>
  <Paragraphs>185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Рассмотрение и утверждение проекта заявки РЦ СПИД по продлению гранта по компоненту ВИЧ/СПИД Глобального фонда для борьбы со СПИД, туберкулезом и малярией.</vt:lpstr>
      <vt:lpstr>Презентация PowerPoint</vt:lpstr>
      <vt:lpstr>Поддержка деятельности суб-получателей, в USD</vt:lpstr>
      <vt:lpstr>Реализация профилактических программ</vt:lpstr>
      <vt:lpstr>Проведение тренингов, в USD</vt:lpstr>
      <vt:lpstr>Презентация PowerPoint</vt:lpstr>
      <vt:lpstr>Прочие расходы на (USD):</vt:lpstr>
      <vt:lpstr>Презентация PowerPoint</vt:lpstr>
      <vt:lpstr>Дополнительные предложения к рассмотрению на СКК</vt:lpstr>
      <vt:lpstr>Запрос от ОЦ СПИД, не суб-получателей ГФ</vt:lpstr>
      <vt:lpstr>Презентация PowerPoint</vt:lpstr>
      <vt:lpstr>Пути решения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2017г., ГРП ГФ</dc:title>
  <dc:creator>Асем Казимова</dc:creator>
  <cp:lastModifiedBy>User</cp:lastModifiedBy>
  <cp:revision>108</cp:revision>
  <cp:lastPrinted>2016-10-06T10:50:35Z</cp:lastPrinted>
  <dcterms:created xsi:type="dcterms:W3CDTF">2016-10-05T04:41:33Z</dcterms:created>
  <dcterms:modified xsi:type="dcterms:W3CDTF">2016-10-06T13:47:54Z</dcterms:modified>
</cp:coreProperties>
</file>