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4798" r:id="rId2"/>
    <p:sldId id="4799" r:id="rId3"/>
    <p:sldId id="4793" r:id="rId4"/>
    <p:sldId id="4795" r:id="rId5"/>
    <p:sldId id="4797" r:id="rId6"/>
    <p:sldId id="4802" r:id="rId7"/>
    <p:sldId id="4794" r:id="rId8"/>
    <p:sldId id="1621" r:id="rId9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 Z" initials="VZ" lastIdx="1" clrIdx="0">
    <p:extLst>
      <p:ext uri="{19B8F6BF-5375-455C-9EA6-DF929625EA0E}">
        <p15:presenceInfo xmlns:p15="http://schemas.microsoft.com/office/powerpoint/2012/main" userId="3be98f8e5aa657b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D31"/>
    <a:srgbClr val="002B6A"/>
    <a:srgbClr val="238094"/>
    <a:srgbClr val="2E75B6"/>
    <a:srgbClr val="2F5597"/>
    <a:srgbClr val="1D61AC"/>
    <a:srgbClr val="DCECEF"/>
    <a:srgbClr val="047A8E"/>
    <a:srgbClr val="4A91A3"/>
    <a:srgbClr val="4589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559" autoAdjust="0"/>
    <p:restoredTop sz="94437" autoAdjust="0"/>
  </p:normalViewPr>
  <p:slideViewPr>
    <p:cSldViewPr snapToGrid="0">
      <p:cViewPr varScale="1">
        <p:scale>
          <a:sx n="101" d="100"/>
          <a:sy n="101" d="100"/>
        </p:scale>
        <p:origin x="235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-3810" y="-120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E8633A-C417-47A0-821E-1E21A64BE12C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81F58F-357D-4949-8105-D94F2A01FD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9792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81F58F-357D-4949-8105-D94F2A01FD48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1150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81F58F-357D-4949-8105-D94F2A01FD48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69956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1F58F-357D-4949-8105-D94F2A01FD48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983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36C06E-2830-4662-8D5D-50619450D0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DA94858-2EA6-45F1-A669-C481B4A22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A8988C1-C0C6-4800-86C4-786BFDFCE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0FDC5-10F7-4CBF-A971-DE91E7A7C345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76CABB7-0FA0-4E02-BAE8-3B61097C4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410CE8B-A2F0-43FD-845F-C66B0A35D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69582-59F0-4F0D-BE28-8E8B50A0B5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942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CCA693-8192-403C-ABF0-26A55CBD1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2F95F1E-8F96-423B-ABF5-B5251E477B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EB7FE4B-32A4-46B9-A5B1-DC0C28DBD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0FDC5-10F7-4CBF-A971-DE91E7A7C345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D6E8EC7-E5F7-48C7-84BF-16A8F5062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45AB8C-FE01-4423-9B2B-626A0F8AD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69582-59F0-4F0D-BE28-8E8B50A0B5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0735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39E779C-6F61-4502-9EBE-AAB38291FF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33BFD5F-B091-456D-A20A-C162877B03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7615105-DE32-403B-AF0A-DDB91E380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0FDC5-10F7-4CBF-A971-DE91E7A7C345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EC1C6D8-B703-4A1B-B49B-D479D03F8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CDA8370-59E3-4C91-8907-F4D8BA741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69582-59F0-4F0D-BE28-8E8B50A0B5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0511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0AC94A-1D5B-44C6-AEDE-3CA66395E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E02EEB-4446-4047-9C63-CE6C45CC3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89D40D-36F7-4C28-B317-031D81CDB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0FDC5-10F7-4CBF-A971-DE91E7A7C345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EC86326-A1EC-4C1E-BA8E-2F500A492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86A0EA-76ED-4E2D-A699-E5F290A76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69582-59F0-4F0D-BE28-8E8B50A0B5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453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C44BB1-8519-4FD5-BA48-567E3C1AF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F59BCFD-9351-4687-B1AA-195550A18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35F6C0-EA22-47EE-8816-63209EC4B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0FDC5-10F7-4CBF-A971-DE91E7A7C345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4B76E56-5F94-4A3E-A3A4-C8D94942A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FE1064-104B-4769-B33F-ADE8E2D90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69582-59F0-4F0D-BE28-8E8B50A0B5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511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884580-AC1D-463B-B7B7-861049F60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065DC9-C0F6-4813-B49D-DE9FDBCF5A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949CAE4-C3FC-4D8E-AD03-15204F981E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CA47A89-BDED-481E-AD0E-2398C5E32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0FDC5-10F7-4CBF-A971-DE91E7A7C345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A37E91D-DD58-46ED-8980-E8C40741A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1B95E47-E032-4672-A0B1-D0C5F094A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69582-59F0-4F0D-BE28-8E8B50A0B5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388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B984D0-3FAB-4D5D-8A0D-074251CB3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030DB54-894C-44D8-8D49-A2188BA183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CAF7379-8118-4A68-BA19-4549641BB7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8FFB858-E492-43BA-A45A-8FC94CF7E1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7840892-FDC9-475D-A90D-8AE82D80C0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2EDC959-210F-4857-A6E2-166CCEDAE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0FDC5-10F7-4CBF-A971-DE91E7A7C345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C278916-90DF-4553-81D8-B3F5EBA2D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8BFE3C0-6840-45F5-B7D9-8EA432AD6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69582-59F0-4F0D-BE28-8E8B50A0B5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343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98AAC7-EB42-4AD9-BB26-5AE5FB821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D23EC51-EEB5-47B3-99E8-FA473869B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0FDC5-10F7-4CBF-A971-DE91E7A7C345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C7896BF-D144-4B0D-9C97-780B2E1A0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99CBBDD-C9DC-4B40-A56F-67FE6D590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69582-59F0-4F0D-BE28-8E8B50A0B5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731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68ADD08-F28B-4E5F-B1D7-18B7EDB0D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0FDC5-10F7-4CBF-A971-DE91E7A7C345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CC7E277-D0A6-4AB9-AE2E-362DFA5D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248B53E-3938-4512-A8D0-1C7EE9F62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69582-59F0-4F0D-BE28-8E8B50A0B5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844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0CEB9A-713A-4AEB-BEE0-F549B98C9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040672-2C3D-4305-B76F-BB4AD11F0B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B15F77F-B0E5-42C2-BBD2-1FFBF54EA0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DD0C7BE-5C04-4FC7-98A1-B613C7D00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0FDC5-10F7-4CBF-A971-DE91E7A7C345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5C78BB9-F1B8-4065-907E-97271B494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B9FE00D-E34C-47B7-8D06-ACE27EBD1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69582-59F0-4F0D-BE28-8E8B50A0B5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8556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08D167-F48F-4D5A-AAEE-579FD0697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1830C47-6996-403E-AC99-CDA94B0D90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3007C52-2B00-4ACD-B00B-C2DCD578AD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2CE77C0-4FC4-4722-B6B4-E5D6D2EFB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0FDC5-10F7-4CBF-A971-DE91E7A7C345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A6B1637-CAA9-4BBF-B347-8BF1A2A31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DBCE149-BC82-493C-AB2D-BA03E127B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69582-59F0-4F0D-BE28-8E8B50A0B5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9344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D36138-701B-411B-A506-E1342589D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55D8BB5-7C55-442D-8F91-8ED387DA7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E089C25-E8FD-404A-80FF-86EF5A6267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0FDC5-10F7-4CBF-A971-DE91E7A7C345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7D03F5B-80CC-4227-A102-756B238D19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49F05F9-94C3-4B69-880F-2B467F9BE4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69582-59F0-4F0D-BE28-8E8B50A0B5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9986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3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5.png"/><Relationship Id="rId7" Type="http://schemas.openxmlformats.org/officeDocument/2006/relationships/image" Target="../media/image1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10.svg"/><Relationship Id="rId10" Type="http://schemas.openxmlformats.org/officeDocument/2006/relationships/image" Target="../media/image15.svg"/><Relationship Id="rId4" Type="http://schemas.openxmlformats.org/officeDocument/2006/relationships/image" Target="../media/image6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ncdiz.kz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mailto:info@kncdiz.k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ttps://saryarqanews.kz/sites/default/files/styles/news_in_image/public/articles/eZFJC574.png?itok=gxCPLR-_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AutoShape 13" descr="Казахстан. Поездка в Талдыкорган. В провинцию. - АЛТЫНОРДА Новости  казахстана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15EA717-2887-22B5-1A0F-8C9C5A7603FF}"/>
              </a:ext>
            </a:extLst>
          </p:cNvPr>
          <p:cNvSpPr txBox="1"/>
          <p:nvPr/>
        </p:nvSpPr>
        <p:spPr>
          <a:xfrm>
            <a:off x="3029396" y="6082672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03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kk-KZ" sz="1600" b="1" dirty="0">
                <a:solidFill>
                  <a:prstClr val="black"/>
                </a:solidFill>
                <a:latin typeface="Calibri"/>
              </a:rPr>
              <a:t>ноября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2023 года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75D77754-D6EB-39E0-617F-787E84ABD929}"/>
              </a:ext>
            </a:extLst>
          </p:cNvPr>
          <p:cNvSpPr/>
          <p:nvPr/>
        </p:nvSpPr>
        <p:spPr>
          <a:xfrm>
            <a:off x="0" y="0"/>
            <a:ext cx="12191999" cy="8411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2" name="Picture 6" descr="ÐÐÐÐÐ¥Ð¡ÐÐÐ ÐÐÐ£Ð§ÐÐ«Ð Ð¦ÐÐÐ¢Ð  ÐÐÐ ÐÐÐ¢ÐÐÐÐÐÐ Ð ÐÐÐ¤ÐÐÐ¦ÐÐÐÐÐ«Ð¥ ÐÐÐÐÐÐÐÐÐÐÐ">
            <a:extLst>
              <a:ext uri="{FF2B5EF4-FFF2-40B4-BE49-F238E27FC236}">
                <a16:creationId xmlns:a16="http://schemas.microsoft.com/office/drawing/2014/main" id="{D5812383-3E09-9535-39A7-8747CBA77A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16" b="-513"/>
          <a:stretch>
            <a:fillRect/>
          </a:stretch>
        </p:blipFill>
        <p:spPr bwMode="auto">
          <a:xfrm>
            <a:off x="307975" y="109075"/>
            <a:ext cx="938127" cy="622992"/>
          </a:xfrm>
          <a:prstGeom prst="rect">
            <a:avLst/>
          </a:prstGeom>
          <a:solidFill>
            <a:schemeClr val="bg2">
              <a:lumMod val="90000"/>
              <a:alpha val="0"/>
            </a:schemeClr>
          </a:solidFill>
          <a:ln>
            <a:noFill/>
          </a:ln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8E848BC-3148-88F3-E2C2-E61EF33FE47B}"/>
              </a:ext>
            </a:extLst>
          </p:cNvPr>
          <p:cNvSpPr txBox="1"/>
          <p:nvPr/>
        </p:nvSpPr>
        <p:spPr>
          <a:xfrm>
            <a:off x="1786102" y="235905"/>
            <a:ext cx="9071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Times New Roman" pitchFamily="18" charset="0"/>
              </a:rPr>
              <a:t>«Казахский научный центр дерматологии и инфекционных заболеваний» МЗ РК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31730" y="2639639"/>
            <a:ext cx="93804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>
                <a:solidFill>
                  <a:srgbClr val="002060"/>
                </a:solidFill>
              </a:rPr>
              <a:t> Ключевые элементы гранта по итогам обсуждения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>
                <a:solidFill>
                  <a:srgbClr val="002060"/>
                </a:solidFill>
              </a:rPr>
              <a:t>в Глобальном Фонде </a:t>
            </a:r>
            <a:r>
              <a:rPr lang="en-US" sz="2400" b="1" dirty="0">
                <a:solidFill>
                  <a:srgbClr val="002060"/>
                </a:solidFill>
              </a:rPr>
              <a:t>(grant making)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5FA4A9-53B2-4BD7-1160-5FD3CD4D5E40}"/>
              </a:ext>
            </a:extLst>
          </p:cNvPr>
          <p:cNvSpPr txBox="1"/>
          <p:nvPr/>
        </p:nvSpPr>
        <p:spPr>
          <a:xfrm>
            <a:off x="6659880" y="4391933"/>
            <a:ext cx="513798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Давлетгалиева Татьяна,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Национальный координатор по компоненту ВИЧ,</a:t>
            </a:r>
            <a:endParaRPr kumimoji="0" lang="en-US" sz="16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менеджер ГРП ГФ КНЦДИЗ</a:t>
            </a:r>
          </a:p>
        </p:txBody>
      </p:sp>
    </p:spTree>
    <p:extLst>
      <p:ext uri="{BB962C8B-B14F-4D97-AF65-F5344CB8AC3E}">
        <p14:creationId xmlns:p14="http://schemas.microsoft.com/office/powerpoint/2010/main" val="3852346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>
            <a:extLst>
              <a:ext uri="{FF2B5EF4-FFF2-40B4-BE49-F238E27FC236}">
                <a16:creationId xmlns:a16="http://schemas.microsoft.com/office/drawing/2014/main" id="{D123C448-F907-A184-C356-4CCBAC3983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348" y="1072055"/>
            <a:ext cx="11966980" cy="46816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b="1" dirty="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Период реализации: </a:t>
            </a:r>
            <a:r>
              <a:rPr lang="ru-RU" sz="1800" dirty="0">
                <a:ea typeface="Roboto Condensed" panose="02000000000000000000" pitchFamily="2" charset="0"/>
                <a:cs typeface="Roboto Condensed" panose="02000000000000000000" pitchFamily="2" charset="0"/>
              </a:rPr>
              <a:t>с</a:t>
            </a:r>
            <a:r>
              <a:rPr lang="ru-RU" sz="1800" spc="-35" dirty="0">
                <a:ea typeface="Roboto Condensed" panose="02000000000000000000" pitchFamily="2" charset="0"/>
                <a:cs typeface="Roboto Condensed" panose="02000000000000000000" pitchFamily="2" charset="0"/>
              </a:rPr>
              <a:t> 0</a:t>
            </a:r>
            <a:r>
              <a:rPr lang="ru-RU" sz="1800" dirty="0">
                <a:ea typeface="Roboto Condensed" panose="02000000000000000000" pitchFamily="2" charset="0"/>
                <a:cs typeface="Roboto Condensed" panose="02000000000000000000" pitchFamily="2" charset="0"/>
              </a:rPr>
              <a:t>1</a:t>
            </a:r>
            <a:r>
              <a:rPr lang="ru-RU" sz="1800" spc="-30" dirty="0">
                <a:ea typeface="Roboto Condensed" panose="02000000000000000000" pitchFamily="2" charset="0"/>
                <a:cs typeface="Roboto Condensed" panose="02000000000000000000" pitchFamily="2" charset="0"/>
              </a:rPr>
              <a:t> </a:t>
            </a:r>
            <a:r>
              <a:rPr lang="ru-RU" sz="1800" dirty="0">
                <a:ea typeface="Roboto Condensed" panose="02000000000000000000" pitchFamily="2" charset="0"/>
                <a:cs typeface="Roboto Condensed" panose="02000000000000000000" pitchFamily="2" charset="0"/>
              </a:rPr>
              <a:t>января</a:t>
            </a:r>
            <a:r>
              <a:rPr lang="ru-RU" sz="1800" spc="-30" dirty="0">
                <a:ea typeface="Roboto Condensed" panose="02000000000000000000" pitchFamily="2" charset="0"/>
                <a:cs typeface="Roboto Condensed" panose="02000000000000000000" pitchFamily="2" charset="0"/>
              </a:rPr>
              <a:t> </a:t>
            </a:r>
            <a:r>
              <a:rPr lang="ru-RU" sz="1800" dirty="0">
                <a:ea typeface="Roboto Condensed" panose="02000000000000000000" pitchFamily="2" charset="0"/>
                <a:cs typeface="Roboto Condensed" panose="02000000000000000000" pitchFamily="2" charset="0"/>
              </a:rPr>
              <a:t>2024</a:t>
            </a:r>
            <a:r>
              <a:rPr lang="ru-RU" sz="1800" spc="-30" dirty="0">
                <a:ea typeface="Roboto Condensed" panose="02000000000000000000" pitchFamily="2" charset="0"/>
                <a:cs typeface="Roboto Condensed" panose="02000000000000000000" pitchFamily="2" charset="0"/>
              </a:rPr>
              <a:t> </a:t>
            </a:r>
            <a:r>
              <a:rPr lang="ru-RU" sz="1800" dirty="0">
                <a:ea typeface="Roboto Condensed" panose="02000000000000000000" pitchFamily="2" charset="0"/>
                <a:cs typeface="Roboto Condensed" panose="02000000000000000000" pitchFamily="2" charset="0"/>
              </a:rPr>
              <a:t>г.</a:t>
            </a:r>
            <a:r>
              <a:rPr lang="ru-RU" sz="1800" spc="-30" dirty="0">
                <a:ea typeface="Roboto Condensed" panose="02000000000000000000" pitchFamily="2" charset="0"/>
                <a:cs typeface="Roboto Condensed" panose="02000000000000000000" pitchFamily="2" charset="0"/>
              </a:rPr>
              <a:t> </a:t>
            </a:r>
            <a:r>
              <a:rPr lang="ru-RU" sz="1800" dirty="0">
                <a:ea typeface="Roboto Condensed" panose="02000000000000000000" pitchFamily="2" charset="0"/>
                <a:cs typeface="Roboto Condensed" panose="02000000000000000000" pitchFamily="2" charset="0"/>
              </a:rPr>
              <a:t>по</a:t>
            </a:r>
            <a:r>
              <a:rPr lang="ru-RU" sz="1800" spc="-30" dirty="0">
                <a:ea typeface="Roboto Condensed" panose="02000000000000000000" pitchFamily="2" charset="0"/>
                <a:cs typeface="Roboto Condensed" panose="02000000000000000000" pitchFamily="2" charset="0"/>
              </a:rPr>
              <a:t> </a:t>
            </a:r>
            <a:r>
              <a:rPr lang="ru-RU" sz="1800" dirty="0">
                <a:ea typeface="Roboto Condensed" panose="02000000000000000000" pitchFamily="2" charset="0"/>
                <a:cs typeface="Roboto Condensed" panose="02000000000000000000" pitchFamily="2" charset="0"/>
              </a:rPr>
              <a:t>31</a:t>
            </a:r>
            <a:r>
              <a:rPr lang="ru-RU" sz="1800" spc="-30" dirty="0">
                <a:ea typeface="Roboto Condensed" panose="02000000000000000000" pitchFamily="2" charset="0"/>
                <a:cs typeface="Roboto Condensed" panose="02000000000000000000" pitchFamily="2" charset="0"/>
              </a:rPr>
              <a:t> </a:t>
            </a:r>
            <a:r>
              <a:rPr lang="ru-RU" sz="1800" dirty="0">
                <a:ea typeface="Roboto Condensed" panose="02000000000000000000" pitchFamily="2" charset="0"/>
                <a:cs typeface="Roboto Condensed" panose="02000000000000000000" pitchFamily="2" charset="0"/>
              </a:rPr>
              <a:t>декабря</a:t>
            </a:r>
            <a:r>
              <a:rPr lang="ru-RU" sz="1800" spc="-30" dirty="0">
                <a:ea typeface="Roboto Condensed" panose="02000000000000000000" pitchFamily="2" charset="0"/>
                <a:cs typeface="Roboto Condensed" panose="02000000000000000000" pitchFamily="2" charset="0"/>
              </a:rPr>
              <a:t> </a:t>
            </a:r>
            <a:r>
              <a:rPr lang="ru-RU" sz="1800" dirty="0">
                <a:ea typeface="Roboto Condensed" panose="02000000000000000000" pitchFamily="2" charset="0"/>
                <a:cs typeface="Roboto Condensed" panose="02000000000000000000" pitchFamily="2" charset="0"/>
              </a:rPr>
              <a:t>2026</a:t>
            </a:r>
            <a:r>
              <a:rPr lang="ru-RU" sz="1800" spc="-30" dirty="0">
                <a:ea typeface="Roboto Condensed" panose="02000000000000000000" pitchFamily="2" charset="0"/>
                <a:cs typeface="Roboto Condensed" panose="02000000000000000000" pitchFamily="2" charset="0"/>
              </a:rPr>
              <a:t> г.</a:t>
            </a:r>
            <a:endParaRPr lang="ru-RU" sz="1800" dirty="0">
              <a:ea typeface="Roboto Condensed" panose="02000000000000000000" pitchFamily="2" charset="0"/>
              <a:cs typeface="Roboto Condensed" panose="02000000000000000000" pitchFamily="2" charset="0"/>
            </a:endParaRPr>
          </a:p>
          <a:p>
            <a:pPr marL="0" indent="0">
              <a:buNone/>
            </a:pPr>
            <a:r>
              <a:rPr lang="ru-RU" sz="1800" b="1" dirty="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Сумма гранта: </a:t>
            </a:r>
            <a:r>
              <a:rPr lang="ru-RU" sz="1800" spc="-30" dirty="0">
                <a:ea typeface="Roboto Condensed" panose="02000000000000000000" pitchFamily="2" charset="0"/>
                <a:cs typeface="Roboto Condensed" panose="02000000000000000000" pitchFamily="2" charset="0"/>
              </a:rPr>
              <a:t>7 422 991 долларов США 		</a:t>
            </a:r>
            <a:r>
              <a:rPr lang="en-US" sz="1800" b="1" dirty="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PAAR</a:t>
            </a:r>
            <a:r>
              <a:rPr lang="ru-RU" sz="1800" b="1" dirty="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: </a:t>
            </a:r>
            <a:r>
              <a:rPr lang="ru-RU" sz="1800" spc="-30" dirty="0">
                <a:ea typeface="Roboto Condensed" panose="02000000000000000000" pitchFamily="2" charset="0"/>
                <a:cs typeface="Roboto Condensed" panose="02000000000000000000" pitchFamily="2" charset="0"/>
              </a:rPr>
              <a:t>4 508 807 долларов США</a:t>
            </a:r>
            <a:endParaRPr lang="ru-RU" sz="1800" b="1" dirty="0">
              <a:solidFill>
                <a:srgbClr val="002060"/>
              </a:solidFill>
              <a:ea typeface="Roboto Condensed" panose="02000000000000000000" pitchFamily="2" charset="0"/>
              <a:cs typeface="Roboto Condensed" panose="02000000000000000000" pitchFamily="2" charset="0"/>
            </a:endParaRPr>
          </a:p>
          <a:p>
            <a:pPr marL="0" indent="0">
              <a:buNone/>
            </a:pPr>
            <a:r>
              <a:rPr lang="ru-RU" sz="1800" b="1" dirty="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Цель: </a:t>
            </a:r>
            <a:r>
              <a:rPr lang="ru-RU" sz="1800" dirty="0">
                <a:ea typeface="Roboto Condensed" panose="02000000000000000000" pitchFamily="2" charset="0"/>
                <a:cs typeface="Roboto Condensed" panose="02000000000000000000" pitchFamily="2" charset="0"/>
              </a:rPr>
              <a:t>Обеспечение устойчивости и непрерывности услуг к тестированию и профилактике ключевых групп населения, приверженности ЛЖВ к лечению.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1800" b="1" dirty="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Задачи:</a:t>
            </a:r>
          </a:p>
          <a:p>
            <a:pPr marL="342900" indent="-342900">
              <a:buAutoNum type="arabicPeriod"/>
            </a:pPr>
            <a:r>
              <a:rPr lang="ru-RU" sz="1800" dirty="0">
                <a:ea typeface="Roboto Condensed" panose="02000000000000000000" pitchFamily="2" charset="0"/>
                <a:cs typeface="Roboto Condensed" panose="02000000000000000000" pitchFamily="2" charset="0"/>
              </a:rPr>
              <a:t>Улучшить доступ к комбинированным методам профилактики ВИЧ для людей с повышенным риском инфицирования, включая расширение масштабов до-контактной профилактики;</a:t>
            </a: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ru-RU" sz="1800" dirty="0">
                <a:ea typeface="Roboto Condensed" panose="02000000000000000000" pitchFamily="2" charset="0"/>
                <a:cs typeface="Roboto Condensed" panose="02000000000000000000" pitchFamily="2" charset="0"/>
              </a:rPr>
              <a:t>Укрепить и расширить адаптированные к ключевым группам населения стратегии и вмешательства по тестированию на ВИЧ, включая тестирование на уровне сообщества, самотестирование, тестирование с использованием социальных сетей и индексное тестирование;</a:t>
            </a: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ru-RU" sz="1800" dirty="0">
                <a:ea typeface="Roboto Condensed" panose="02000000000000000000" pitchFamily="2" charset="0"/>
                <a:cs typeface="Roboto Condensed" panose="02000000000000000000" pitchFamily="2" charset="0"/>
              </a:rPr>
              <a:t>Укрепить связь со службами ухода и лечения в связи с ВИЧ и усилить поддержку приверженности к лечению;</a:t>
            </a: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ru-RU" sz="1800" dirty="0">
                <a:ea typeface="Roboto Condensed" panose="02000000000000000000" pitchFamily="2" charset="0"/>
                <a:cs typeface="Roboto Condensed" panose="02000000000000000000" pitchFamily="2" charset="0"/>
              </a:rPr>
              <a:t>Преодоление барьеров, связанных с вопросами прав людей на здоровье и гендерного неравенства.</a:t>
            </a:r>
          </a:p>
          <a:p>
            <a:pPr marL="0" indent="0">
              <a:buNone/>
            </a:pPr>
            <a:endParaRPr lang="ru-RU" sz="1800" b="1" dirty="0">
              <a:solidFill>
                <a:srgbClr val="002060"/>
              </a:solidFill>
              <a:ea typeface="Roboto Condensed" panose="02000000000000000000" pitchFamily="2" charset="0"/>
              <a:cs typeface="Roboto Condensed" panose="02000000000000000000" pitchFamily="2" charset="0"/>
            </a:endParaRPr>
          </a:p>
          <a:p>
            <a:pPr marL="0" indent="0">
              <a:buNone/>
            </a:pPr>
            <a:endParaRPr lang="ru-RU" sz="1800" b="1" dirty="0">
              <a:solidFill>
                <a:srgbClr val="002060"/>
              </a:solidFill>
              <a:ea typeface="Roboto Condensed" panose="02000000000000000000" pitchFamily="2" charset="0"/>
              <a:cs typeface="Roboto Condensed" panose="02000000000000000000" pitchFamily="2" charset="0"/>
            </a:endParaRPr>
          </a:p>
          <a:p>
            <a:pPr marL="457200" lvl="0" indent="-457200">
              <a:buFont typeface="Arial" pitchFamily="34" charset="0"/>
              <a:buAutoNum type="arabicParenR"/>
            </a:pPr>
            <a:endParaRPr lang="en-US" sz="1800" b="1" dirty="0">
              <a:solidFill>
                <a:srgbClr val="002060"/>
              </a:solidFill>
              <a:ea typeface="Roboto Condensed" panose="02000000000000000000" pitchFamily="2" charset="0"/>
              <a:cs typeface="Roboto Condensed" panose="02000000000000000000" pitchFamily="2" charset="0"/>
            </a:endParaRPr>
          </a:p>
          <a:p>
            <a:pPr marL="0" indent="0">
              <a:buNone/>
            </a:pPr>
            <a:endParaRPr lang="ru-RU" sz="1600" dirty="0">
              <a:solidFill>
                <a:srgbClr val="002060"/>
              </a:solidFill>
              <a:ea typeface="Roboto Condensed" panose="02000000000000000000" pitchFamily="2" charset="0"/>
              <a:cs typeface="Roboto Condensed" panose="02000000000000000000" pitchFamily="2" charset="0"/>
            </a:endParaRPr>
          </a:p>
          <a:p>
            <a:pPr marL="0" indent="0">
              <a:buNone/>
            </a:pPr>
            <a:endParaRPr lang="ru-RU" sz="2000" dirty="0">
              <a:solidFill>
                <a:srgbClr val="002060"/>
              </a:solidFill>
              <a:ea typeface="Roboto Condensed" panose="02000000000000000000" pitchFamily="2" charset="0"/>
              <a:cs typeface="Roboto Condensed" panose="02000000000000000000" pitchFamily="2" charset="0"/>
            </a:endParaRPr>
          </a:p>
          <a:p>
            <a:pPr algn="just">
              <a:buNone/>
            </a:pPr>
            <a:endParaRPr lang="ru-RU" sz="2400" b="1" dirty="0">
              <a:solidFill>
                <a:srgbClr val="C00000"/>
              </a:solidFill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3F1BBF4-1AD9-FBB5-8EEE-DDCF9E5AD71B}"/>
              </a:ext>
            </a:extLst>
          </p:cNvPr>
          <p:cNvSpPr/>
          <p:nvPr/>
        </p:nvSpPr>
        <p:spPr>
          <a:xfrm>
            <a:off x="0" y="0"/>
            <a:ext cx="12191999" cy="8411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pic>
        <p:nvPicPr>
          <p:cNvPr id="7" name="Picture 6" descr="ÐÐÐÐÐ¥Ð¡ÐÐÐ ÐÐÐ£Ð§ÐÐ«Ð Ð¦ÐÐÐ¢Ð  ÐÐÐ ÐÐÐ¢ÐÐÐÐÐÐ Ð ÐÐÐ¤ÐÐÐ¦ÐÐÐÐÐ«Ð¥ ÐÐÐÐÐÐÐÐÐÐÐ">
            <a:extLst>
              <a:ext uri="{FF2B5EF4-FFF2-40B4-BE49-F238E27FC236}">
                <a16:creationId xmlns:a16="http://schemas.microsoft.com/office/drawing/2014/main" id="{98B07709-D86F-E2F4-81B3-A292C521E5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16" b="-513"/>
          <a:stretch>
            <a:fillRect/>
          </a:stretch>
        </p:blipFill>
        <p:spPr bwMode="auto">
          <a:xfrm>
            <a:off x="307975" y="109075"/>
            <a:ext cx="938127" cy="622992"/>
          </a:xfrm>
          <a:prstGeom prst="rect">
            <a:avLst/>
          </a:prstGeom>
          <a:solidFill>
            <a:schemeClr val="bg2">
              <a:lumMod val="90000"/>
              <a:alpha val="0"/>
            </a:schemeClr>
          </a:solidFill>
          <a:ln>
            <a:noFill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C2CA4B1-E736-4B14-B650-EC3CFDFFF7DC}"/>
              </a:ext>
            </a:extLst>
          </p:cNvPr>
          <p:cNvSpPr txBox="1"/>
          <p:nvPr/>
        </p:nvSpPr>
        <p:spPr>
          <a:xfrm>
            <a:off x="1786102" y="235905"/>
            <a:ext cx="9071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Roboto Condensed" panose="02000000000000000000" pitchFamily="2" charset="0"/>
                <a:cs typeface="Roboto Condensed" panose="02000000000000000000" pitchFamily="2" charset="0"/>
              </a:rPr>
              <a:t>Цели и задачи гранта</a:t>
            </a:r>
          </a:p>
        </p:txBody>
      </p:sp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C5381DE3-8910-D069-CB8E-8CBDE7C7E526}"/>
              </a:ext>
            </a:extLst>
          </p:cNvPr>
          <p:cNvSpPr/>
          <p:nvPr/>
        </p:nvSpPr>
        <p:spPr>
          <a:xfrm>
            <a:off x="307975" y="5907782"/>
            <a:ext cx="11609705" cy="841143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Roboto Condensed" panose="02000000000000000000" pitchFamily="2" charset="0"/>
                <a:cs typeface="Roboto Condensed" panose="02000000000000000000" pitchFamily="2" charset="0"/>
              </a:rPr>
              <a:t>Грант является дополнением к государственному финансированию на программы ВИЧ и разработан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Roboto Condensed" panose="02000000000000000000" pitchFamily="2" charset="0"/>
                <a:cs typeface="Roboto Condensed" panose="02000000000000000000" pitchFamily="2" charset="0"/>
              </a:rPr>
              <a:t>с учетом потребностей сообщества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Roboto Condensed" panose="02000000000000000000" pitchFamily="2" charset="0"/>
                <a:cs typeface="Roboto Condensed" panose="02000000000000000000" pitchFamily="2" charset="0"/>
              </a:rPr>
              <a:t>,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Roboto Condensed" panose="02000000000000000000" pitchFamily="2" charset="0"/>
                <a:cs typeface="Roboto Condensed" panose="02000000000000000000" pitchFamily="2" charset="0"/>
              </a:rPr>
              <a:t>гражданского общества по результатам Странового диалога и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Roboto Condensed" panose="02000000000000000000" pitchFamily="2" charset="0"/>
                <a:cs typeface="Roboto Condensed" panose="02000000000000000000" pitchFamily="2" charset="0"/>
              </a:rPr>
              <a:t>мероприятий Дорожной карты МЗ РК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7C536B4-B9F1-8334-BE1B-98A18C306745}"/>
              </a:ext>
            </a:extLst>
          </p:cNvPr>
          <p:cNvSpPr/>
          <p:nvPr/>
        </p:nvSpPr>
        <p:spPr>
          <a:xfrm>
            <a:off x="11253872" y="-7620"/>
            <a:ext cx="938127" cy="84114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2F559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sp>
        <p:nvSpPr>
          <p:cNvPr id="4" name="Номер слайда 30">
            <a:extLst>
              <a:ext uri="{FF2B5EF4-FFF2-40B4-BE49-F238E27FC236}">
                <a16:creationId xmlns:a16="http://schemas.microsoft.com/office/drawing/2014/main" id="{DC33D805-9C96-DD13-77FC-513663BD6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7985" y="219391"/>
            <a:ext cx="729343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469582-59F0-4F0D-BE28-8E8B50A0B541}" type="slidenum"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Roboto Condensed" panose="02000000000000000000" pitchFamily="2" charset="0"/>
                <a:cs typeface="Roboto Condensed" panose="02000000000000000000" pitchFamily="2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584C1AA9-564E-0A5E-B07B-A4C42AA0F461}"/>
              </a:ext>
            </a:extLst>
          </p:cNvPr>
          <p:cNvSpPr/>
          <p:nvPr/>
        </p:nvSpPr>
        <p:spPr>
          <a:xfrm>
            <a:off x="-483190" y="5260539"/>
            <a:ext cx="2891024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Roboto Condensed" panose="02000000000000000000" pitchFamily="2" charset="0"/>
                <a:cs typeface="Roboto Condensed" panose="02000000000000000000" pitchFamily="2" charset="0"/>
              </a:rPr>
              <a:t>Приоритетные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Roboto Condensed" panose="02000000000000000000" pitchFamily="2" charset="0"/>
                <a:cs typeface="Roboto Condensed" panose="02000000000000000000" pitchFamily="2" charset="0"/>
              </a:rPr>
              <a:t>группы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Roboto Condensed" panose="02000000000000000000" pitchFamily="2" charset="0"/>
                <a:cs typeface="Roboto Condensed" panose="02000000000000000000" pitchFamily="2" charset="0"/>
              </a:rPr>
              <a:t>:</a:t>
            </a:r>
          </a:p>
        </p:txBody>
      </p:sp>
      <p:sp>
        <p:nvSpPr>
          <p:cNvPr id="10" name="Google Shape;447;p58">
            <a:extLst>
              <a:ext uri="{FF2B5EF4-FFF2-40B4-BE49-F238E27FC236}">
                <a16:creationId xmlns:a16="http://schemas.microsoft.com/office/drawing/2014/main" id="{4F7F9A81-F2EA-477B-FF65-2A41F05A637B}"/>
              </a:ext>
            </a:extLst>
          </p:cNvPr>
          <p:cNvSpPr txBox="1"/>
          <p:nvPr/>
        </p:nvSpPr>
        <p:spPr>
          <a:xfrm>
            <a:off x="2542415" y="5186835"/>
            <a:ext cx="3043702" cy="564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Roboto Condensed" panose="02000000000000000000" pitchFamily="2" charset="0"/>
                <a:cs typeface="Roboto Condensed" panose="02000000000000000000" pitchFamily="2" charset="0"/>
                <a:sym typeface="Prata"/>
              </a:rPr>
              <a:t>Мужчины, имеющие секс с мужчинами и транс* персоны </a:t>
            </a:r>
            <a:endParaRPr kumimoji="0" sz="1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Roboto Condensed" panose="02000000000000000000" pitchFamily="2" charset="0"/>
              <a:cs typeface="Roboto Condensed" panose="02000000000000000000" pitchFamily="2" charset="0"/>
              <a:sym typeface="Prata"/>
            </a:endParaRPr>
          </a:p>
        </p:txBody>
      </p:sp>
      <p:pic>
        <p:nvPicPr>
          <p:cNvPr id="11" name="Рисунок 10" descr="Два мужчины">
            <a:extLst>
              <a:ext uri="{FF2B5EF4-FFF2-40B4-BE49-F238E27FC236}">
                <a16:creationId xmlns:a16="http://schemas.microsoft.com/office/drawing/2014/main" id="{6BB27042-BEFD-0AA8-4B7C-B0AC27F39C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1984382" y="5254584"/>
            <a:ext cx="467622" cy="467620"/>
          </a:xfrm>
          <a:prstGeom prst="rect">
            <a:avLst/>
          </a:prstGeom>
        </p:spPr>
      </p:pic>
      <p:sp>
        <p:nvSpPr>
          <p:cNvPr id="12" name="Google Shape;447;p58">
            <a:extLst>
              <a:ext uri="{FF2B5EF4-FFF2-40B4-BE49-F238E27FC236}">
                <a16:creationId xmlns:a16="http://schemas.microsoft.com/office/drawing/2014/main" id="{B53015F1-7B34-AE0F-A9AF-7B5DD6E74BD2}"/>
              </a:ext>
            </a:extLst>
          </p:cNvPr>
          <p:cNvSpPr txBox="1"/>
          <p:nvPr/>
        </p:nvSpPr>
        <p:spPr>
          <a:xfrm>
            <a:off x="6181936" y="5215088"/>
            <a:ext cx="2313690" cy="564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Roboto Condensed" panose="02000000000000000000" pitchFamily="2" charset="0"/>
                <a:cs typeface="Roboto Condensed" panose="02000000000000000000" pitchFamily="2" charset="0"/>
                <a:sym typeface="Prata"/>
              </a:rPr>
              <a:t>Лица, употребляющие наркотики</a:t>
            </a:r>
          </a:p>
        </p:txBody>
      </p:sp>
      <p:pic>
        <p:nvPicPr>
          <p:cNvPr id="13" name="Рисунок 12" descr="Шприц">
            <a:extLst>
              <a:ext uri="{FF2B5EF4-FFF2-40B4-BE49-F238E27FC236}">
                <a16:creationId xmlns:a16="http://schemas.microsoft.com/office/drawing/2014/main" id="{99BCB141-4B25-80B3-65EB-31A95442B71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5595491" y="5263887"/>
            <a:ext cx="414574" cy="414574"/>
          </a:xfrm>
          <a:prstGeom prst="rect">
            <a:avLst/>
          </a:prstGeom>
        </p:spPr>
      </p:pic>
      <p:sp>
        <p:nvSpPr>
          <p:cNvPr id="14" name="Google Shape;447;p58">
            <a:extLst>
              <a:ext uri="{FF2B5EF4-FFF2-40B4-BE49-F238E27FC236}">
                <a16:creationId xmlns:a16="http://schemas.microsoft.com/office/drawing/2014/main" id="{7E8D7AE1-0ABF-0C6D-FF60-EA7F0E3CA75C}"/>
              </a:ext>
            </a:extLst>
          </p:cNvPr>
          <p:cNvSpPr txBox="1"/>
          <p:nvPr/>
        </p:nvSpPr>
        <p:spPr>
          <a:xfrm>
            <a:off x="9330612" y="5215088"/>
            <a:ext cx="2381426" cy="564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Roboto Condensed" panose="02000000000000000000" pitchFamily="2" charset="0"/>
                <a:cs typeface="Roboto Condensed" panose="02000000000000000000" pitchFamily="2" charset="0"/>
                <a:sym typeface="Prata"/>
              </a:rPr>
              <a:t>ЛЖВ, в т. ч. мигранты с ВИЧ, проживающие в РК</a:t>
            </a:r>
          </a:p>
        </p:txBody>
      </p:sp>
      <p:pic>
        <p:nvPicPr>
          <p:cNvPr id="15" name="Рисунок 14" descr="Лекарство">
            <a:extLst>
              <a:ext uri="{FF2B5EF4-FFF2-40B4-BE49-F238E27FC236}">
                <a16:creationId xmlns:a16="http://schemas.microsoft.com/office/drawing/2014/main" id="{428707BF-C181-5D76-2104-0C730E0CB1FA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8793218" y="5268554"/>
            <a:ext cx="439680" cy="439680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667CA12B-C64C-CBE1-DF23-C14B480A8AE4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-1391" t="60105" b="7167"/>
          <a:stretch/>
        </p:blipFill>
        <p:spPr>
          <a:xfrm rot="10800000">
            <a:off x="10907485" y="-22136"/>
            <a:ext cx="342973" cy="870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362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id="{FD29A98E-D445-3227-9877-2C0F301EC885}"/>
              </a:ext>
            </a:extLst>
          </p:cNvPr>
          <p:cNvCxnSpPr>
            <a:cxnSpLocks/>
            <a:stCxn id="105" idx="0"/>
            <a:endCxn id="65" idx="2"/>
          </p:cNvCxnSpPr>
          <p:nvPr/>
        </p:nvCxnSpPr>
        <p:spPr>
          <a:xfrm flipV="1">
            <a:off x="9804609" y="3361589"/>
            <a:ext cx="554830" cy="728977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8" name="Группа 97">
            <a:extLst>
              <a:ext uri="{FF2B5EF4-FFF2-40B4-BE49-F238E27FC236}">
                <a16:creationId xmlns:a16="http://schemas.microsoft.com/office/drawing/2014/main" id="{BD713E56-C945-4617-1A4E-68A7DED579FF}"/>
              </a:ext>
            </a:extLst>
          </p:cNvPr>
          <p:cNvGrpSpPr/>
          <p:nvPr/>
        </p:nvGrpSpPr>
        <p:grpSpPr>
          <a:xfrm>
            <a:off x="4506562" y="1386746"/>
            <a:ext cx="3389946" cy="1077218"/>
            <a:chOff x="4506562" y="1417436"/>
            <a:chExt cx="3389946" cy="1077218"/>
          </a:xfrm>
        </p:grpSpPr>
        <p:sp>
          <p:nvSpPr>
            <p:cNvPr id="63" name="Прямоугольник: скругленные углы 62">
              <a:extLst>
                <a:ext uri="{FF2B5EF4-FFF2-40B4-BE49-F238E27FC236}">
                  <a16:creationId xmlns:a16="http://schemas.microsoft.com/office/drawing/2014/main" id="{BDFB766D-9C6D-6977-FDA3-967D2D647B21}"/>
                </a:ext>
              </a:extLst>
            </p:cNvPr>
            <p:cNvSpPr/>
            <p:nvPr/>
          </p:nvSpPr>
          <p:spPr>
            <a:xfrm>
              <a:off x="4671759" y="1483227"/>
              <a:ext cx="3073320" cy="99761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a typeface="Roboto Condensed" panose="02000000000000000000" pitchFamily="2" charset="0"/>
                <a:cs typeface="Roboto Condensed" panose="02000000000000000000" pitchFamily="2" charset="0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A4EE4040-EBDE-3AE3-B785-3F5B6B113FA5}"/>
                </a:ext>
              </a:extLst>
            </p:cNvPr>
            <p:cNvSpPr txBox="1"/>
            <p:nvPr/>
          </p:nvSpPr>
          <p:spPr>
            <a:xfrm>
              <a:off x="4506562" y="1417436"/>
              <a:ext cx="3389946" cy="10772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1600" b="1" dirty="0">
                  <a:solidFill>
                    <a:schemeClr val="accent6">
                      <a:lumMod val="50000"/>
                    </a:schemeClr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Основной получатель</a:t>
              </a:r>
            </a:p>
            <a:p>
              <a:pPr algn="ctr"/>
              <a:r>
                <a:rPr lang="ru-RU" sz="1600" dirty="0">
                  <a:solidFill>
                    <a:schemeClr val="accent6">
                      <a:lumMod val="50000"/>
                    </a:schemeClr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Казахский научный </a:t>
              </a:r>
            </a:p>
            <a:p>
              <a:pPr algn="ctr"/>
              <a:r>
                <a:rPr lang="ru-RU" sz="1600" dirty="0">
                  <a:solidFill>
                    <a:schemeClr val="accent6">
                      <a:lumMod val="50000"/>
                    </a:schemeClr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центр дерматологии и инфекционных заболеваний</a:t>
              </a:r>
            </a:p>
          </p:txBody>
        </p:sp>
      </p:grp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2FE43AA-E971-7F53-9CA5-E9CDA62F800C}"/>
              </a:ext>
            </a:extLst>
          </p:cNvPr>
          <p:cNvSpPr/>
          <p:nvPr/>
        </p:nvSpPr>
        <p:spPr>
          <a:xfrm>
            <a:off x="0" y="0"/>
            <a:ext cx="12191999" cy="8411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575D82-DAB4-E2DF-4928-EF6D5F4B26B7}"/>
              </a:ext>
            </a:extLst>
          </p:cNvPr>
          <p:cNvSpPr txBox="1"/>
          <p:nvPr/>
        </p:nvSpPr>
        <p:spPr>
          <a:xfrm>
            <a:off x="1786102" y="235905"/>
            <a:ext cx="9071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Суб-контрактеры гранта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C09C402-5472-26AE-6C8F-1F6553FC1CD8}"/>
              </a:ext>
            </a:extLst>
          </p:cNvPr>
          <p:cNvSpPr/>
          <p:nvPr/>
        </p:nvSpPr>
        <p:spPr>
          <a:xfrm>
            <a:off x="11253872" y="-7620"/>
            <a:ext cx="938127" cy="84114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2F559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002060"/>
              </a:solidFill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sp>
        <p:nvSpPr>
          <p:cNvPr id="8" name="Номер слайда 30">
            <a:extLst>
              <a:ext uri="{FF2B5EF4-FFF2-40B4-BE49-F238E27FC236}">
                <a16:creationId xmlns:a16="http://schemas.microsoft.com/office/drawing/2014/main" id="{AE22080B-310F-1E8B-3EF0-6F90D21CC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7985" y="219391"/>
            <a:ext cx="729343" cy="365125"/>
          </a:xfrm>
        </p:spPr>
        <p:txBody>
          <a:bodyPr/>
          <a:lstStyle/>
          <a:p>
            <a:pPr algn="ctr"/>
            <a:fld id="{AC469582-59F0-4F0D-BE28-8E8B50A0B541}" type="slidenum">
              <a:rPr lang="ru-RU" sz="1800" b="1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pPr algn="ctr"/>
              <a:t>3</a:t>
            </a:fld>
            <a:endParaRPr lang="ru-RU" sz="1800" b="1" dirty="0">
              <a:solidFill>
                <a:srgbClr val="002060"/>
              </a:solidFill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pic>
        <p:nvPicPr>
          <p:cNvPr id="19" name="Picture 6" descr="ÐÐÐÐÐ¥Ð¡ÐÐÐ ÐÐÐ£Ð§ÐÐ«Ð Ð¦ÐÐÐ¢Ð  ÐÐÐ ÐÐÐ¢ÐÐÐÐÐÐ Ð ÐÐÐ¤ÐÐÐ¦ÐÐÐÐÐ«Ð¥ ÐÐÐÐÐÐÐÐÐÐÐ">
            <a:extLst>
              <a:ext uri="{FF2B5EF4-FFF2-40B4-BE49-F238E27FC236}">
                <a16:creationId xmlns:a16="http://schemas.microsoft.com/office/drawing/2014/main" id="{FB62CF79-65A2-127E-5909-B548F44C02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16" b="-513"/>
          <a:stretch>
            <a:fillRect/>
          </a:stretch>
        </p:blipFill>
        <p:spPr bwMode="auto">
          <a:xfrm>
            <a:off x="307975" y="109075"/>
            <a:ext cx="938127" cy="622992"/>
          </a:xfrm>
          <a:prstGeom prst="rect">
            <a:avLst/>
          </a:prstGeom>
          <a:solidFill>
            <a:schemeClr val="bg2">
              <a:lumMod val="90000"/>
              <a:alpha val="0"/>
            </a:schemeClr>
          </a:solidFill>
          <a:ln>
            <a:noFill/>
          </a:ln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07BBA033-2CEA-0345-55C7-9AAD421B37F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391" t="60105" b="7167"/>
          <a:stretch/>
        </p:blipFill>
        <p:spPr>
          <a:xfrm rot="10800000">
            <a:off x="10907485" y="-22136"/>
            <a:ext cx="342973" cy="870898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974435A1-DEC0-AD4D-8721-321B029C49A9}"/>
              </a:ext>
            </a:extLst>
          </p:cNvPr>
          <p:cNvSpPr txBox="1"/>
          <p:nvPr/>
        </p:nvSpPr>
        <p:spPr>
          <a:xfrm>
            <a:off x="4671759" y="4915773"/>
            <a:ext cx="305677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u-RU" sz="1500" dirty="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г. Астана, </a:t>
            </a:r>
          </a:p>
          <a:p>
            <a:pPr marL="342900" indent="-342900">
              <a:buFontTx/>
              <a:buAutoNum type="arabicPeriod"/>
            </a:pPr>
            <a:r>
              <a:rPr lang="ru-RU" sz="1500" dirty="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г. Алматы,</a:t>
            </a:r>
          </a:p>
          <a:p>
            <a:pPr marL="342900" indent="-342900">
              <a:buFontTx/>
              <a:buAutoNum type="arabicPeriod"/>
            </a:pPr>
            <a:r>
              <a:rPr lang="ru-RU" sz="1500" dirty="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г. Шымкент,</a:t>
            </a:r>
          </a:p>
          <a:p>
            <a:pPr marL="342900" indent="-342900">
              <a:buFontTx/>
              <a:buAutoNum type="arabicPeriod"/>
            </a:pPr>
            <a:r>
              <a:rPr lang="ru-RU" sz="1500" dirty="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Карагандинская, </a:t>
            </a:r>
          </a:p>
          <a:p>
            <a:pPr marL="342900" indent="-342900">
              <a:buFontTx/>
              <a:buAutoNum type="arabicPeriod"/>
            </a:pPr>
            <a:r>
              <a:rPr lang="ru-RU" sz="1500" dirty="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Актюбинская,</a:t>
            </a:r>
          </a:p>
          <a:p>
            <a:pPr marL="342900" indent="-342900">
              <a:buFontTx/>
              <a:buAutoNum type="arabicPeriod"/>
            </a:pPr>
            <a:r>
              <a:rPr lang="ru-RU" sz="1500" dirty="0" err="1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Жамбылская</a:t>
            </a:r>
            <a:r>
              <a:rPr lang="ru-RU" sz="1500" dirty="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,</a:t>
            </a:r>
          </a:p>
          <a:p>
            <a:pPr marL="342900" indent="-342900">
              <a:buFontTx/>
              <a:buAutoNum type="arabicPeriod"/>
            </a:pPr>
            <a:r>
              <a:rPr lang="ru-RU" sz="1500" dirty="0" err="1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Костанайская</a:t>
            </a:r>
            <a:r>
              <a:rPr lang="ru-RU" sz="1500" dirty="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,</a:t>
            </a:r>
          </a:p>
          <a:p>
            <a:pPr marL="342900" indent="-342900">
              <a:buFontTx/>
              <a:buAutoNum type="arabicPeriod"/>
            </a:pPr>
            <a:r>
              <a:rPr lang="ru-RU" sz="1500" dirty="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Туркестанская области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4F3FFD7-9E0B-DA2A-EC8A-D349159A76EC}"/>
              </a:ext>
            </a:extLst>
          </p:cNvPr>
          <p:cNvSpPr txBox="1"/>
          <p:nvPr/>
        </p:nvSpPr>
        <p:spPr>
          <a:xfrm>
            <a:off x="4795929" y="4049417"/>
            <a:ext cx="280843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8 суб-контрактеров</a:t>
            </a:r>
          </a:p>
          <a:p>
            <a:pPr algn="ctr"/>
            <a:r>
              <a:rPr lang="ru-RU" sz="160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НПО по работе с МСМ и ТГ</a:t>
            </a:r>
          </a:p>
          <a:p>
            <a:pPr algn="ctr"/>
            <a:r>
              <a:rPr lang="ru-RU" sz="1400">
                <a:solidFill>
                  <a:schemeClr val="accent4">
                    <a:lumMod val="75000"/>
                  </a:schemeClr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(поддержка 87 а/р – МСМ, </a:t>
            </a:r>
          </a:p>
          <a:p>
            <a:pPr algn="ctr"/>
            <a:r>
              <a:rPr lang="ru-RU" sz="1400">
                <a:solidFill>
                  <a:schemeClr val="accent4">
                    <a:lumMod val="75000"/>
                  </a:schemeClr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9 а/р – ТГ)</a:t>
            </a:r>
            <a:endParaRPr lang="ru-RU" sz="1400" dirty="0">
              <a:solidFill>
                <a:schemeClr val="accent4">
                  <a:lumMod val="75000"/>
                </a:schemeClr>
              </a:solidFill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grpSp>
        <p:nvGrpSpPr>
          <p:cNvPr id="99" name="Группа 98">
            <a:extLst>
              <a:ext uri="{FF2B5EF4-FFF2-40B4-BE49-F238E27FC236}">
                <a16:creationId xmlns:a16="http://schemas.microsoft.com/office/drawing/2014/main" id="{1D0F9E8A-5F0A-FC08-D354-575CD2027146}"/>
              </a:ext>
            </a:extLst>
          </p:cNvPr>
          <p:cNvGrpSpPr/>
          <p:nvPr/>
        </p:nvGrpSpPr>
        <p:grpSpPr>
          <a:xfrm>
            <a:off x="93306" y="2593312"/>
            <a:ext cx="3259705" cy="783257"/>
            <a:chOff x="1460541" y="1417437"/>
            <a:chExt cx="3259705" cy="783257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E4F1B24-E8F1-3B4E-481F-A2DEB5C97B2D}"/>
                </a:ext>
              </a:extLst>
            </p:cNvPr>
            <p:cNvSpPr txBox="1"/>
            <p:nvPr/>
          </p:nvSpPr>
          <p:spPr>
            <a:xfrm>
              <a:off x="1460541" y="1417437"/>
              <a:ext cx="325970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1600" b="1" dirty="0">
                  <a:solidFill>
                    <a:srgbClr val="002060"/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Суб-получатель</a:t>
              </a:r>
            </a:p>
            <a:p>
              <a:pPr algn="ctr"/>
              <a:r>
                <a:rPr lang="ru-RU" sz="1400" dirty="0">
                  <a:solidFill>
                    <a:srgbClr val="002060"/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Республиканский научно-практический центр психического здоровья</a:t>
              </a:r>
            </a:p>
          </p:txBody>
        </p:sp>
        <p:sp>
          <p:nvSpPr>
            <p:cNvPr id="64" name="Прямоугольник: скругленные углы 63">
              <a:extLst>
                <a:ext uri="{FF2B5EF4-FFF2-40B4-BE49-F238E27FC236}">
                  <a16:creationId xmlns:a16="http://schemas.microsoft.com/office/drawing/2014/main" id="{CD706E7E-ADFA-8A6F-8D9C-6730D4F21F28}"/>
                </a:ext>
              </a:extLst>
            </p:cNvPr>
            <p:cNvSpPr/>
            <p:nvPr/>
          </p:nvSpPr>
          <p:spPr>
            <a:xfrm>
              <a:off x="1562947" y="1476932"/>
              <a:ext cx="3073320" cy="723762"/>
            </a:xfrm>
            <a:prstGeom prst="roundRect">
              <a:avLst/>
            </a:prstGeom>
            <a:noFill/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a typeface="Roboto Condensed" panose="02000000000000000000" pitchFamily="2" charset="0"/>
                <a:cs typeface="Roboto Condensed" panose="02000000000000000000" pitchFamily="2" charset="0"/>
              </a:endParaRPr>
            </a:p>
          </p:txBody>
        </p:sp>
      </p:grpSp>
      <p:grpSp>
        <p:nvGrpSpPr>
          <p:cNvPr id="97" name="Группа 96">
            <a:extLst>
              <a:ext uri="{FF2B5EF4-FFF2-40B4-BE49-F238E27FC236}">
                <a16:creationId xmlns:a16="http://schemas.microsoft.com/office/drawing/2014/main" id="{0235233E-31C0-5DE3-FA83-04C03A85066E}"/>
              </a:ext>
            </a:extLst>
          </p:cNvPr>
          <p:cNvGrpSpPr/>
          <p:nvPr/>
        </p:nvGrpSpPr>
        <p:grpSpPr>
          <a:xfrm>
            <a:off x="8750814" y="2590404"/>
            <a:ext cx="3217250" cy="830997"/>
            <a:chOff x="7803405" y="1429509"/>
            <a:chExt cx="3073320" cy="830997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ADCDAC96-000F-F03B-9B68-8812301E7063}"/>
                </a:ext>
              </a:extLst>
            </p:cNvPr>
            <p:cNvSpPr txBox="1"/>
            <p:nvPr/>
          </p:nvSpPr>
          <p:spPr>
            <a:xfrm>
              <a:off x="7822991" y="1429509"/>
              <a:ext cx="3035842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600" b="1" dirty="0">
                  <a:solidFill>
                    <a:srgbClr val="002060"/>
                  </a:solidFill>
                  <a:ea typeface="Roboto Condensed" panose="02000000000000000000" pitchFamily="2" charset="0"/>
                  <a:cs typeface="Roboto Condensed" panose="02000000000000000000" pitchFamily="2" charset="0"/>
                  <a:sym typeface="Roboto Condensed"/>
                </a:rPr>
                <a:t>Суб-контрактер (1) республиканского уровня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500" dirty="0">
                  <a:solidFill>
                    <a:srgbClr val="002060"/>
                  </a:solidFill>
                  <a:ea typeface="Roboto Condensed" panose="02000000000000000000" pitchFamily="2" charset="0"/>
                  <a:cs typeface="Roboto Condensed" panose="02000000000000000000" pitchFamily="2" charset="0"/>
                  <a:sym typeface="Roboto Condensed"/>
                </a:rPr>
                <a:t>по уходу и поддержке ЛЖВ </a:t>
              </a:r>
            </a:p>
          </p:txBody>
        </p:sp>
        <p:sp>
          <p:nvSpPr>
            <p:cNvPr id="65" name="Прямоугольник: скругленные углы 64">
              <a:extLst>
                <a:ext uri="{FF2B5EF4-FFF2-40B4-BE49-F238E27FC236}">
                  <a16:creationId xmlns:a16="http://schemas.microsoft.com/office/drawing/2014/main" id="{79AB1C76-6DD5-C8D2-4A9E-1A75F46FC141}"/>
                </a:ext>
              </a:extLst>
            </p:cNvPr>
            <p:cNvSpPr/>
            <p:nvPr/>
          </p:nvSpPr>
          <p:spPr>
            <a:xfrm>
              <a:off x="7803405" y="1481357"/>
              <a:ext cx="3073320" cy="719337"/>
            </a:xfrm>
            <a:prstGeom prst="roundRect">
              <a:avLst/>
            </a:prstGeom>
            <a:noFill/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a typeface="Roboto Condensed" panose="02000000000000000000" pitchFamily="2" charset="0"/>
                <a:cs typeface="Roboto Condensed" panose="02000000000000000000" pitchFamily="2" charset="0"/>
              </a:endParaRPr>
            </a:p>
          </p:txBody>
        </p:sp>
      </p:grpSp>
      <p:sp>
        <p:nvSpPr>
          <p:cNvPr id="66" name="Прямоугольник: скругленные углы 65">
            <a:extLst>
              <a:ext uri="{FF2B5EF4-FFF2-40B4-BE49-F238E27FC236}">
                <a16:creationId xmlns:a16="http://schemas.microsoft.com/office/drawing/2014/main" id="{6FCA7913-08B4-1100-14A9-62EB0FCCF0EC}"/>
              </a:ext>
            </a:extLst>
          </p:cNvPr>
          <p:cNvSpPr/>
          <p:nvPr/>
        </p:nvSpPr>
        <p:spPr>
          <a:xfrm>
            <a:off x="4671759" y="4082331"/>
            <a:ext cx="3073320" cy="2745041"/>
          </a:xfrm>
          <a:prstGeom prst="roundRect">
            <a:avLst>
              <a:gd name="adj" fmla="val 3059"/>
            </a:avLst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grpSp>
        <p:nvGrpSpPr>
          <p:cNvPr id="60" name="Группа 59">
            <a:extLst>
              <a:ext uri="{FF2B5EF4-FFF2-40B4-BE49-F238E27FC236}">
                <a16:creationId xmlns:a16="http://schemas.microsoft.com/office/drawing/2014/main" id="{52CD8674-F4E4-8AF3-287B-F1E423705742}"/>
              </a:ext>
            </a:extLst>
          </p:cNvPr>
          <p:cNvGrpSpPr/>
          <p:nvPr/>
        </p:nvGrpSpPr>
        <p:grpSpPr>
          <a:xfrm>
            <a:off x="2527557" y="3552398"/>
            <a:ext cx="553337" cy="533199"/>
            <a:chOff x="2627470" y="5149912"/>
            <a:chExt cx="553337" cy="533199"/>
          </a:xfrm>
        </p:grpSpPr>
        <p:sp>
          <p:nvSpPr>
            <p:cNvPr id="61" name="Oval 37">
              <a:extLst>
                <a:ext uri="{FF2B5EF4-FFF2-40B4-BE49-F238E27FC236}">
                  <a16:creationId xmlns:a16="http://schemas.microsoft.com/office/drawing/2014/main" id="{1C9226FF-DA16-9777-853B-C32BD5539266}"/>
                </a:ext>
              </a:extLst>
            </p:cNvPr>
            <p:cNvSpPr/>
            <p:nvPr/>
          </p:nvSpPr>
          <p:spPr>
            <a:xfrm>
              <a:off x="2627470" y="5149912"/>
              <a:ext cx="553337" cy="533199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>
              <a:outerShdw blurRad="254000" dist="38100" dir="2700000" sx="102000" sy="102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N" dirty="0">
                <a:ea typeface="Roboto Condensed" panose="02000000000000000000" pitchFamily="2" charset="0"/>
                <a:cs typeface="Roboto Condensed" panose="02000000000000000000" pitchFamily="2" charset="0"/>
              </a:endParaRPr>
            </a:p>
          </p:txBody>
        </p:sp>
        <p:pic>
          <p:nvPicPr>
            <p:cNvPr id="62" name="Рисунок 61" descr="Шприц">
              <a:extLst>
                <a:ext uri="{FF2B5EF4-FFF2-40B4-BE49-F238E27FC236}">
                  <a16:creationId xmlns:a16="http://schemas.microsoft.com/office/drawing/2014/main" id="{F51E3EBA-6C28-8131-2593-B1AC31642D2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2677122" y="5207019"/>
              <a:ext cx="418983" cy="418983"/>
            </a:xfrm>
            <a:prstGeom prst="rect">
              <a:avLst/>
            </a:prstGeom>
          </p:spPr>
        </p:pic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2B1C1734-8312-5B84-C06F-037DCC1B51E3}"/>
              </a:ext>
            </a:extLst>
          </p:cNvPr>
          <p:cNvSpPr txBox="1"/>
          <p:nvPr/>
        </p:nvSpPr>
        <p:spPr>
          <a:xfrm>
            <a:off x="1353100" y="4040084"/>
            <a:ext cx="3009886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4 суб-контрактера</a:t>
            </a:r>
          </a:p>
          <a:p>
            <a:pPr algn="ctr"/>
            <a:r>
              <a:rPr lang="ru-RU" sz="1600" dirty="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НПО по работе с ЛУИН</a:t>
            </a:r>
          </a:p>
          <a:p>
            <a:pPr algn="ctr"/>
            <a:r>
              <a:rPr lang="ru-RU" sz="1400" dirty="0">
                <a:solidFill>
                  <a:schemeClr val="accent4">
                    <a:lumMod val="75000"/>
                  </a:schemeClr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(поддержка 60 аутрич-работников)</a:t>
            </a:r>
          </a:p>
        </p:txBody>
      </p:sp>
      <p:sp>
        <p:nvSpPr>
          <p:cNvPr id="67" name="Прямоугольник: скругленные углы 66">
            <a:extLst>
              <a:ext uri="{FF2B5EF4-FFF2-40B4-BE49-F238E27FC236}">
                <a16:creationId xmlns:a16="http://schemas.microsoft.com/office/drawing/2014/main" id="{108C7472-07AE-FAF7-42B7-36186A69CD79}"/>
              </a:ext>
            </a:extLst>
          </p:cNvPr>
          <p:cNvSpPr/>
          <p:nvPr/>
        </p:nvSpPr>
        <p:spPr>
          <a:xfrm>
            <a:off x="1289666" y="4082332"/>
            <a:ext cx="3073320" cy="2745040"/>
          </a:xfrm>
          <a:prstGeom prst="roundRect">
            <a:avLst>
              <a:gd name="adj" fmla="val 3059"/>
            </a:avLst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E8C987E0-C73A-746A-3166-12A1772B3A1E}"/>
              </a:ext>
            </a:extLst>
          </p:cNvPr>
          <p:cNvSpPr txBox="1"/>
          <p:nvPr/>
        </p:nvSpPr>
        <p:spPr>
          <a:xfrm>
            <a:off x="1289667" y="4914131"/>
            <a:ext cx="308038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8775" indent="-358775">
              <a:buAutoNum type="arabicPeriod"/>
            </a:pPr>
            <a:r>
              <a:rPr lang="ru-RU" sz="1500" dirty="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г. Астана,</a:t>
            </a:r>
          </a:p>
          <a:p>
            <a:pPr marL="358775" indent="-358775">
              <a:buAutoNum type="arabicPeriod"/>
            </a:pPr>
            <a:r>
              <a:rPr lang="ru-RU" sz="1500" dirty="0" smtClean="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Карагандинская (гг. Караганда, Балхаш),</a:t>
            </a:r>
            <a:endParaRPr lang="ru-RU" sz="1500" dirty="0">
              <a:solidFill>
                <a:srgbClr val="002060"/>
              </a:solidFill>
              <a:ea typeface="Roboto Condensed" panose="02000000000000000000" pitchFamily="2" charset="0"/>
              <a:cs typeface="Roboto Condensed" panose="02000000000000000000" pitchFamily="2" charset="0"/>
            </a:endParaRPr>
          </a:p>
          <a:p>
            <a:pPr marL="358775" indent="-358775">
              <a:buAutoNum type="arabicPeriod"/>
            </a:pPr>
            <a:r>
              <a:rPr lang="ru-RU" sz="1500" dirty="0" smtClean="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Карагандинская (г. Темиртау и районы Карагандинской обл.), </a:t>
            </a:r>
            <a:endParaRPr lang="en-US" sz="1500" dirty="0">
              <a:solidFill>
                <a:srgbClr val="002060"/>
              </a:solidFill>
              <a:ea typeface="Roboto Condensed" panose="02000000000000000000" pitchFamily="2" charset="0"/>
              <a:cs typeface="Roboto Condensed" panose="02000000000000000000" pitchFamily="2" charset="0"/>
            </a:endParaRPr>
          </a:p>
          <a:p>
            <a:pPr marL="358775" indent="-358775">
              <a:buAutoNum type="arabicPeriod"/>
            </a:pPr>
            <a:r>
              <a:rPr lang="ru-RU" sz="1500" dirty="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Костанайская области </a:t>
            </a:r>
          </a:p>
        </p:txBody>
      </p:sp>
      <p:cxnSp>
        <p:nvCxnSpPr>
          <p:cNvPr id="69" name="Прямая соединительная линия 68">
            <a:extLst>
              <a:ext uri="{FF2B5EF4-FFF2-40B4-BE49-F238E27FC236}">
                <a16:creationId xmlns:a16="http://schemas.microsoft.com/office/drawing/2014/main" id="{E3B2BC7F-6799-5296-E806-B29C4E6B563C}"/>
              </a:ext>
            </a:extLst>
          </p:cNvPr>
          <p:cNvCxnSpPr>
            <a:cxnSpLocks/>
            <a:stCxn id="25" idx="3"/>
          </p:cNvCxnSpPr>
          <p:nvPr/>
        </p:nvCxnSpPr>
        <p:spPr>
          <a:xfrm flipV="1">
            <a:off x="1873310" y="2144810"/>
            <a:ext cx="2794919" cy="246655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5" name="Группа 94">
            <a:extLst>
              <a:ext uri="{FF2B5EF4-FFF2-40B4-BE49-F238E27FC236}">
                <a16:creationId xmlns:a16="http://schemas.microsoft.com/office/drawing/2014/main" id="{E12E5B04-BE74-2ED7-FF38-76AC0D699901}"/>
              </a:ext>
            </a:extLst>
          </p:cNvPr>
          <p:cNvGrpSpPr/>
          <p:nvPr/>
        </p:nvGrpSpPr>
        <p:grpSpPr>
          <a:xfrm>
            <a:off x="5956120" y="859279"/>
            <a:ext cx="544764" cy="513652"/>
            <a:chOff x="7174295" y="889969"/>
            <a:chExt cx="544764" cy="513652"/>
          </a:xfrm>
        </p:grpSpPr>
        <p:sp>
          <p:nvSpPr>
            <p:cNvPr id="70" name="Овал 69">
              <a:extLst>
                <a:ext uri="{FF2B5EF4-FFF2-40B4-BE49-F238E27FC236}">
                  <a16:creationId xmlns:a16="http://schemas.microsoft.com/office/drawing/2014/main" id="{D134DE7A-0DBE-352A-4A3F-AD72C54C1518}"/>
                </a:ext>
              </a:extLst>
            </p:cNvPr>
            <p:cNvSpPr/>
            <p:nvPr/>
          </p:nvSpPr>
          <p:spPr>
            <a:xfrm>
              <a:off x="7174295" y="889969"/>
              <a:ext cx="544764" cy="513652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a typeface="Roboto Condensed" panose="02000000000000000000" pitchFamily="2" charset="0"/>
                <a:cs typeface="Roboto Condensed" panose="02000000000000000000" pitchFamily="2" charset="0"/>
              </a:endParaRPr>
            </a:p>
          </p:txBody>
        </p:sp>
        <p:pic>
          <p:nvPicPr>
            <p:cNvPr id="12" name="Picture 6" descr="ÐÐÐÐÐ¥Ð¡ÐÐÐ ÐÐÐ£Ð§ÐÐ«Ð Ð¦ÐÐÐ¢Ð  ÐÐÐ ÐÐÐ¢ÐÐÐÐÐÐ Ð ÐÐÐ¤ÐÐÐ¦ÐÐÐÐÐ«Ð¥ ÐÐÐÐÐÐÐÐÐÐÐ">
              <a:extLst>
                <a:ext uri="{FF2B5EF4-FFF2-40B4-BE49-F238E27FC236}">
                  <a16:creationId xmlns:a16="http://schemas.microsoft.com/office/drawing/2014/main" id="{BF84C67E-4FEF-9A58-A627-2408020A67F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" r="78726" b="-513"/>
            <a:stretch/>
          </p:blipFill>
          <p:spPr bwMode="auto">
            <a:xfrm>
              <a:off x="7223807" y="969575"/>
              <a:ext cx="466944" cy="333579"/>
            </a:xfrm>
            <a:prstGeom prst="rect">
              <a:avLst/>
            </a:prstGeom>
            <a:solidFill>
              <a:schemeClr val="bg2">
                <a:lumMod val="90000"/>
                <a:alpha val="0"/>
              </a:schemeClr>
            </a:solidFill>
            <a:ln>
              <a:noFill/>
            </a:ln>
          </p:spPr>
        </p:pic>
      </p:grpSp>
      <p:cxnSp>
        <p:nvCxnSpPr>
          <p:cNvPr id="83" name="Прямая соединительная линия 82">
            <a:extLst>
              <a:ext uri="{FF2B5EF4-FFF2-40B4-BE49-F238E27FC236}">
                <a16:creationId xmlns:a16="http://schemas.microsoft.com/office/drawing/2014/main" id="{0BC2C57C-22F7-0913-A447-270D5E4A795E}"/>
              </a:ext>
            </a:extLst>
          </p:cNvPr>
          <p:cNvCxnSpPr>
            <a:cxnSpLocks/>
            <a:endCxn id="72" idx="2"/>
          </p:cNvCxnSpPr>
          <p:nvPr/>
        </p:nvCxnSpPr>
        <p:spPr>
          <a:xfrm>
            <a:off x="7745079" y="2143174"/>
            <a:ext cx="2362343" cy="236747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>
            <a:extLst>
              <a:ext uri="{FF2B5EF4-FFF2-40B4-BE49-F238E27FC236}">
                <a16:creationId xmlns:a16="http://schemas.microsoft.com/office/drawing/2014/main" id="{87A32391-C855-426F-3CD7-0439D36AE95F}"/>
              </a:ext>
            </a:extLst>
          </p:cNvPr>
          <p:cNvCxnSpPr>
            <a:cxnSpLocks/>
            <a:stCxn id="61" idx="6"/>
            <a:endCxn id="24" idx="2"/>
          </p:cNvCxnSpPr>
          <p:nvPr/>
        </p:nvCxnSpPr>
        <p:spPr>
          <a:xfrm flipV="1">
            <a:off x="3080894" y="2463964"/>
            <a:ext cx="3120641" cy="1355034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>
            <a:extLst>
              <a:ext uri="{FF2B5EF4-FFF2-40B4-BE49-F238E27FC236}">
                <a16:creationId xmlns:a16="http://schemas.microsoft.com/office/drawing/2014/main" id="{E910513D-4C4E-6166-D8FD-CAB87351F5CF}"/>
              </a:ext>
            </a:extLst>
          </p:cNvPr>
          <p:cNvCxnSpPr>
            <a:cxnSpLocks/>
            <a:stCxn id="66" idx="0"/>
            <a:endCxn id="63" idx="2"/>
          </p:cNvCxnSpPr>
          <p:nvPr/>
        </p:nvCxnSpPr>
        <p:spPr>
          <a:xfrm flipV="1">
            <a:off x="6208419" y="2450149"/>
            <a:ext cx="0" cy="1632182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Группа 51">
            <a:extLst>
              <a:ext uri="{FF2B5EF4-FFF2-40B4-BE49-F238E27FC236}">
                <a16:creationId xmlns:a16="http://schemas.microsoft.com/office/drawing/2014/main" id="{A12D5633-1E03-724B-BB9C-BF6C3DFE01BD}"/>
              </a:ext>
            </a:extLst>
          </p:cNvPr>
          <p:cNvGrpSpPr/>
          <p:nvPr/>
        </p:nvGrpSpPr>
        <p:grpSpPr>
          <a:xfrm>
            <a:off x="5938505" y="3549159"/>
            <a:ext cx="553337" cy="533199"/>
            <a:chOff x="3840404" y="2448683"/>
            <a:chExt cx="553337" cy="533199"/>
          </a:xfrm>
        </p:grpSpPr>
        <p:sp>
          <p:nvSpPr>
            <p:cNvPr id="53" name="Oval 37">
              <a:extLst>
                <a:ext uri="{FF2B5EF4-FFF2-40B4-BE49-F238E27FC236}">
                  <a16:creationId xmlns:a16="http://schemas.microsoft.com/office/drawing/2014/main" id="{FAC31E84-B5BF-D42C-7C14-3A945205444C}"/>
                </a:ext>
              </a:extLst>
            </p:cNvPr>
            <p:cNvSpPr/>
            <p:nvPr/>
          </p:nvSpPr>
          <p:spPr>
            <a:xfrm>
              <a:off x="3840404" y="2448683"/>
              <a:ext cx="553337" cy="533199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>
              <a:outerShdw blurRad="254000" dist="38100" dir="2700000" sx="102000" sy="102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N" dirty="0">
                <a:ea typeface="Roboto Condensed" panose="02000000000000000000" pitchFamily="2" charset="0"/>
                <a:cs typeface="Roboto Condensed" panose="02000000000000000000" pitchFamily="2" charset="0"/>
              </a:endParaRPr>
            </a:p>
          </p:txBody>
        </p:sp>
        <p:pic>
          <p:nvPicPr>
            <p:cNvPr id="54" name="Рисунок 53" descr="Два мужчины">
              <a:extLst>
                <a:ext uri="{FF2B5EF4-FFF2-40B4-BE49-F238E27FC236}">
                  <a16:creationId xmlns:a16="http://schemas.microsoft.com/office/drawing/2014/main" id="{24E7AE7F-52EE-2BE7-5075-917A65D7FF6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p:blipFill>
          <p:spPr>
            <a:xfrm>
              <a:off x="3900504" y="2490118"/>
              <a:ext cx="439671" cy="439671"/>
            </a:xfrm>
            <a:prstGeom prst="rect">
              <a:avLst/>
            </a:prstGeom>
          </p:spPr>
        </p:pic>
      </p:grpSp>
      <p:grpSp>
        <p:nvGrpSpPr>
          <p:cNvPr id="96" name="Группа 95">
            <a:extLst>
              <a:ext uri="{FF2B5EF4-FFF2-40B4-BE49-F238E27FC236}">
                <a16:creationId xmlns:a16="http://schemas.microsoft.com/office/drawing/2014/main" id="{EAA6AD20-C3C4-C421-44FD-B8840DF3271C}"/>
              </a:ext>
            </a:extLst>
          </p:cNvPr>
          <p:cNvGrpSpPr/>
          <p:nvPr/>
        </p:nvGrpSpPr>
        <p:grpSpPr>
          <a:xfrm>
            <a:off x="10107422" y="2123095"/>
            <a:ext cx="544764" cy="513652"/>
            <a:chOff x="9063854" y="888432"/>
            <a:chExt cx="544764" cy="513652"/>
          </a:xfrm>
        </p:grpSpPr>
        <p:sp>
          <p:nvSpPr>
            <p:cNvPr id="72" name="Овал 71">
              <a:extLst>
                <a:ext uri="{FF2B5EF4-FFF2-40B4-BE49-F238E27FC236}">
                  <a16:creationId xmlns:a16="http://schemas.microsoft.com/office/drawing/2014/main" id="{C2C0FD24-BC15-069B-5E08-CB97F21CB210}"/>
                </a:ext>
              </a:extLst>
            </p:cNvPr>
            <p:cNvSpPr/>
            <p:nvPr/>
          </p:nvSpPr>
          <p:spPr>
            <a:xfrm>
              <a:off x="9063854" y="888432"/>
              <a:ext cx="544764" cy="513652"/>
            </a:xfrm>
            <a:prstGeom prst="ellipse">
              <a:avLst/>
            </a:prstGeom>
            <a:solidFill>
              <a:srgbClr val="2E75B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a typeface="Roboto Condensed" panose="02000000000000000000" pitchFamily="2" charset="0"/>
                <a:cs typeface="Roboto Condensed" panose="02000000000000000000" pitchFamily="2" charset="0"/>
              </a:endParaRPr>
            </a:p>
          </p:txBody>
        </p:sp>
        <p:grpSp>
          <p:nvGrpSpPr>
            <p:cNvPr id="45" name="Google Shape;1018;p46">
              <a:extLst>
                <a:ext uri="{FF2B5EF4-FFF2-40B4-BE49-F238E27FC236}">
                  <a16:creationId xmlns:a16="http://schemas.microsoft.com/office/drawing/2014/main" id="{D04F69A2-43F6-D33E-B6F6-B953780A01B6}"/>
                </a:ext>
              </a:extLst>
            </p:cNvPr>
            <p:cNvGrpSpPr/>
            <p:nvPr/>
          </p:nvGrpSpPr>
          <p:grpSpPr>
            <a:xfrm>
              <a:off x="9105210" y="950663"/>
              <a:ext cx="457703" cy="351888"/>
              <a:chOff x="5247525" y="3007275"/>
              <a:chExt cx="517575" cy="384825"/>
            </a:xfrm>
            <a:solidFill>
              <a:schemeClr val="bg1"/>
            </a:solidFill>
          </p:grpSpPr>
          <p:sp>
            <p:nvSpPr>
              <p:cNvPr id="46" name="Google Shape;1019;p46">
                <a:extLst>
                  <a:ext uri="{FF2B5EF4-FFF2-40B4-BE49-F238E27FC236}">
                    <a16:creationId xmlns:a16="http://schemas.microsoft.com/office/drawing/2014/main" id="{5D23717F-0EC2-EDE3-624B-202308ECA019}"/>
                  </a:ext>
                </a:extLst>
              </p:cNvPr>
              <p:cNvSpPr/>
              <p:nvPr/>
            </p:nvSpPr>
            <p:spPr>
              <a:xfrm>
                <a:off x="5247525" y="3007275"/>
                <a:ext cx="348900" cy="348900"/>
              </a:xfrm>
              <a:custGeom>
                <a:avLst/>
                <a:gdLst/>
                <a:ahLst/>
                <a:cxnLst/>
                <a:rect l="l" t="t" r="r" b="b"/>
                <a:pathLst>
                  <a:path w="13956" h="13956" fill="none" extrusionOk="0">
                    <a:moveTo>
                      <a:pt x="13323" y="5772"/>
                    </a:moveTo>
                    <a:lnTo>
                      <a:pt x="11861" y="5626"/>
                    </a:lnTo>
                    <a:lnTo>
                      <a:pt x="11861" y="5626"/>
                    </a:lnTo>
                    <a:lnTo>
                      <a:pt x="11788" y="5334"/>
                    </a:lnTo>
                    <a:lnTo>
                      <a:pt x="11667" y="5042"/>
                    </a:lnTo>
                    <a:lnTo>
                      <a:pt x="11545" y="4750"/>
                    </a:lnTo>
                    <a:lnTo>
                      <a:pt x="11399" y="4482"/>
                    </a:lnTo>
                    <a:lnTo>
                      <a:pt x="12300" y="3337"/>
                    </a:lnTo>
                    <a:lnTo>
                      <a:pt x="12300" y="3337"/>
                    </a:lnTo>
                    <a:lnTo>
                      <a:pt x="12373" y="3240"/>
                    </a:lnTo>
                    <a:lnTo>
                      <a:pt x="12422" y="3118"/>
                    </a:lnTo>
                    <a:lnTo>
                      <a:pt x="12446" y="2996"/>
                    </a:lnTo>
                    <a:lnTo>
                      <a:pt x="12446" y="2850"/>
                    </a:lnTo>
                    <a:lnTo>
                      <a:pt x="12422" y="2728"/>
                    </a:lnTo>
                    <a:lnTo>
                      <a:pt x="12397" y="2606"/>
                    </a:lnTo>
                    <a:lnTo>
                      <a:pt x="12324" y="2485"/>
                    </a:lnTo>
                    <a:lnTo>
                      <a:pt x="12251" y="2387"/>
                    </a:lnTo>
                    <a:lnTo>
                      <a:pt x="11569" y="1705"/>
                    </a:lnTo>
                    <a:lnTo>
                      <a:pt x="11569" y="1705"/>
                    </a:lnTo>
                    <a:lnTo>
                      <a:pt x="11472" y="1632"/>
                    </a:lnTo>
                    <a:lnTo>
                      <a:pt x="11350" y="1559"/>
                    </a:lnTo>
                    <a:lnTo>
                      <a:pt x="11228" y="1510"/>
                    </a:lnTo>
                    <a:lnTo>
                      <a:pt x="11106" y="1510"/>
                    </a:lnTo>
                    <a:lnTo>
                      <a:pt x="10960" y="1510"/>
                    </a:lnTo>
                    <a:lnTo>
                      <a:pt x="10838" y="1535"/>
                    </a:lnTo>
                    <a:lnTo>
                      <a:pt x="10717" y="1583"/>
                    </a:lnTo>
                    <a:lnTo>
                      <a:pt x="10619" y="1656"/>
                    </a:lnTo>
                    <a:lnTo>
                      <a:pt x="9475" y="2558"/>
                    </a:lnTo>
                    <a:lnTo>
                      <a:pt x="9475" y="2558"/>
                    </a:lnTo>
                    <a:lnTo>
                      <a:pt x="9207" y="2411"/>
                    </a:lnTo>
                    <a:lnTo>
                      <a:pt x="8914" y="2290"/>
                    </a:lnTo>
                    <a:lnTo>
                      <a:pt x="8622" y="2168"/>
                    </a:lnTo>
                    <a:lnTo>
                      <a:pt x="8330" y="2070"/>
                    </a:lnTo>
                    <a:lnTo>
                      <a:pt x="8159" y="634"/>
                    </a:lnTo>
                    <a:lnTo>
                      <a:pt x="8159" y="634"/>
                    </a:lnTo>
                    <a:lnTo>
                      <a:pt x="8135" y="512"/>
                    </a:lnTo>
                    <a:lnTo>
                      <a:pt x="8086" y="390"/>
                    </a:lnTo>
                    <a:lnTo>
                      <a:pt x="8013" y="293"/>
                    </a:lnTo>
                    <a:lnTo>
                      <a:pt x="7940" y="195"/>
                    </a:lnTo>
                    <a:lnTo>
                      <a:pt x="7818" y="122"/>
                    </a:lnTo>
                    <a:lnTo>
                      <a:pt x="7721" y="49"/>
                    </a:lnTo>
                    <a:lnTo>
                      <a:pt x="7575" y="25"/>
                    </a:lnTo>
                    <a:lnTo>
                      <a:pt x="7453" y="0"/>
                    </a:lnTo>
                    <a:lnTo>
                      <a:pt x="6479" y="0"/>
                    </a:lnTo>
                    <a:lnTo>
                      <a:pt x="6479" y="0"/>
                    </a:lnTo>
                    <a:lnTo>
                      <a:pt x="6357" y="25"/>
                    </a:lnTo>
                    <a:lnTo>
                      <a:pt x="6235" y="49"/>
                    </a:lnTo>
                    <a:lnTo>
                      <a:pt x="6114" y="122"/>
                    </a:lnTo>
                    <a:lnTo>
                      <a:pt x="6016" y="195"/>
                    </a:lnTo>
                    <a:lnTo>
                      <a:pt x="5919" y="293"/>
                    </a:lnTo>
                    <a:lnTo>
                      <a:pt x="5846" y="390"/>
                    </a:lnTo>
                    <a:lnTo>
                      <a:pt x="5797" y="512"/>
                    </a:lnTo>
                    <a:lnTo>
                      <a:pt x="5773" y="634"/>
                    </a:lnTo>
                    <a:lnTo>
                      <a:pt x="5602" y="2070"/>
                    </a:lnTo>
                    <a:lnTo>
                      <a:pt x="5602" y="2070"/>
                    </a:lnTo>
                    <a:lnTo>
                      <a:pt x="5310" y="2168"/>
                    </a:lnTo>
                    <a:lnTo>
                      <a:pt x="5018" y="2290"/>
                    </a:lnTo>
                    <a:lnTo>
                      <a:pt x="4750" y="2411"/>
                    </a:lnTo>
                    <a:lnTo>
                      <a:pt x="4482" y="2558"/>
                    </a:lnTo>
                    <a:lnTo>
                      <a:pt x="3337" y="1656"/>
                    </a:lnTo>
                    <a:lnTo>
                      <a:pt x="3337" y="1656"/>
                    </a:lnTo>
                    <a:lnTo>
                      <a:pt x="3215" y="1583"/>
                    </a:lnTo>
                    <a:lnTo>
                      <a:pt x="3094" y="1535"/>
                    </a:lnTo>
                    <a:lnTo>
                      <a:pt x="2972" y="1510"/>
                    </a:lnTo>
                    <a:lnTo>
                      <a:pt x="2850" y="1510"/>
                    </a:lnTo>
                    <a:lnTo>
                      <a:pt x="2728" y="1510"/>
                    </a:lnTo>
                    <a:lnTo>
                      <a:pt x="2582" y="1559"/>
                    </a:lnTo>
                    <a:lnTo>
                      <a:pt x="2485" y="1632"/>
                    </a:lnTo>
                    <a:lnTo>
                      <a:pt x="2387" y="1705"/>
                    </a:lnTo>
                    <a:lnTo>
                      <a:pt x="1705" y="2387"/>
                    </a:lnTo>
                    <a:lnTo>
                      <a:pt x="1705" y="2387"/>
                    </a:lnTo>
                    <a:lnTo>
                      <a:pt x="1608" y="2485"/>
                    </a:lnTo>
                    <a:lnTo>
                      <a:pt x="1559" y="2606"/>
                    </a:lnTo>
                    <a:lnTo>
                      <a:pt x="1511" y="2728"/>
                    </a:lnTo>
                    <a:lnTo>
                      <a:pt x="1486" y="2850"/>
                    </a:lnTo>
                    <a:lnTo>
                      <a:pt x="1486" y="2996"/>
                    </a:lnTo>
                    <a:lnTo>
                      <a:pt x="1511" y="3118"/>
                    </a:lnTo>
                    <a:lnTo>
                      <a:pt x="1559" y="3240"/>
                    </a:lnTo>
                    <a:lnTo>
                      <a:pt x="1632" y="3337"/>
                    </a:lnTo>
                    <a:lnTo>
                      <a:pt x="2533" y="4482"/>
                    </a:lnTo>
                    <a:lnTo>
                      <a:pt x="2533" y="4482"/>
                    </a:lnTo>
                    <a:lnTo>
                      <a:pt x="2387" y="4750"/>
                    </a:lnTo>
                    <a:lnTo>
                      <a:pt x="2266" y="5042"/>
                    </a:lnTo>
                    <a:lnTo>
                      <a:pt x="2168" y="5334"/>
                    </a:lnTo>
                    <a:lnTo>
                      <a:pt x="2071" y="5626"/>
                    </a:lnTo>
                    <a:lnTo>
                      <a:pt x="634" y="5772"/>
                    </a:lnTo>
                    <a:lnTo>
                      <a:pt x="634" y="5772"/>
                    </a:lnTo>
                    <a:lnTo>
                      <a:pt x="512" y="5821"/>
                    </a:lnTo>
                    <a:lnTo>
                      <a:pt x="390" y="5870"/>
                    </a:lnTo>
                    <a:lnTo>
                      <a:pt x="268" y="5943"/>
                    </a:lnTo>
                    <a:lnTo>
                      <a:pt x="171" y="6016"/>
                    </a:lnTo>
                    <a:lnTo>
                      <a:pt x="98" y="6138"/>
                    </a:lnTo>
                    <a:lnTo>
                      <a:pt x="49" y="6235"/>
                    </a:lnTo>
                    <a:lnTo>
                      <a:pt x="1" y="6381"/>
                    </a:lnTo>
                    <a:lnTo>
                      <a:pt x="1" y="6503"/>
                    </a:lnTo>
                    <a:lnTo>
                      <a:pt x="1" y="7453"/>
                    </a:lnTo>
                    <a:lnTo>
                      <a:pt x="1" y="7453"/>
                    </a:lnTo>
                    <a:lnTo>
                      <a:pt x="1" y="7599"/>
                    </a:lnTo>
                    <a:lnTo>
                      <a:pt x="49" y="7721"/>
                    </a:lnTo>
                    <a:lnTo>
                      <a:pt x="98" y="7843"/>
                    </a:lnTo>
                    <a:lnTo>
                      <a:pt x="171" y="7940"/>
                    </a:lnTo>
                    <a:lnTo>
                      <a:pt x="268" y="8037"/>
                    </a:lnTo>
                    <a:lnTo>
                      <a:pt x="390" y="8111"/>
                    </a:lnTo>
                    <a:lnTo>
                      <a:pt x="512" y="8159"/>
                    </a:lnTo>
                    <a:lnTo>
                      <a:pt x="634" y="8184"/>
                    </a:lnTo>
                    <a:lnTo>
                      <a:pt x="2071" y="8354"/>
                    </a:lnTo>
                    <a:lnTo>
                      <a:pt x="2071" y="8354"/>
                    </a:lnTo>
                    <a:lnTo>
                      <a:pt x="2168" y="8646"/>
                    </a:lnTo>
                    <a:lnTo>
                      <a:pt x="2266" y="8914"/>
                    </a:lnTo>
                    <a:lnTo>
                      <a:pt x="2387" y="9206"/>
                    </a:lnTo>
                    <a:lnTo>
                      <a:pt x="2533" y="9474"/>
                    </a:lnTo>
                    <a:lnTo>
                      <a:pt x="1632" y="10619"/>
                    </a:lnTo>
                    <a:lnTo>
                      <a:pt x="1632" y="10619"/>
                    </a:lnTo>
                    <a:lnTo>
                      <a:pt x="1559" y="10741"/>
                    </a:lnTo>
                    <a:lnTo>
                      <a:pt x="1511" y="10863"/>
                    </a:lnTo>
                    <a:lnTo>
                      <a:pt x="1486" y="10984"/>
                    </a:lnTo>
                    <a:lnTo>
                      <a:pt x="1486" y="11106"/>
                    </a:lnTo>
                    <a:lnTo>
                      <a:pt x="1511" y="11228"/>
                    </a:lnTo>
                    <a:lnTo>
                      <a:pt x="1559" y="11350"/>
                    </a:lnTo>
                    <a:lnTo>
                      <a:pt x="1608" y="11472"/>
                    </a:lnTo>
                    <a:lnTo>
                      <a:pt x="1705" y="11569"/>
                    </a:lnTo>
                    <a:lnTo>
                      <a:pt x="2387" y="12251"/>
                    </a:lnTo>
                    <a:lnTo>
                      <a:pt x="2387" y="12251"/>
                    </a:lnTo>
                    <a:lnTo>
                      <a:pt x="2485" y="12348"/>
                    </a:lnTo>
                    <a:lnTo>
                      <a:pt x="2582" y="12397"/>
                    </a:lnTo>
                    <a:lnTo>
                      <a:pt x="2728" y="12446"/>
                    </a:lnTo>
                    <a:lnTo>
                      <a:pt x="2850" y="12470"/>
                    </a:lnTo>
                    <a:lnTo>
                      <a:pt x="2972" y="12470"/>
                    </a:lnTo>
                    <a:lnTo>
                      <a:pt x="3094" y="12421"/>
                    </a:lnTo>
                    <a:lnTo>
                      <a:pt x="3215" y="12373"/>
                    </a:lnTo>
                    <a:lnTo>
                      <a:pt x="3337" y="12324"/>
                    </a:lnTo>
                    <a:lnTo>
                      <a:pt x="4482" y="11423"/>
                    </a:lnTo>
                    <a:lnTo>
                      <a:pt x="4482" y="11423"/>
                    </a:lnTo>
                    <a:lnTo>
                      <a:pt x="4750" y="11545"/>
                    </a:lnTo>
                    <a:lnTo>
                      <a:pt x="5018" y="11691"/>
                    </a:lnTo>
                    <a:lnTo>
                      <a:pt x="5310" y="11788"/>
                    </a:lnTo>
                    <a:lnTo>
                      <a:pt x="5602" y="11886"/>
                    </a:lnTo>
                    <a:lnTo>
                      <a:pt x="5773" y="13322"/>
                    </a:lnTo>
                    <a:lnTo>
                      <a:pt x="5773" y="13322"/>
                    </a:lnTo>
                    <a:lnTo>
                      <a:pt x="5797" y="13444"/>
                    </a:lnTo>
                    <a:lnTo>
                      <a:pt x="5846" y="13566"/>
                    </a:lnTo>
                    <a:lnTo>
                      <a:pt x="5919" y="13688"/>
                    </a:lnTo>
                    <a:lnTo>
                      <a:pt x="6016" y="13785"/>
                    </a:lnTo>
                    <a:lnTo>
                      <a:pt x="6114" y="13858"/>
                    </a:lnTo>
                    <a:lnTo>
                      <a:pt x="6235" y="13907"/>
                    </a:lnTo>
                    <a:lnTo>
                      <a:pt x="6357" y="13956"/>
                    </a:lnTo>
                    <a:lnTo>
                      <a:pt x="6479" y="13956"/>
                    </a:lnTo>
                    <a:lnTo>
                      <a:pt x="7453" y="13956"/>
                    </a:lnTo>
                    <a:lnTo>
                      <a:pt x="7453" y="13956"/>
                    </a:lnTo>
                    <a:lnTo>
                      <a:pt x="7575" y="13956"/>
                    </a:lnTo>
                    <a:lnTo>
                      <a:pt x="7721" y="13907"/>
                    </a:lnTo>
                    <a:lnTo>
                      <a:pt x="7818" y="13858"/>
                    </a:lnTo>
                    <a:lnTo>
                      <a:pt x="7940" y="13785"/>
                    </a:lnTo>
                    <a:lnTo>
                      <a:pt x="8013" y="13688"/>
                    </a:lnTo>
                    <a:lnTo>
                      <a:pt x="8086" y="13566"/>
                    </a:lnTo>
                    <a:lnTo>
                      <a:pt x="8135" y="13444"/>
                    </a:lnTo>
                    <a:lnTo>
                      <a:pt x="8159" y="13322"/>
                    </a:lnTo>
                    <a:lnTo>
                      <a:pt x="8330" y="11886"/>
                    </a:lnTo>
                    <a:lnTo>
                      <a:pt x="8330" y="11886"/>
                    </a:lnTo>
                    <a:lnTo>
                      <a:pt x="8622" y="11788"/>
                    </a:lnTo>
                    <a:lnTo>
                      <a:pt x="8914" y="11691"/>
                    </a:lnTo>
                    <a:lnTo>
                      <a:pt x="9207" y="11545"/>
                    </a:lnTo>
                    <a:lnTo>
                      <a:pt x="9475" y="11423"/>
                    </a:lnTo>
                    <a:lnTo>
                      <a:pt x="10619" y="12324"/>
                    </a:lnTo>
                    <a:lnTo>
                      <a:pt x="10619" y="12324"/>
                    </a:lnTo>
                    <a:lnTo>
                      <a:pt x="10717" y="12373"/>
                    </a:lnTo>
                    <a:lnTo>
                      <a:pt x="10838" y="12421"/>
                    </a:lnTo>
                    <a:lnTo>
                      <a:pt x="10960" y="12470"/>
                    </a:lnTo>
                    <a:lnTo>
                      <a:pt x="11106" y="12470"/>
                    </a:lnTo>
                    <a:lnTo>
                      <a:pt x="11228" y="12446"/>
                    </a:lnTo>
                    <a:lnTo>
                      <a:pt x="11350" y="12397"/>
                    </a:lnTo>
                    <a:lnTo>
                      <a:pt x="11472" y="12348"/>
                    </a:lnTo>
                    <a:lnTo>
                      <a:pt x="11569" y="12251"/>
                    </a:lnTo>
                    <a:lnTo>
                      <a:pt x="12251" y="11569"/>
                    </a:lnTo>
                    <a:lnTo>
                      <a:pt x="12251" y="11569"/>
                    </a:lnTo>
                    <a:lnTo>
                      <a:pt x="12324" y="11472"/>
                    </a:lnTo>
                    <a:lnTo>
                      <a:pt x="12397" y="11350"/>
                    </a:lnTo>
                    <a:lnTo>
                      <a:pt x="12422" y="11228"/>
                    </a:lnTo>
                    <a:lnTo>
                      <a:pt x="12446" y="11106"/>
                    </a:lnTo>
                    <a:lnTo>
                      <a:pt x="12446" y="10984"/>
                    </a:lnTo>
                    <a:lnTo>
                      <a:pt x="12422" y="10863"/>
                    </a:lnTo>
                    <a:lnTo>
                      <a:pt x="12373" y="10741"/>
                    </a:lnTo>
                    <a:lnTo>
                      <a:pt x="12300" y="10619"/>
                    </a:lnTo>
                    <a:lnTo>
                      <a:pt x="11399" y="9474"/>
                    </a:lnTo>
                    <a:lnTo>
                      <a:pt x="11399" y="9474"/>
                    </a:lnTo>
                    <a:lnTo>
                      <a:pt x="11545" y="9206"/>
                    </a:lnTo>
                    <a:lnTo>
                      <a:pt x="11667" y="8914"/>
                    </a:lnTo>
                    <a:lnTo>
                      <a:pt x="11788" y="8646"/>
                    </a:lnTo>
                    <a:lnTo>
                      <a:pt x="11861" y="8354"/>
                    </a:lnTo>
                    <a:lnTo>
                      <a:pt x="13323" y="8184"/>
                    </a:lnTo>
                    <a:lnTo>
                      <a:pt x="13323" y="8184"/>
                    </a:lnTo>
                    <a:lnTo>
                      <a:pt x="13444" y="8159"/>
                    </a:lnTo>
                    <a:lnTo>
                      <a:pt x="13566" y="8111"/>
                    </a:lnTo>
                    <a:lnTo>
                      <a:pt x="13664" y="8037"/>
                    </a:lnTo>
                    <a:lnTo>
                      <a:pt x="13761" y="7940"/>
                    </a:lnTo>
                    <a:lnTo>
                      <a:pt x="13834" y="7843"/>
                    </a:lnTo>
                    <a:lnTo>
                      <a:pt x="13907" y="7721"/>
                    </a:lnTo>
                    <a:lnTo>
                      <a:pt x="13932" y="7599"/>
                    </a:lnTo>
                    <a:lnTo>
                      <a:pt x="13956" y="7453"/>
                    </a:lnTo>
                    <a:lnTo>
                      <a:pt x="13956" y="6503"/>
                    </a:lnTo>
                    <a:lnTo>
                      <a:pt x="13956" y="6503"/>
                    </a:lnTo>
                    <a:lnTo>
                      <a:pt x="13932" y="6381"/>
                    </a:lnTo>
                    <a:lnTo>
                      <a:pt x="13907" y="6235"/>
                    </a:lnTo>
                    <a:lnTo>
                      <a:pt x="13834" y="6138"/>
                    </a:lnTo>
                    <a:lnTo>
                      <a:pt x="13761" y="6016"/>
                    </a:lnTo>
                    <a:lnTo>
                      <a:pt x="13664" y="5943"/>
                    </a:lnTo>
                    <a:lnTo>
                      <a:pt x="13566" y="5870"/>
                    </a:lnTo>
                    <a:lnTo>
                      <a:pt x="13444" y="5821"/>
                    </a:lnTo>
                    <a:lnTo>
                      <a:pt x="13323" y="5772"/>
                    </a:lnTo>
                    <a:lnTo>
                      <a:pt x="13323" y="5772"/>
                    </a:lnTo>
                    <a:close/>
                    <a:moveTo>
                      <a:pt x="8573" y="8598"/>
                    </a:moveTo>
                    <a:lnTo>
                      <a:pt x="8573" y="8598"/>
                    </a:lnTo>
                    <a:lnTo>
                      <a:pt x="8403" y="8744"/>
                    </a:lnTo>
                    <a:lnTo>
                      <a:pt x="8232" y="8890"/>
                    </a:lnTo>
                    <a:lnTo>
                      <a:pt x="8038" y="8987"/>
                    </a:lnTo>
                    <a:lnTo>
                      <a:pt x="7818" y="9085"/>
                    </a:lnTo>
                    <a:lnTo>
                      <a:pt x="7624" y="9158"/>
                    </a:lnTo>
                    <a:lnTo>
                      <a:pt x="7404" y="9206"/>
                    </a:lnTo>
                    <a:lnTo>
                      <a:pt x="7185" y="9231"/>
                    </a:lnTo>
                    <a:lnTo>
                      <a:pt x="6966" y="9255"/>
                    </a:lnTo>
                    <a:lnTo>
                      <a:pt x="6747" y="9231"/>
                    </a:lnTo>
                    <a:lnTo>
                      <a:pt x="6528" y="9206"/>
                    </a:lnTo>
                    <a:lnTo>
                      <a:pt x="6333" y="9158"/>
                    </a:lnTo>
                    <a:lnTo>
                      <a:pt x="6114" y="9085"/>
                    </a:lnTo>
                    <a:lnTo>
                      <a:pt x="5919" y="8987"/>
                    </a:lnTo>
                    <a:lnTo>
                      <a:pt x="5724" y="8890"/>
                    </a:lnTo>
                    <a:lnTo>
                      <a:pt x="5529" y="8744"/>
                    </a:lnTo>
                    <a:lnTo>
                      <a:pt x="5359" y="8598"/>
                    </a:lnTo>
                    <a:lnTo>
                      <a:pt x="5359" y="8598"/>
                    </a:lnTo>
                    <a:lnTo>
                      <a:pt x="5212" y="8427"/>
                    </a:lnTo>
                    <a:lnTo>
                      <a:pt x="5066" y="8232"/>
                    </a:lnTo>
                    <a:lnTo>
                      <a:pt x="4969" y="8037"/>
                    </a:lnTo>
                    <a:lnTo>
                      <a:pt x="4871" y="7843"/>
                    </a:lnTo>
                    <a:lnTo>
                      <a:pt x="4798" y="7623"/>
                    </a:lnTo>
                    <a:lnTo>
                      <a:pt x="4750" y="7404"/>
                    </a:lnTo>
                    <a:lnTo>
                      <a:pt x="4701" y="7209"/>
                    </a:lnTo>
                    <a:lnTo>
                      <a:pt x="4701" y="6990"/>
                    </a:lnTo>
                    <a:lnTo>
                      <a:pt x="4701" y="6771"/>
                    </a:lnTo>
                    <a:lnTo>
                      <a:pt x="4750" y="6552"/>
                    </a:lnTo>
                    <a:lnTo>
                      <a:pt x="4798" y="6333"/>
                    </a:lnTo>
                    <a:lnTo>
                      <a:pt x="4871" y="6138"/>
                    </a:lnTo>
                    <a:lnTo>
                      <a:pt x="4969" y="5919"/>
                    </a:lnTo>
                    <a:lnTo>
                      <a:pt x="5066" y="5724"/>
                    </a:lnTo>
                    <a:lnTo>
                      <a:pt x="5212" y="5553"/>
                    </a:lnTo>
                    <a:lnTo>
                      <a:pt x="5359" y="5383"/>
                    </a:lnTo>
                    <a:lnTo>
                      <a:pt x="5359" y="5383"/>
                    </a:lnTo>
                    <a:lnTo>
                      <a:pt x="5529" y="5212"/>
                    </a:lnTo>
                    <a:lnTo>
                      <a:pt x="5724" y="5091"/>
                    </a:lnTo>
                    <a:lnTo>
                      <a:pt x="5919" y="4969"/>
                    </a:lnTo>
                    <a:lnTo>
                      <a:pt x="6114" y="4871"/>
                    </a:lnTo>
                    <a:lnTo>
                      <a:pt x="6333" y="4798"/>
                    </a:lnTo>
                    <a:lnTo>
                      <a:pt x="6528" y="4750"/>
                    </a:lnTo>
                    <a:lnTo>
                      <a:pt x="6747" y="4725"/>
                    </a:lnTo>
                    <a:lnTo>
                      <a:pt x="6966" y="4701"/>
                    </a:lnTo>
                    <a:lnTo>
                      <a:pt x="7185" y="4725"/>
                    </a:lnTo>
                    <a:lnTo>
                      <a:pt x="7404" y="4750"/>
                    </a:lnTo>
                    <a:lnTo>
                      <a:pt x="7624" y="4798"/>
                    </a:lnTo>
                    <a:lnTo>
                      <a:pt x="7818" y="4871"/>
                    </a:lnTo>
                    <a:lnTo>
                      <a:pt x="8038" y="4969"/>
                    </a:lnTo>
                    <a:lnTo>
                      <a:pt x="8232" y="5091"/>
                    </a:lnTo>
                    <a:lnTo>
                      <a:pt x="8403" y="5212"/>
                    </a:lnTo>
                    <a:lnTo>
                      <a:pt x="8573" y="5383"/>
                    </a:lnTo>
                    <a:lnTo>
                      <a:pt x="8573" y="5383"/>
                    </a:lnTo>
                    <a:lnTo>
                      <a:pt x="8744" y="5553"/>
                    </a:lnTo>
                    <a:lnTo>
                      <a:pt x="8866" y="5724"/>
                    </a:lnTo>
                    <a:lnTo>
                      <a:pt x="8987" y="5919"/>
                    </a:lnTo>
                    <a:lnTo>
                      <a:pt x="9085" y="6138"/>
                    </a:lnTo>
                    <a:lnTo>
                      <a:pt x="9158" y="6333"/>
                    </a:lnTo>
                    <a:lnTo>
                      <a:pt x="9207" y="6552"/>
                    </a:lnTo>
                    <a:lnTo>
                      <a:pt x="9231" y="6771"/>
                    </a:lnTo>
                    <a:lnTo>
                      <a:pt x="9231" y="6990"/>
                    </a:lnTo>
                    <a:lnTo>
                      <a:pt x="9231" y="7209"/>
                    </a:lnTo>
                    <a:lnTo>
                      <a:pt x="9207" y="7404"/>
                    </a:lnTo>
                    <a:lnTo>
                      <a:pt x="9158" y="7623"/>
                    </a:lnTo>
                    <a:lnTo>
                      <a:pt x="9085" y="7843"/>
                    </a:lnTo>
                    <a:lnTo>
                      <a:pt x="8987" y="8037"/>
                    </a:lnTo>
                    <a:lnTo>
                      <a:pt x="8866" y="8232"/>
                    </a:lnTo>
                    <a:lnTo>
                      <a:pt x="8744" y="8427"/>
                    </a:lnTo>
                    <a:lnTo>
                      <a:pt x="8573" y="8598"/>
                    </a:lnTo>
                    <a:lnTo>
                      <a:pt x="8573" y="8598"/>
                    </a:lnTo>
                    <a:close/>
                  </a:path>
                </a:pathLst>
              </a:custGeom>
              <a:grpFill/>
              <a:ln w="12175" cap="rnd" cmpd="sng">
                <a:solidFill>
                  <a:schemeClr val="bg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ea typeface="Roboto Condensed" panose="02000000000000000000" pitchFamily="2" charset="0"/>
                  <a:cs typeface="Roboto Condensed" panose="02000000000000000000" pitchFamily="2" charset="0"/>
                </a:endParaRPr>
              </a:p>
            </p:txBody>
          </p:sp>
          <p:sp>
            <p:nvSpPr>
              <p:cNvPr id="47" name="Google Shape;1020;p46">
                <a:extLst>
                  <a:ext uri="{FF2B5EF4-FFF2-40B4-BE49-F238E27FC236}">
                    <a16:creationId xmlns:a16="http://schemas.microsoft.com/office/drawing/2014/main" id="{2CA5A8E9-995F-389D-8B85-3A7E0A6E8FF6}"/>
                  </a:ext>
                </a:extLst>
              </p:cNvPr>
              <p:cNvSpPr/>
              <p:nvPr/>
            </p:nvSpPr>
            <p:spPr>
              <a:xfrm>
                <a:off x="5566575" y="3193575"/>
                <a:ext cx="198525" cy="198525"/>
              </a:xfrm>
              <a:custGeom>
                <a:avLst/>
                <a:gdLst/>
                <a:ahLst/>
                <a:cxnLst/>
                <a:rect l="l" t="t" r="r" b="b"/>
                <a:pathLst>
                  <a:path w="7941" h="7941" fill="none" extrusionOk="0">
                    <a:moveTo>
                      <a:pt x="7258" y="2144"/>
                    </a:moveTo>
                    <a:lnTo>
                      <a:pt x="6138" y="2388"/>
                    </a:lnTo>
                    <a:lnTo>
                      <a:pt x="6138" y="2388"/>
                    </a:lnTo>
                    <a:lnTo>
                      <a:pt x="6016" y="2217"/>
                    </a:lnTo>
                    <a:lnTo>
                      <a:pt x="5870" y="2071"/>
                    </a:lnTo>
                    <a:lnTo>
                      <a:pt x="6260" y="975"/>
                    </a:lnTo>
                    <a:lnTo>
                      <a:pt x="6260" y="975"/>
                    </a:lnTo>
                    <a:lnTo>
                      <a:pt x="6284" y="902"/>
                    </a:lnTo>
                    <a:lnTo>
                      <a:pt x="6284" y="829"/>
                    </a:lnTo>
                    <a:lnTo>
                      <a:pt x="6260" y="683"/>
                    </a:lnTo>
                    <a:lnTo>
                      <a:pt x="6162" y="561"/>
                    </a:lnTo>
                    <a:lnTo>
                      <a:pt x="6114" y="488"/>
                    </a:lnTo>
                    <a:lnTo>
                      <a:pt x="6065" y="464"/>
                    </a:lnTo>
                    <a:lnTo>
                      <a:pt x="5553" y="196"/>
                    </a:lnTo>
                    <a:lnTo>
                      <a:pt x="5553" y="196"/>
                    </a:lnTo>
                    <a:lnTo>
                      <a:pt x="5480" y="171"/>
                    </a:lnTo>
                    <a:lnTo>
                      <a:pt x="5407" y="171"/>
                    </a:lnTo>
                    <a:lnTo>
                      <a:pt x="5261" y="171"/>
                    </a:lnTo>
                    <a:lnTo>
                      <a:pt x="5115" y="244"/>
                    </a:lnTo>
                    <a:lnTo>
                      <a:pt x="5066" y="293"/>
                    </a:lnTo>
                    <a:lnTo>
                      <a:pt x="5018" y="342"/>
                    </a:lnTo>
                    <a:lnTo>
                      <a:pt x="4384" y="1316"/>
                    </a:lnTo>
                    <a:lnTo>
                      <a:pt x="4384" y="1316"/>
                    </a:lnTo>
                    <a:lnTo>
                      <a:pt x="4165" y="1292"/>
                    </a:lnTo>
                    <a:lnTo>
                      <a:pt x="3970" y="1292"/>
                    </a:lnTo>
                    <a:lnTo>
                      <a:pt x="3483" y="244"/>
                    </a:lnTo>
                    <a:lnTo>
                      <a:pt x="3483" y="244"/>
                    </a:lnTo>
                    <a:lnTo>
                      <a:pt x="3435" y="171"/>
                    </a:lnTo>
                    <a:lnTo>
                      <a:pt x="3386" y="123"/>
                    </a:lnTo>
                    <a:lnTo>
                      <a:pt x="3264" y="50"/>
                    </a:lnTo>
                    <a:lnTo>
                      <a:pt x="3118" y="1"/>
                    </a:lnTo>
                    <a:lnTo>
                      <a:pt x="3045" y="1"/>
                    </a:lnTo>
                    <a:lnTo>
                      <a:pt x="2972" y="25"/>
                    </a:lnTo>
                    <a:lnTo>
                      <a:pt x="2436" y="196"/>
                    </a:lnTo>
                    <a:lnTo>
                      <a:pt x="2436" y="196"/>
                    </a:lnTo>
                    <a:lnTo>
                      <a:pt x="2363" y="220"/>
                    </a:lnTo>
                    <a:lnTo>
                      <a:pt x="2290" y="269"/>
                    </a:lnTo>
                    <a:lnTo>
                      <a:pt x="2192" y="391"/>
                    </a:lnTo>
                    <a:lnTo>
                      <a:pt x="2144" y="537"/>
                    </a:lnTo>
                    <a:lnTo>
                      <a:pt x="2144" y="610"/>
                    </a:lnTo>
                    <a:lnTo>
                      <a:pt x="2144" y="683"/>
                    </a:lnTo>
                    <a:lnTo>
                      <a:pt x="2387" y="1828"/>
                    </a:lnTo>
                    <a:lnTo>
                      <a:pt x="2387" y="1828"/>
                    </a:lnTo>
                    <a:lnTo>
                      <a:pt x="2217" y="1949"/>
                    </a:lnTo>
                    <a:lnTo>
                      <a:pt x="2071" y="2095"/>
                    </a:lnTo>
                    <a:lnTo>
                      <a:pt x="999" y="1681"/>
                    </a:lnTo>
                    <a:lnTo>
                      <a:pt x="999" y="1681"/>
                    </a:lnTo>
                    <a:lnTo>
                      <a:pt x="926" y="1681"/>
                    </a:lnTo>
                    <a:lnTo>
                      <a:pt x="829" y="1657"/>
                    </a:lnTo>
                    <a:lnTo>
                      <a:pt x="682" y="1706"/>
                    </a:lnTo>
                    <a:lnTo>
                      <a:pt x="561" y="1779"/>
                    </a:lnTo>
                    <a:lnTo>
                      <a:pt x="512" y="1828"/>
                    </a:lnTo>
                    <a:lnTo>
                      <a:pt x="463" y="1901"/>
                    </a:lnTo>
                    <a:lnTo>
                      <a:pt x="220" y="2388"/>
                    </a:lnTo>
                    <a:lnTo>
                      <a:pt x="220" y="2388"/>
                    </a:lnTo>
                    <a:lnTo>
                      <a:pt x="195" y="2461"/>
                    </a:lnTo>
                    <a:lnTo>
                      <a:pt x="171" y="2534"/>
                    </a:lnTo>
                    <a:lnTo>
                      <a:pt x="195" y="2704"/>
                    </a:lnTo>
                    <a:lnTo>
                      <a:pt x="244" y="2826"/>
                    </a:lnTo>
                    <a:lnTo>
                      <a:pt x="293" y="2899"/>
                    </a:lnTo>
                    <a:lnTo>
                      <a:pt x="366" y="2948"/>
                    </a:lnTo>
                    <a:lnTo>
                      <a:pt x="1340" y="3581"/>
                    </a:lnTo>
                    <a:lnTo>
                      <a:pt x="1340" y="3581"/>
                    </a:lnTo>
                    <a:lnTo>
                      <a:pt x="1316" y="3776"/>
                    </a:lnTo>
                    <a:lnTo>
                      <a:pt x="1291" y="3995"/>
                    </a:lnTo>
                    <a:lnTo>
                      <a:pt x="244" y="4482"/>
                    </a:lnTo>
                    <a:lnTo>
                      <a:pt x="244" y="4482"/>
                    </a:lnTo>
                    <a:lnTo>
                      <a:pt x="195" y="4507"/>
                    </a:lnTo>
                    <a:lnTo>
                      <a:pt x="122" y="4555"/>
                    </a:lnTo>
                    <a:lnTo>
                      <a:pt x="49" y="4701"/>
                    </a:lnTo>
                    <a:lnTo>
                      <a:pt x="0" y="4848"/>
                    </a:lnTo>
                    <a:lnTo>
                      <a:pt x="25" y="4921"/>
                    </a:lnTo>
                    <a:lnTo>
                      <a:pt x="25" y="4994"/>
                    </a:lnTo>
                    <a:lnTo>
                      <a:pt x="220" y="5530"/>
                    </a:lnTo>
                    <a:lnTo>
                      <a:pt x="220" y="5530"/>
                    </a:lnTo>
                    <a:lnTo>
                      <a:pt x="244" y="5578"/>
                    </a:lnTo>
                    <a:lnTo>
                      <a:pt x="293" y="5651"/>
                    </a:lnTo>
                    <a:lnTo>
                      <a:pt x="390" y="5749"/>
                    </a:lnTo>
                    <a:lnTo>
                      <a:pt x="536" y="5797"/>
                    </a:lnTo>
                    <a:lnTo>
                      <a:pt x="609" y="5797"/>
                    </a:lnTo>
                    <a:lnTo>
                      <a:pt x="682" y="5797"/>
                    </a:lnTo>
                    <a:lnTo>
                      <a:pt x="1827" y="5554"/>
                    </a:lnTo>
                    <a:lnTo>
                      <a:pt x="1827" y="5554"/>
                    </a:lnTo>
                    <a:lnTo>
                      <a:pt x="1949" y="5724"/>
                    </a:lnTo>
                    <a:lnTo>
                      <a:pt x="2095" y="5870"/>
                    </a:lnTo>
                    <a:lnTo>
                      <a:pt x="1705" y="6966"/>
                    </a:lnTo>
                    <a:lnTo>
                      <a:pt x="1705" y="6966"/>
                    </a:lnTo>
                    <a:lnTo>
                      <a:pt x="1681" y="7040"/>
                    </a:lnTo>
                    <a:lnTo>
                      <a:pt x="1681" y="7113"/>
                    </a:lnTo>
                    <a:lnTo>
                      <a:pt x="1705" y="7259"/>
                    </a:lnTo>
                    <a:lnTo>
                      <a:pt x="1778" y="7380"/>
                    </a:lnTo>
                    <a:lnTo>
                      <a:pt x="1851" y="7429"/>
                    </a:lnTo>
                    <a:lnTo>
                      <a:pt x="1900" y="7478"/>
                    </a:lnTo>
                    <a:lnTo>
                      <a:pt x="2412" y="7721"/>
                    </a:lnTo>
                    <a:lnTo>
                      <a:pt x="2412" y="7721"/>
                    </a:lnTo>
                    <a:lnTo>
                      <a:pt x="2485" y="7770"/>
                    </a:lnTo>
                    <a:lnTo>
                      <a:pt x="2558" y="7770"/>
                    </a:lnTo>
                    <a:lnTo>
                      <a:pt x="2704" y="7770"/>
                    </a:lnTo>
                    <a:lnTo>
                      <a:pt x="2850" y="7697"/>
                    </a:lnTo>
                    <a:lnTo>
                      <a:pt x="2899" y="7648"/>
                    </a:lnTo>
                    <a:lnTo>
                      <a:pt x="2947" y="7600"/>
                    </a:lnTo>
                    <a:lnTo>
                      <a:pt x="3581" y="6625"/>
                    </a:lnTo>
                    <a:lnTo>
                      <a:pt x="3581" y="6625"/>
                    </a:lnTo>
                    <a:lnTo>
                      <a:pt x="3800" y="6650"/>
                    </a:lnTo>
                    <a:lnTo>
                      <a:pt x="3995" y="6650"/>
                    </a:lnTo>
                    <a:lnTo>
                      <a:pt x="4482" y="7697"/>
                    </a:lnTo>
                    <a:lnTo>
                      <a:pt x="4482" y="7697"/>
                    </a:lnTo>
                    <a:lnTo>
                      <a:pt x="4531" y="7770"/>
                    </a:lnTo>
                    <a:lnTo>
                      <a:pt x="4579" y="7819"/>
                    </a:lnTo>
                    <a:lnTo>
                      <a:pt x="4701" y="7892"/>
                    </a:lnTo>
                    <a:lnTo>
                      <a:pt x="4847" y="7941"/>
                    </a:lnTo>
                    <a:lnTo>
                      <a:pt x="4920" y="7941"/>
                    </a:lnTo>
                    <a:lnTo>
                      <a:pt x="4993" y="7916"/>
                    </a:lnTo>
                    <a:lnTo>
                      <a:pt x="5529" y="7746"/>
                    </a:lnTo>
                    <a:lnTo>
                      <a:pt x="5529" y="7746"/>
                    </a:lnTo>
                    <a:lnTo>
                      <a:pt x="5602" y="7721"/>
                    </a:lnTo>
                    <a:lnTo>
                      <a:pt x="5651" y="7673"/>
                    </a:lnTo>
                    <a:lnTo>
                      <a:pt x="5748" y="7551"/>
                    </a:lnTo>
                    <a:lnTo>
                      <a:pt x="5821" y="7405"/>
                    </a:lnTo>
                    <a:lnTo>
                      <a:pt x="5821" y="7332"/>
                    </a:lnTo>
                    <a:lnTo>
                      <a:pt x="5821" y="7259"/>
                    </a:lnTo>
                    <a:lnTo>
                      <a:pt x="5578" y="6114"/>
                    </a:lnTo>
                    <a:lnTo>
                      <a:pt x="5578" y="6114"/>
                    </a:lnTo>
                    <a:lnTo>
                      <a:pt x="5724" y="5992"/>
                    </a:lnTo>
                    <a:lnTo>
                      <a:pt x="5894" y="5846"/>
                    </a:lnTo>
                    <a:lnTo>
                      <a:pt x="6966" y="6260"/>
                    </a:lnTo>
                    <a:lnTo>
                      <a:pt x="6966" y="6260"/>
                    </a:lnTo>
                    <a:lnTo>
                      <a:pt x="7039" y="6260"/>
                    </a:lnTo>
                    <a:lnTo>
                      <a:pt x="7112" y="6285"/>
                    </a:lnTo>
                    <a:lnTo>
                      <a:pt x="7258" y="6236"/>
                    </a:lnTo>
                    <a:lnTo>
                      <a:pt x="7404" y="6163"/>
                    </a:lnTo>
                    <a:lnTo>
                      <a:pt x="7453" y="6114"/>
                    </a:lnTo>
                    <a:lnTo>
                      <a:pt x="7502" y="6041"/>
                    </a:lnTo>
                    <a:lnTo>
                      <a:pt x="7745" y="5530"/>
                    </a:lnTo>
                    <a:lnTo>
                      <a:pt x="7745" y="5530"/>
                    </a:lnTo>
                    <a:lnTo>
                      <a:pt x="7770" y="5481"/>
                    </a:lnTo>
                    <a:lnTo>
                      <a:pt x="7794" y="5383"/>
                    </a:lnTo>
                    <a:lnTo>
                      <a:pt x="7770" y="5237"/>
                    </a:lnTo>
                    <a:lnTo>
                      <a:pt x="7697" y="5115"/>
                    </a:lnTo>
                    <a:lnTo>
                      <a:pt x="7648" y="5042"/>
                    </a:lnTo>
                    <a:lnTo>
                      <a:pt x="7599" y="4994"/>
                    </a:lnTo>
                    <a:lnTo>
                      <a:pt x="6625" y="4360"/>
                    </a:lnTo>
                    <a:lnTo>
                      <a:pt x="6625" y="4360"/>
                    </a:lnTo>
                    <a:lnTo>
                      <a:pt x="6649" y="4166"/>
                    </a:lnTo>
                    <a:lnTo>
                      <a:pt x="6649" y="3946"/>
                    </a:lnTo>
                    <a:lnTo>
                      <a:pt x="7697" y="3459"/>
                    </a:lnTo>
                    <a:lnTo>
                      <a:pt x="7697" y="3459"/>
                    </a:lnTo>
                    <a:lnTo>
                      <a:pt x="7770" y="3435"/>
                    </a:lnTo>
                    <a:lnTo>
                      <a:pt x="7843" y="3386"/>
                    </a:lnTo>
                    <a:lnTo>
                      <a:pt x="7916" y="3240"/>
                    </a:lnTo>
                    <a:lnTo>
                      <a:pt x="7940" y="3094"/>
                    </a:lnTo>
                    <a:lnTo>
                      <a:pt x="7940" y="3021"/>
                    </a:lnTo>
                    <a:lnTo>
                      <a:pt x="7940" y="2948"/>
                    </a:lnTo>
                    <a:lnTo>
                      <a:pt x="7745" y="2412"/>
                    </a:lnTo>
                    <a:lnTo>
                      <a:pt x="7745" y="2412"/>
                    </a:lnTo>
                    <a:lnTo>
                      <a:pt x="7721" y="2339"/>
                    </a:lnTo>
                    <a:lnTo>
                      <a:pt x="7672" y="2290"/>
                    </a:lnTo>
                    <a:lnTo>
                      <a:pt x="7551" y="2193"/>
                    </a:lnTo>
                    <a:lnTo>
                      <a:pt x="7429" y="2144"/>
                    </a:lnTo>
                    <a:lnTo>
                      <a:pt x="7356" y="2144"/>
                    </a:lnTo>
                    <a:lnTo>
                      <a:pt x="7258" y="2144"/>
                    </a:lnTo>
                    <a:lnTo>
                      <a:pt x="7258" y="2144"/>
                    </a:lnTo>
                    <a:close/>
                    <a:moveTo>
                      <a:pt x="5480" y="4726"/>
                    </a:moveTo>
                    <a:lnTo>
                      <a:pt x="5480" y="4726"/>
                    </a:lnTo>
                    <a:lnTo>
                      <a:pt x="5383" y="4872"/>
                    </a:lnTo>
                    <a:lnTo>
                      <a:pt x="5286" y="4994"/>
                    </a:lnTo>
                    <a:lnTo>
                      <a:pt x="5188" y="5140"/>
                    </a:lnTo>
                    <a:lnTo>
                      <a:pt x="5066" y="5237"/>
                    </a:lnTo>
                    <a:lnTo>
                      <a:pt x="4945" y="5335"/>
                    </a:lnTo>
                    <a:lnTo>
                      <a:pt x="4798" y="5432"/>
                    </a:lnTo>
                    <a:lnTo>
                      <a:pt x="4652" y="5505"/>
                    </a:lnTo>
                    <a:lnTo>
                      <a:pt x="4506" y="5554"/>
                    </a:lnTo>
                    <a:lnTo>
                      <a:pt x="4360" y="5603"/>
                    </a:lnTo>
                    <a:lnTo>
                      <a:pt x="4190" y="5627"/>
                    </a:lnTo>
                    <a:lnTo>
                      <a:pt x="4043" y="5651"/>
                    </a:lnTo>
                    <a:lnTo>
                      <a:pt x="3873" y="5627"/>
                    </a:lnTo>
                    <a:lnTo>
                      <a:pt x="3702" y="5627"/>
                    </a:lnTo>
                    <a:lnTo>
                      <a:pt x="3556" y="5578"/>
                    </a:lnTo>
                    <a:lnTo>
                      <a:pt x="3386" y="5530"/>
                    </a:lnTo>
                    <a:lnTo>
                      <a:pt x="3240" y="5456"/>
                    </a:lnTo>
                    <a:lnTo>
                      <a:pt x="3240" y="5456"/>
                    </a:lnTo>
                    <a:lnTo>
                      <a:pt x="3094" y="5383"/>
                    </a:lnTo>
                    <a:lnTo>
                      <a:pt x="2947" y="5286"/>
                    </a:lnTo>
                    <a:lnTo>
                      <a:pt x="2826" y="5164"/>
                    </a:lnTo>
                    <a:lnTo>
                      <a:pt x="2704" y="5067"/>
                    </a:lnTo>
                    <a:lnTo>
                      <a:pt x="2606" y="4921"/>
                    </a:lnTo>
                    <a:lnTo>
                      <a:pt x="2533" y="4799"/>
                    </a:lnTo>
                    <a:lnTo>
                      <a:pt x="2460" y="4653"/>
                    </a:lnTo>
                    <a:lnTo>
                      <a:pt x="2387" y="4507"/>
                    </a:lnTo>
                    <a:lnTo>
                      <a:pt x="2363" y="4336"/>
                    </a:lnTo>
                    <a:lnTo>
                      <a:pt x="2314" y="4190"/>
                    </a:lnTo>
                    <a:lnTo>
                      <a:pt x="2314" y="4020"/>
                    </a:lnTo>
                    <a:lnTo>
                      <a:pt x="2314" y="3873"/>
                    </a:lnTo>
                    <a:lnTo>
                      <a:pt x="2339" y="3703"/>
                    </a:lnTo>
                    <a:lnTo>
                      <a:pt x="2363" y="3532"/>
                    </a:lnTo>
                    <a:lnTo>
                      <a:pt x="2412" y="3386"/>
                    </a:lnTo>
                    <a:lnTo>
                      <a:pt x="2485" y="3216"/>
                    </a:lnTo>
                    <a:lnTo>
                      <a:pt x="2485" y="3216"/>
                    </a:lnTo>
                    <a:lnTo>
                      <a:pt x="2582" y="3070"/>
                    </a:lnTo>
                    <a:lnTo>
                      <a:pt x="2680" y="2948"/>
                    </a:lnTo>
                    <a:lnTo>
                      <a:pt x="2777" y="2802"/>
                    </a:lnTo>
                    <a:lnTo>
                      <a:pt x="2899" y="2704"/>
                    </a:lnTo>
                    <a:lnTo>
                      <a:pt x="3020" y="2607"/>
                    </a:lnTo>
                    <a:lnTo>
                      <a:pt x="3167" y="2509"/>
                    </a:lnTo>
                    <a:lnTo>
                      <a:pt x="3313" y="2436"/>
                    </a:lnTo>
                    <a:lnTo>
                      <a:pt x="3459" y="2388"/>
                    </a:lnTo>
                    <a:lnTo>
                      <a:pt x="3605" y="2339"/>
                    </a:lnTo>
                    <a:lnTo>
                      <a:pt x="3775" y="2315"/>
                    </a:lnTo>
                    <a:lnTo>
                      <a:pt x="3922" y="2290"/>
                    </a:lnTo>
                    <a:lnTo>
                      <a:pt x="4092" y="2315"/>
                    </a:lnTo>
                    <a:lnTo>
                      <a:pt x="4263" y="2315"/>
                    </a:lnTo>
                    <a:lnTo>
                      <a:pt x="4409" y="2363"/>
                    </a:lnTo>
                    <a:lnTo>
                      <a:pt x="4579" y="2412"/>
                    </a:lnTo>
                    <a:lnTo>
                      <a:pt x="4725" y="2485"/>
                    </a:lnTo>
                    <a:lnTo>
                      <a:pt x="4725" y="2485"/>
                    </a:lnTo>
                    <a:lnTo>
                      <a:pt x="4871" y="2558"/>
                    </a:lnTo>
                    <a:lnTo>
                      <a:pt x="5018" y="2656"/>
                    </a:lnTo>
                    <a:lnTo>
                      <a:pt x="5139" y="2777"/>
                    </a:lnTo>
                    <a:lnTo>
                      <a:pt x="5261" y="2875"/>
                    </a:lnTo>
                    <a:lnTo>
                      <a:pt x="5359" y="3021"/>
                    </a:lnTo>
                    <a:lnTo>
                      <a:pt x="5432" y="3143"/>
                    </a:lnTo>
                    <a:lnTo>
                      <a:pt x="5505" y="3289"/>
                    </a:lnTo>
                    <a:lnTo>
                      <a:pt x="5578" y="3435"/>
                    </a:lnTo>
                    <a:lnTo>
                      <a:pt x="5602" y="3605"/>
                    </a:lnTo>
                    <a:lnTo>
                      <a:pt x="5626" y="3752"/>
                    </a:lnTo>
                    <a:lnTo>
                      <a:pt x="5651" y="3922"/>
                    </a:lnTo>
                    <a:lnTo>
                      <a:pt x="5651" y="4068"/>
                    </a:lnTo>
                    <a:lnTo>
                      <a:pt x="5626" y="4239"/>
                    </a:lnTo>
                    <a:lnTo>
                      <a:pt x="5602" y="4409"/>
                    </a:lnTo>
                    <a:lnTo>
                      <a:pt x="5553" y="4555"/>
                    </a:lnTo>
                    <a:lnTo>
                      <a:pt x="5480" y="4726"/>
                    </a:lnTo>
                    <a:lnTo>
                      <a:pt x="5480" y="4726"/>
                    </a:lnTo>
                    <a:close/>
                  </a:path>
                </a:pathLst>
              </a:custGeom>
              <a:grpFill/>
              <a:ln w="12175" cap="rnd" cmpd="sng">
                <a:solidFill>
                  <a:schemeClr val="bg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ea typeface="Roboto Condensed" panose="02000000000000000000" pitchFamily="2" charset="0"/>
                  <a:cs typeface="Roboto Condensed" panose="02000000000000000000" pitchFamily="2" charset="0"/>
                </a:endParaRPr>
              </a:p>
            </p:txBody>
          </p:sp>
        </p:grpSp>
      </p:grpSp>
      <p:grpSp>
        <p:nvGrpSpPr>
          <p:cNvPr id="82" name="Группа 81">
            <a:extLst>
              <a:ext uri="{FF2B5EF4-FFF2-40B4-BE49-F238E27FC236}">
                <a16:creationId xmlns:a16="http://schemas.microsoft.com/office/drawing/2014/main" id="{8F8DAB29-1E95-CB69-F4A7-A4AFE6B3AC76}"/>
              </a:ext>
            </a:extLst>
          </p:cNvPr>
          <p:cNvGrpSpPr/>
          <p:nvPr/>
        </p:nvGrpSpPr>
        <p:grpSpPr>
          <a:xfrm>
            <a:off x="1366646" y="2130663"/>
            <a:ext cx="544764" cy="513652"/>
            <a:chOff x="4160717" y="879374"/>
            <a:chExt cx="544764" cy="513652"/>
          </a:xfrm>
        </p:grpSpPr>
        <p:sp>
          <p:nvSpPr>
            <p:cNvPr id="71" name="Овал 70">
              <a:extLst>
                <a:ext uri="{FF2B5EF4-FFF2-40B4-BE49-F238E27FC236}">
                  <a16:creationId xmlns:a16="http://schemas.microsoft.com/office/drawing/2014/main" id="{F8A4343E-85A9-011E-6532-B095D23C8992}"/>
                </a:ext>
              </a:extLst>
            </p:cNvPr>
            <p:cNvSpPr/>
            <p:nvPr/>
          </p:nvSpPr>
          <p:spPr>
            <a:xfrm>
              <a:off x="4160717" y="879374"/>
              <a:ext cx="544764" cy="513652"/>
            </a:xfrm>
            <a:prstGeom prst="ellipse">
              <a:avLst/>
            </a:prstGeom>
            <a:solidFill>
              <a:srgbClr val="2E75B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a typeface="Roboto Condensed" panose="02000000000000000000" pitchFamily="2" charset="0"/>
                <a:cs typeface="Roboto Condensed" panose="02000000000000000000" pitchFamily="2" charset="0"/>
              </a:endParaRPr>
            </a:p>
          </p:txBody>
        </p:sp>
        <p:pic>
          <p:nvPicPr>
            <p:cNvPr id="25" name="Рисунок 24">
              <a:extLst>
                <a:ext uri="{FF2B5EF4-FFF2-40B4-BE49-F238E27FC236}">
                  <a16:creationId xmlns:a16="http://schemas.microsoft.com/office/drawing/2014/main" id="{3CC112EB-7A0E-9738-FB6E-416B8C84C39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/>
            <a:srcRect l="30339" t="23393" r="9494" b="32155"/>
            <a:stretch/>
          </p:blipFill>
          <p:spPr>
            <a:xfrm>
              <a:off x="4217670" y="1038471"/>
              <a:ext cx="449711" cy="203409"/>
            </a:xfrm>
            <a:prstGeom prst="rect">
              <a:avLst/>
            </a:prstGeom>
          </p:spPr>
        </p:pic>
      </p:grpSp>
      <p:sp>
        <p:nvSpPr>
          <p:cNvPr id="103" name="TextBox 102">
            <a:extLst>
              <a:ext uri="{FF2B5EF4-FFF2-40B4-BE49-F238E27FC236}">
                <a16:creationId xmlns:a16="http://schemas.microsoft.com/office/drawing/2014/main" id="{CDE16F18-D3E9-CF86-0DEA-71FC04C54C74}"/>
              </a:ext>
            </a:extLst>
          </p:cNvPr>
          <p:cNvSpPr txBox="1"/>
          <p:nvPr/>
        </p:nvSpPr>
        <p:spPr>
          <a:xfrm>
            <a:off x="8084222" y="4983969"/>
            <a:ext cx="3202651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1500" dirty="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г. Астана,</a:t>
            </a:r>
          </a:p>
          <a:p>
            <a:pPr marL="342900" indent="-342900">
              <a:buAutoNum type="arabicPeriod"/>
            </a:pPr>
            <a:r>
              <a:rPr lang="ru-RU" sz="1500" dirty="0" err="1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Алматинская</a:t>
            </a:r>
            <a:r>
              <a:rPr lang="en-US" sz="1500" dirty="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,</a:t>
            </a:r>
            <a:endParaRPr lang="ru-RU" sz="1500" dirty="0">
              <a:solidFill>
                <a:srgbClr val="002060"/>
              </a:solidFill>
              <a:ea typeface="Roboto Condensed" panose="02000000000000000000" pitchFamily="2" charset="0"/>
              <a:cs typeface="Roboto Condensed" panose="02000000000000000000" pitchFamily="2" charset="0"/>
            </a:endParaRPr>
          </a:p>
          <a:p>
            <a:pPr marL="342900" indent="-342900">
              <a:buAutoNum type="arabicPeriod"/>
            </a:pPr>
            <a:r>
              <a:rPr lang="ru-RU" sz="1500" dirty="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Карагандинская</a:t>
            </a:r>
            <a:r>
              <a:rPr lang="en-US" sz="1500" dirty="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,</a:t>
            </a:r>
            <a:r>
              <a:rPr lang="ru-RU" sz="1500" dirty="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 </a:t>
            </a:r>
          </a:p>
          <a:p>
            <a:pPr marL="342900" indent="-342900">
              <a:buFontTx/>
              <a:buAutoNum type="arabicPeriod"/>
            </a:pPr>
            <a:r>
              <a:rPr lang="ru-RU" sz="1400" dirty="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Северо-Казахстанская области</a:t>
            </a:r>
          </a:p>
          <a:p>
            <a:pPr marL="342900" indent="-342900">
              <a:buAutoNum type="arabicPeriod"/>
            </a:pPr>
            <a:endParaRPr lang="ru-RU" sz="1500" dirty="0">
              <a:solidFill>
                <a:srgbClr val="002060"/>
              </a:solidFill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17E72DB1-1582-BFEC-FCBD-EA014F277C11}"/>
              </a:ext>
            </a:extLst>
          </p:cNvPr>
          <p:cNvSpPr txBox="1"/>
          <p:nvPr/>
        </p:nvSpPr>
        <p:spPr>
          <a:xfrm>
            <a:off x="8024536" y="4030754"/>
            <a:ext cx="3526831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4 суб-суб-контрактера</a:t>
            </a:r>
          </a:p>
          <a:p>
            <a:pPr algn="ctr"/>
            <a:r>
              <a:rPr lang="ru-RU" sz="1600" dirty="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НПО по уходу и поддержке АРТ у ЛЖВ</a:t>
            </a:r>
          </a:p>
          <a:p>
            <a:pPr algn="ctr"/>
            <a:r>
              <a:rPr lang="ru-RU" sz="1400" dirty="0">
                <a:solidFill>
                  <a:schemeClr val="accent4">
                    <a:lumMod val="75000"/>
                  </a:schemeClr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(поддержка 30 равных консультантов и </a:t>
            </a:r>
          </a:p>
          <a:p>
            <a:pPr algn="ctr"/>
            <a:r>
              <a:rPr lang="ru-RU" sz="1400" dirty="0">
                <a:solidFill>
                  <a:schemeClr val="accent4">
                    <a:lumMod val="75000"/>
                  </a:schemeClr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5 социальных работников)</a:t>
            </a:r>
          </a:p>
          <a:p>
            <a:pPr algn="ctr"/>
            <a:endParaRPr lang="ru-RU" sz="1400" dirty="0">
              <a:solidFill>
                <a:schemeClr val="accent4">
                  <a:lumMod val="75000"/>
                </a:schemeClr>
              </a:solidFill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sp>
        <p:nvSpPr>
          <p:cNvPr id="105" name="Прямоугольник: скругленные углы 104">
            <a:extLst>
              <a:ext uri="{FF2B5EF4-FFF2-40B4-BE49-F238E27FC236}">
                <a16:creationId xmlns:a16="http://schemas.microsoft.com/office/drawing/2014/main" id="{B5D02E29-D668-E0C4-8200-51B201DF65CB}"/>
              </a:ext>
            </a:extLst>
          </p:cNvPr>
          <p:cNvSpPr/>
          <p:nvPr/>
        </p:nvSpPr>
        <p:spPr>
          <a:xfrm>
            <a:off x="8084222" y="4090566"/>
            <a:ext cx="3440774" cy="2736806"/>
          </a:xfrm>
          <a:prstGeom prst="roundRect">
            <a:avLst>
              <a:gd name="adj" fmla="val 3436"/>
            </a:avLst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A6A8611A-3771-0A89-7390-A8DB5586A8E5}"/>
              </a:ext>
            </a:extLst>
          </p:cNvPr>
          <p:cNvGrpSpPr/>
          <p:nvPr/>
        </p:nvGrpSpPr>
        <p:grpSpPr>
          <a:xfrm>
            <a:off x="9511282" y="3535414"/>
            <a:ext cx="553337" cy="533199"/>
            <a:chOff x="2187799" y="3686274"/>
            <a:chExt cx="553337" cy="533199"/>
          </a:xfrm>
        </p:grpSpPr>
        <p:sp>
          <p:nvSpPr>
            <p:cNvPr id="11" name="Oval 37">
              <a:extLst>
                <a:ext uri="{FF2B5EF4-FFF2-40B4-BE49-F238E27FC236}">
                  <a16:creationId xmlns:a16="http://schemas.microsoft.com/office/drawing/2014/main" id="{91285E29-87DD-8273-7EEF-6379CE42F01E}"/>
                </a:ext>
              </a:extLst>
            </p:cNvPr>
            <p:cNvSpPr/>
            <p:nvPr/>
          </p:nvSpPr>
          <p:spPr>
            <a:xfrm>
              <a:off x="2187799" y="3686274"/>
              <a:ext cx="553337" cy="533199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>
              <a:outerShdw blurRad="254000" dist="38100" dir="2700000" sx="102000" sy="102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N" dirty="0">
                <a:ea typeface="Roboto Condensed" panose="02000000000000000000" pitchFamily="2" charset="0"/>
                <a:cs typeface="Roboto Condensed" panose="02000000000000000000" pitchFamily="2" charset="0"/>
              </a:endParaRPr>
            </a:p>
          </p:txBody>
        </p:sp>
        <p:pic>
          <p:nvPicPr>
            <p:cNvPr id="13" name="Рисунок 12" descr="Медицина">
              <a:extLst>
                <a:ext uri="{FF2B5EF4-FFF2-40B4-BE49-F238E27FC236}">
                  <a16:creationId xmlns:a16="http://schemas.microsoft.com/office/drawing/2014/main" id="{B902EC55-4B89-CD3D-F3F2-CD5D621EF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xmlns="" r:embed="rId10"/>
                </a:ext>
              </a:extLst>
            </a:blip>
            <a:stretch>
              <a:fillRect/>
            </a:stretch>
          </p:blipFill>
          <p:spPr>
            <a:xfrm>
              <a:off x="2260616" y="3741807"/>
              <a:ext cx="413135" cy="413135"/>
            </a:xfrm>
            <a:prstGeom prst="rect">
              <a:avLst/>
            </a:prstGeom>
          </p:spPr>
        </p:pic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FD9C6A83-8DAD-81CC-C070-3380A6A90F27}"/>
              </a:ext>
            </a:extLst>
          </p:cNvPr>
          <p:cNvSpPr txBox="1"/>
          <p:nvPr/>
        </p:nvSpPr>
        <p:spPr>
          <a:xfrm>
            <a:off x="3645345" y="3196903"/>
            <a:ext cx="4808673" cy="30777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Региональный уровень</a:t>
            </a:r>
          </a:p>
        </p:txBody>
      </p:sp>
      <p:grpSp>
        <p:nvGrpSpPr>
          <p:cNvPr id="74" name="Группа 73">
            <a:extLst>
              <a:ext uri="{FF2B5EF4-FFF2-40B4-BE49-F238E27FC236}">
                <a16:creationId xmlns:a16="http://schemas.microsoft.com/office/drawing/2014/main" id="{39595967-8951-F2B7-C8BF-845CA16E075C}"/>
              </a:ext>
            </a:extLst>
          </p:cNvPr>
          <p:cNvGrpSpPr/>
          <p:nvPr/>
        </p:nvGrpSpPr>
        <p:grpSpPr>
          <a:xfrm>
            <a:off x="191153" y="928536"/>
            <a:ext cx="4153577" cy="1138773"/>
            <a:chOff x="1562947" y="1417437"/>
            <a:chExt cx="3200617" cy="1233343"/>
          </a:xfrm>
        </p:grpSpPr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F24A3B7B-DD01-E371-A706-CF8CF32C2B33}"/>
                </a:ext>
              </a:extLst>
            </p:cNvPr>
            <p:cNvSpPr txBox="1"/>
            <p:nvPr/>
          </p:nvSpPr>
          <p:spPr>
            <a:xfrm>
              <a:off x="1562948" y="1417437"/>
              <a:ext cx="3200616" cy="123334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1600" b="1" dirty="0">
                  <a:solidFill>
                    <a:srgbClr val="002060"/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Центры СПИД</a:t>
              </a:r>
            </a:p>
            <a:p>
              <a:pPr marL="93663" indent="-93663">
                <a:buFont typeface="Arial" panose="020B0604020202020204" pitchFamily="34" charset="0"/>
                <a:buChar char="•"/>
              </a:pPr>
              <a:r>
                <a:rPr lang="ru-RU" sz="1300" dirty="0">
                  <a:solidFill>
                    <a:srgbClr val="002060"/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Мониторинг и техническая поддержка проектных НПО</a:t>
              </a:r>
            </a:p>
            <a:p>
              <a:pPr marL="93663" indent="-93663">
                <a:buFont typeface="Arial" panose="020B0604020202020204" pitchFamily="34" charset="0"/>
                <a:buChar char="•"/>
              </a:pPr>
              <a:r>
                <a:rPr lang="ru-RU" sz="1300" dirty="0">
                  <a:solidFill>
                    <a:srgbClr val="002060"/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Экспресс-тестирование на ВИЧ во всех регионах РК</a:t>
              </a:r>
            </a:p>
            <a:p>
              <a:r>
                <a:rPr lang="ru-RU" sz="1300" dirty="0">
                  <a:solidFill>
                    <a:srgbClr val="002060"/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 (в т.ч. индексное тестирование)</a:t>
              </a:r>
            </a:p>
            <a:p>
              <a:pPr marL="93663" indent="-93663">
                <a:buFont typeface="Arial" panose="020B0604020202020204" pitchFamily="34" charset="0"/>
                <a:buChar char="•"/>
              </a:pPr>
              <a:r>
                <a:rPr lang="ru-RU" sz="1300" dirty="0">
                  <a:solidFill>
                    <a:srgbClr val="002060"/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Лечение и мониторинг за лечением мигрантов с ВИЧ</a:t>
              </a:r>
            </a:p>
          </p:txBody>
        </p:sp>
        <p:sp>
          <p:nvSpPr>
            <p:cNvPr id="76" name="Прямоугольник: скругленные углы 75">
              <a:extLst>
                <a:ext uri="{FF2B5EF4-FFF2-40B4-BE49-F238E27FC236}">
                  <a16:creationId xmlns:a16="http://schemas.microsoft.com/office/drawing/2014/main" id="{9E6C3F23-FD41-A0B3-AD6F-040B44F2E274}"/>
                </a:ext>
              </a:extLst>
            </p:cNvPr>
            <p:cNvSpPr/>
            <p:nvPr/>
          </p:nvSpPr>
          <p:spPr>
            <a:xfrm>
              <a:off x="1562947" y="1476931"/>
              <a:ext cx="3200617" cy="1149327"/>
            </a:xfrm>
            <a:prstGeom prst="roundRect">
              <a:avLst/>
            </a:prstGeom>
            <a:noFill/>
            <a:ln>
              <a:solidFill>
                <a:srgbClr val="ED7D3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a typeface="Roboto Condensed" panose="02000000000000000000" pitchFamily="2" charset="0"/>
                <a:cs typeface="Roboto Condensed" panose="02000000000000000000" pitchFamily="2" charset="0"/>
              </a:endParaRPr>
            </a:p>
          </p:txBody>
        </p:sp>
      </p:grpSp>
      <p:grpSp>
        <p:nvGrpSpPr>
          <p:cNvPr id="77" name="Группа 76">
            <a:extLst>
              <a:ext uri="{FF2B5EF4-FFF2-40B4-BE49-F238E27FC236}">
                <a16:creationId xmlns:a16="http://schemas.microsoft.com/office/drawing/2014/main" id="{2922477F-DAC4-C267-D529-CFF310B9B1FB}"/>
              </a:ext>
            </a:extLst>
          </p:cNvPr>
          <p:cNvGrpSpPr/>
          <p:nvPr/>
        </p:nvGrpSpPr>
        <p:grpSpPr>
          <a:xfrm>
            <a:off x="7959660" y="922772"/>
            <a:ext cx="4104338" cy="1138773"/>
            <a:chOff x="1562947" y="1417437"/>
            <a:chExt cx="3162675" cy="1233343"/>
          </a:xfrm>
        </p:grpSpPr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2F38126B-4AAC-45F5-43ED-5980246A0C42}"/>
                </a:ext>
              </a:extLst>
            </p:cNvPr>
            <p:cNvSpPr txBox="1"/>
            <p:nvPr/>
          </p:nvSpPr>
          <p:spPr>
            <a:xfrm>
              <a:off x="1652301" y="1417437"/>
              <a:ext cx="3073321" cy="123334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1600" b="1" dirty="0">
                  <a:solidFill>
                    <a:srgbClr val="002060"/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Закупки </a:t>
              </a:r>
              <a:r>
                <a:rPr lang="ru-RU" sz="1600" dirty="0">
                  <a:solidFill>
                    <a:srgbClr val="002060"/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(через </a:t>
              </a:r>
              <a:r>
                <a:rPr lang="en-US" sz="1600" dirty="0">
                  <a:solidFill>
                    <a:srgbClr val="002060"/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UNFPA</a:t>
              </a:r>
              <a:r>
                <a:rPr lang="ru-RU" sz="1600" dirty="0">
                  <a:solidFill>
                    <a:srgbClr val="002060"/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)</a:t>
              </a:r>
            </a:p>
            <a:p>
              <a:pPr marL="93663" indent="-93663">
                <a:buFont typeface="Arial" panose="020B0604020202020204" pitchFamily="34" charset="0"/>
                <a:buChar char="•"/>
              </a:pPr>
              <a:r>
                <a:rPr lang="ru-RU" sz="1300" dirty="0">
                  <a:solidFill>
                    <a:srgbClr val="002060"/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Презервативы</a:t>
              </a:r>
              <a:r>
                <a:rPr lang="en-US" sz="1300" dirty="0">
                  <a:solidFill>
                    <a:srgbClr val="002060"/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 </a:t>
              </a:r>
              <a:endParaRPr lang="ru-RU" sz="1300" dirty="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endParaRPr>
            </a:p>
            <a:p>
              <a:pPr marL="93663" indent="-93663">
                <a:buFont typeface="Arial" panose="020B0604020202020204" pitchFamily="34" charset="0"/>
                <a:buChar char="•"/>
              </a:pPr>
              <a:r>
                <a:rPr lang="ru-RU" sz="1300" dirty="0" err="1">
                  <a:solidFill>
                    <a:srgbClr val="002060"/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Лубриканты</a:t>
              </a:r>
              <a:endParaRPr lang="ru-RU" sz="1300" dirty="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endParaRPr>
            </a:p>
            <a:p>
              <a:pPr marL="93663" indent="-93663">
                <a:buFont typeface="Arial" panose="020B0604020202020204" pitchFamily="34" charset="0"/>
                <a:buChar char="•"/>
              </a:pPr>
              <a:r>
                <a:rPr lang="ru-RU" sz="1300" dirty="0">
                  <a:solidFill>
                    <a:srgbClr val="002060"/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Экспресс-тесты на ВИЧ</a:t>
              </a:r>
            </a:p>
            <a:p>
              <a:pPr marL="93663" indent="-93663">
                <a:buFont typeface="Arial" panose="020B0604020202020204" pitchFamily="34" charset="0"/>
                <a:buChar char="•"/>
              </a:pPr>
              <a:r>
                <a:rPr lang="ru-RU" sz="1300" dirty="0">
                  <a:solidFill>
                    <a:srgbClr val="002060"/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АРТ (</a:t>
              </a:r>
              <a:r>
                <a:rPr lang="en-US" sz="1300" dirty="0">
                  <a:solidFill>
                    <a:srgbClr val="002060"/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TLD</a:t>
              </a:r>
              <a:r>
                <a:rPr lang="ru-RU" sz="1300" dirty="0">
                  <a:solidFill>
                    <a:srgbClr val="002060"/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)</a:t>
              </a:r>
              <a:r>
                <a:rPr lang="en-US" sz="1300" dirty="0">
                  <a:solidFill>
                    <a:srgbClr val="002060"/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 (</a:t>
              </a:r>
              <a:r>
                <a:rPr lang="ru-RU" sz="1300" dirty="0">
                  <a:solidFill>
                    <a:srgbClr val="002060"/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через </a:t>
              </a:r>
              <a:r>
                <a:rPr lang="en-US" sz="1300" dirty="0">
                  <a:solidFill>
                    <a:srgbClr val="002060"/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UNICEF)</a:t>
              </a:r>
              <a:endParaRPr lang="ru-RU" sz="1300" dirty="0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endParaRPr>
            </a:p>
          </p:txBody>
        </p:sp>
        <p:sp>
          <p:nvSpPr>
            <p:cNvPr id="79" name="Прямоугольник: скругленные углы 78">
              <a:extLst>
                <a:ext uri="{FF2B5EF4-FFF2-40B4-BE49-F238E27FC236}">
                  <a16:creationId xmlns:a16="http://schemas.microsoft.com/office/drawing/2014/main" id="{9837E635-6D6A-F095-E96C-FD13D93AF16B}"/>
                </a:ext>
              </a:extLst>
            </p:cNvPr>
            <p:cNvSpPr/>
            <p:nvPr/>
          </p:nvSpPr>
          <p:spPr>
            <a:xfrm>
              <a:off x="1562947" y="1476931"/>
              <a:ext cx="3114012" cy="1149327"/>
            </a:xfrm>
            <a:prstGeom prst="roundRect">
              <a:avLst/>
            </a:prstGeom>
            <a:noFill/>
            <a:ln>
              <a:solidFill>
                <a:srgbClr val="ED7D3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ea typeface="Roboto Condensed" panose="02000000000000000000" pitchFamily="2" charset="0"/>
                <a:cs typeface="Roboto Condensed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62668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0AD2878-6BEB-E419-4D8E-22DF4E6401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3233" y="848041"/>
            <a:ext cx="4762100" cy="6009960"/>
          </a:xfrm>
          <a:prstGeom prst="rect">
            <a:avLst/>
          </a:prstGeom>
        </p:spPr>
      </p:pic>
      <p:sp>
        <p:nvSpPr>
          <p:cNvPr id="16" name="Rectangle 83">
            <a:extLst>
              <a:ext uri="{FF2B5EF4-FFF2-40B4-BE49-F238E27FC236}">
                <a16:creationId xmlns:a16="http://schemas.microsoft.com/office/drawing/2014/main" id="{BBF3922A-4351-F508-F01E-71DD14FCB340}"/>
              </a:ext>
            </a:extLst>
          </p:cNvPr>
          <p:cNvSpPr/>
          <p:nvPr/>
        </p:nvSpPr>
        <p:spPr>
          <a:xfrm>
            <a:off x="130629" y="1288276"/>
            <a:ext cx="6941975" cy="116955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2B6A"/>
            </a:solidFill>
          </a:ln>
        </p:spPr>
        <p:txBody>
          <a:bodyPr wrap="square">
            <a:spAutoFit/>
          </a:bodyPr>
          <a:lstStyle/>
          <a:p>
            <a:r>
              <a:rPr lang="kk-KZ" sz="1400" b="1" dirty="0">
                <a:solidFill>
                  <a:srgbClr val="002060"/>
                </a:solidFill>
                <a:ea typeface="Roboto" pitchFamily="2" charset="0"/>
                <a:cs typeface="Microsoft New Tai Lue" panose="020B0502040204020203" pitchFamily="34" charset="0"/>
              </a:rPr>
              <a:t>Модуль 1</a:t>
            </a:r>
            <a:r>
              <a:rPr lang="ru-RU" sz="1400" b="1" dirty="0">
                <a:solidFill>
                  <a:srgbClr val="002060"/>
                </a:solidFill>
                <a:ea typeface="Roboto" pitchFamily="2" charset="0"/>
                <a:cs typeface="Microsoft New Tai Lue" panose="020B0502040204020203" pitchFamily="34" charset="0"/>
              </a:rPr>
              <a:t>,2,3. Профилактика ВИЧ среди КГН (МСМ, ЛУИН, ТГ):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ea typeface="Roboto" pitchFamily="2" charset="0"/>
                <a:cs typeface="Microsoft New Tai Lue" panose="020B0502040204020203" pitchFamily="34" charset="0"/>
              </a:rPr>
              <a:t>Профилактика ВИЧ и изменение рискованного поведения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ea typeface="Roboto" pitchFamily="2" charset="0"/>
                <a:cs typeface="Microsoft New Tai Lue" panose="020B0502040204020203" pitchFamily="34" charset="0"/>
              </a:rPr>
              <a:t>Расширение ДКП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ea typeface="Roboto" pitchFamily="2" charset="0"/>
                <a:cs typeface="Microsoft New Tai Lue" panose="020B0502040204020203" pitchFamily="34" charset="0"/>
              </a:rPr>
              <a:t>Расширение услуг для КГН (проктолог, эндокринолог, психолог)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ea typeface="Roboto" pitchFamily="2" charset="0"/>
                <a:cs typeface="Microsoft New Tai Lue" panose="020B0502040204020203" pitchFamily="34" charset="0"/>
              </a:rPr>
              <a:t>Расширение прав и возможностей сообщества, мобилизация сообщества 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E7592C1A-B564-04F9-EEEB-78E629BC541B}"/>
              </a:ext>
            </a:extLst>
          </p:cNvPr>
          <p:cNvSpPr/>
          <p:nvPr/>
        </p:nvSpPr>
        <p:spPr>
          <a:xfrm>
            <a:off x="0" y="0"/>
            <a:ext cx="12191999" cy="8411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545011F-4CE1-21E0-D88F-6EEA5405B7FF}"/>
              </a:ext>
            </a:extLst>
          </p:cNvPr>
          <p:cNvSpPr txBox="1"/>
          <p:nvPr/>
        </p:nvSpPr>
        <p:spPr>
          <a:xfrm>
            <a:off x="1786102" y="235905"/>
            <a:ext cx="9071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>
                <a:solidFill>
                  <a:schemeClr val="bg1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План реализации гранта</a:t>
            </a:r>
            <a:endParaRPr lang="ru-RU" b="1" dirty="0">
              <a:solidFill>
                <a:schemeClr val="bg1"/>
              </a:solidFill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C1471515-E65D-41D8-C3C7-C05E13FBB910}"/>
              </a:ext>
            </a:extLst>
          </p:cNvPr>
          <p:cNvSpPr/>
          <p:nvPr/>
        </p:nvSpPr>
        <p:spPr>
          <a:xfrm>
            <a:off x="11253872" y="-7620"/>
            <a:ext cx="938127" cy="84114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2F559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002060"/>
              </a:solidFill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sp>
        <p:nvSpPr>
          <p:cNvPr id="30" name="Номер слайда 30">
            <a:extLst>
              <a:ext uri="{FF2B5EF4-FFF2-40B4-BE49-F238E27FC236}">
                <a16:creationId xmlns:a16="http://schemas.microsoft.com/office/drawing/2014/main" id="{A37FA776-FF39-C12D-BC0A-E2B4C93C3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7985" y="219391"/>
            <a:ext cx="729343" cy="365125"/>
          </a:xfrm>
        </p:spPr>
        <p:txBody>
          <a:bodyPr/>
          <a:lstStyle/>
          <a:p>
            <a:pPr algn="ctr"/>
            <a:fld id="{AC469582-59F0-4F0D-BE28-8E8B50A0B541}" type="slidenum">
              <a:rPr lang="ru-RU" sz="1800" b="1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pPr algn="ctr"/>
              <a:t>4</a:t>
            </a:fld>
            <a:endParaRPr lang="ru-RU" sz="1800" b="1" dirty="0">
              <a:solidFill>
                <a:srgbClr val="002060"/>
              </a:solidFill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pic>
        <p:nvPicPr>
          <p:cNvPr id="31" name="Picture 6" descr="ÐÐÐÐÐ¥Ð¡ÐÐÐ ÐÐÐ£Ð§ÐÐ«Ð Ð¦ÐÐÐ¢Ð  ÐÐÐ ÐÐÐ¢ÐÐÐÐÐÐ Ð ÐÐÐ¤ÐÐÐ¦ÐÐÐÐÐ«Ð¥ ÐÐÐÐÐÐÐÐÐÐÐ">
            <a:extLst>
              <a:ext uri="{FF2B5EF4-FFF2-40B4-BE49-F238E27FC236}">
                <a16:creationId xmlns:a16="http://schemas.microsoft.com/office/drawing/2014/main" id="{745F4ED2-A62F-4DEA-14CB-77BFA03A39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16" b="-513"/>
          <a:stretch>
            <a:fillRect/>
          </a:stretch>
        </p:blipFill>
        <p:spPr bwMode="auto">
          <a:xfrm>
            <a:off x="307975" y="109075"/>
            <a:ext cx="938127" cy="622992"/>
          </a:xfrm>
          <a:prstGeom prst="rect">
            <a:avLst/>
          </a:prstGeom>
          <a:solidFill>
            <a:schemeClr val="bg2">
              <a:lumMod val="90000"/>
              <a:alpha val="0"/>
            </a:schemeClr>
          </a:solidFill>
          <a:ln>
            <a:noFill/>
          </a:ln>
        </p:spPr>
      </p:pic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09389EA0-515B-3466-434D-93DD80AD4F7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-1391" t="60105" b="7167"/>
          <a:stretch/>
        </p:blipFill>
        <p:spPr>
          <a:xfrm rot="10800000">
            <a:off x="10907485" y="-22136"/>
            <a:ext cx="342973" cy="870898"/>
          </a:xfrm>
          <a:prstGeom prst="rect">
            <a:avLst/>
          </a:prstGeom>
        </p:spPr>
      </p:pic>
      <p:sp>
        <p:nvSpPr>
          <p:cNvPr id="35" name="Прямоугольник: скругленные углы 34">
            <a:extLst>
              <a:ext uri="{FF2B5EF4-FFF2-40B4-BE49-F238E27FC236}">
                <a16:creationId xmlns:a16="http://schemas.microsoft.com/office/drawing/2014/main" id="{DE2C4FE8-F388-EB86-4CF1-3B051CFC73C3}"/>
              </a:ext>
            </a:extLst>
          </p:cNvPr>
          <p:cNvSpPr/>
          <p:nvPr/>
        </p:nvSpPr>
        <p:spPr>
          <a:xfrm>
            <a:off x="130629" y="879361"/>
            <a:ext cx="6941975" cy="371974"/>
          </a:xfrm>
          <a:prstGeom prst="roundRect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ea typeface="Roboto Condensed" panose="02000000000000000000" pitchFamily="2" charset="0"/>
                <a:cs typeface="Roboto Condensed" panose="02000000000000000000" pitchFamily="2" charset="0"/>
              </a:rPr>
              <a:t>Ключевые направления гранта:</a:t>
            </a:r>
            <a:endParaRPr lang="ru-RU" dirty="0"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sp>
        <p:nvSpPr>
          <p:cNvPr id="37" name="Rectangle 83">
            <a:extLst>
              <a:ext uri="{FF2B5EF4-FFF2-40B4-BE49-F238E27FC236}">
                <a16:creationId xmlns:a16="http://schemas.microsoft.com/office/drawing/2014/main" id="{A846A9D3-E935-E300-F8C1-D30B05513AAE}"/>
              </a:ext>
            </a:extLst>
          </p:cNvPr>
          <p:cNvSpPr/>
          <p:nvPr/>
        </p:nvSpPr>
        <p:spPr>
          <a:xfrm>
            <a:off x="130629" y="2500194"/>
            <a:ext cx="6941975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2B6A"/>
            </a:solidFill>
          </a:ln>
        </p:spPr>
        <p:txBody>
          <a:bodyPr wrap="square">
            <a:spAutoFit/>
          </a:bodyPr>
          <a:lstStyle/>
          <a:p>
            <a:r>
              <a:rPr lang="kk-KZ" sz="1400" b="1" dirty="0">
                <a:solidFill>
                  <a:srgbClr val="002060"/>
                </a:solidFill>
                <a:ea typeface="Roboto" pitchFamily="2" charset="0"/>
                <a:cs typeface="Microsoft New Tai Lue" panose="020B0502040204020203" pitchFamily="34" charset="0"/>
              </a:rPr>
              <a:t>Модуль </a:t>
            </a:r>
            <a:r>
              <a:rPr lang="ru-RU" sz="1400" b="1" dirty="0">
                <a:solidFill>
                  <a:srgbClr val="002060"/>
                </a:solidFill>
                <a:ea typeface="Roboto" pitchFamily="2" charset="0"/>
                <a:cs typeface="Microsoft New Tai Lue" panose="020B0502040204020203" pitchFamily="34" charset="0"/>
              </a:rPr>
              <a:t>4. Дифференцированные услуги по тестированию на ВИЧ: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ea typeface="Roboto" pitchFamily="2" charset="0"/>
                <a:cs typeface="Microsoft New Tai Lue" panose="020B0502040204020203" pitchFamily="34" charset="0"/>
              </a:rPr>
              <a:t>Расширение тестирования КГН на базе сообщества, индексное тестирование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ea typeface="Roboto" pitchFamily="2" charset="0"/>
                <a:cs typeface="Microsoft New Tai Lue" panose="020B0502040204020203" pitchFamily="34" charset="0"/>
              </a:rPr>
              <a:t>Самотестирование (он-лайн платформа – заказ и доставка тестов)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a typeface="Roboto" pitchFamily="2" charset="0"/>
                <a:cs typeface="Microsoft New Tai Lue" panose="020B0502040204020203" pitchFamily="34" charset="0"/>
              </a:rPr>
              <a:t>SNS - </a:t>
            </a:r>
            <a:r>
              <a:rPr lang="ru-RU" sz="1400" dirty="0">
                <a:ea typeface="Roboto" pitchFamily="2" charset="0"/>
                <a:cs typeface="Microsoft New Tai Lue" panose="020B0502040204020203" pitchFamily="34" charset="0"/>
              </a:rPr>
              <a:t>привлечение к тестированию КГН по принципу «равный-равному» </a:t>
            </a:r>
          </a:p>
        </p:txBody>
      </p:sp>
      <p:sp>
        <p:nvSpPr>
          <p:cNvPr id="38" name="Rectangle 83">
            <a:extLst>
              <a:ext uri="{FF2B5EF4-FFF2-40B4-BE49-F238E27FC236}">
                <a16:creationId xmlns:a16="http://schemas.microsoft.com/office/drawing/2014/main" id="{6C535FD7-6216-92F9-2313-BD7A1D3828A2}"/>
              </a:ext>
            </a:extLst>
          </p:cNvPr>
          <p:cNvSpPr/>
          <p:nvPr/>
        </p:nvSpPr>
        <p:spPr>
          <a:xfrm>
            <a:off x="130629" y="3498793"/>
            <a:ext cx="6941975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2B6A"/>
            </a:solidFill>
          </a:ln>
        </p:spPr>
        <p:txBody>
          <a:bodyPr wrap="square">
            <a:spAutoFit/>
          </a:bodyPr>
          <a:lstStyle/>
          <a:p>
            <a:r>
              <a:rPr lang="kk-KZ" sz="1400" b="1" dirty="0">
                <a:solidFill>
                  <a:srgbClr val="002060"/>
                </a:solidFill>
                <a:ea typeface="Roboto" pitchFamily="2" charset="0"/>
                <a:cs typeface="Microsoft New Tai Lue" panose="020B0502040204020203" pitchFamily="34" charset="0"/>
              </a:rPr>
              <a:t>Модуль </a:t>
            </a:r>
            <a:r>
              <a:rPr lang="ru-RU" sz="1400" b="1" dirty="0">
                <a:solidFill>
                  <a:srgbClr val="002060"/>
                </a:solidFill>
                <a:ea typeface="Roboto" pitchFamily="2" charset="0"/>
                <a:cs typeface="Microsoft New Tai Lue" panose="020B0502040204020203" pitchFamily="34" charset="0"/>
              </a:rPr>
              <a:t>5. Уход и поддержка ЛЖВ: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ea typeface="Roboto" pitchFamily="2" charset="0"/>
                <a:cs typeface="Microsoft New Tai Lue" panose="020B0502040204020203" pitchFamily="34" charset="0"/>
              </a:rPr>
              <a:t>Предоставление дифференцированных услуг при ВИЧ</a:t>
            </a:r>
            <a:r>
              <a:rPr lang="en-US" sz="1400" dirty="0">
                <a:ea typeface="Roboto" pitchFamily="2" charset="0"/>
                <a:cs typeface="Microsoft New Tai Lue" panose="020B0502040204020203" pitchFamily="34" charset="0"/>
              </a:rPr>
              <a:t> (</a:t>
            </a:r>
            <a:r>
              <a:rPr lang="ru-RU" sz="1400" dirty="0">
                <a:ea typeface="Roboto" pitchFamily="2" charset="0"/>
                <a:cs typeface="Microsoft New Tai Lue" panose="020B0502040204020203" pitchFamily="34" charset="0"/>
              </a:rPr>
              <a:t>медико-социально-правовая поддержка ЛЖВ и приверженность к АРТ)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ea typeface="Roboto" pitchFamily="2" charset="0"/>
                <a:cs typeface="Microsoft New Tai Lue" panose="020B0502040204020203" pitchFamily="34" charset="0"/>
              </a:rPr>
              <a:t>Обеспечение АРТ иностранных граждан с ВИЧ</a:t>
            </a:r>
          </a:p>
        </p:txBody>
      </p:sp>
      <p:sp>
        <p:nvSpPr>
          <p:cNvPr id="39" name="Rectangle 83">
            <a:extLst>
              <a:ext uri="{FF2B5EF4-FFF2-40B4-BE49-F238E27FC236}">
                <a16:creationId xmlns:a16="http://schemas.microsoft.com/office/drawing/2014/main" id="{EA37561D-F812-B213-8A95-83E0DCD46F32}"/>
              </a:ext>
            </a:extLst>
          </p:cNvPr>
          <p:cNvSpPr/>
          <p:nvPr/>
        </p:nvSpPr>
        <p:spPr>
          <a:xfrm>
            <a:off x="130629" y="4504173"/>
            <a:ext cx="6941975" cy="7386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2B6A"/>
            </a:solidFill>
          </a:ln>
        </p:spPr>
        <p:txBody>
          <a:bodyPr wrap="square">
            <a:spAutoFit/>
          </a:bodyPr>
          <a:lstStyle/>
          <a:p>
            <a:r>
              <a:rPr lang="kk-KZ" sz="1400" b="1" dirty="0">
                <a:solidFill>
                  <a:srgbClr val="002060"/>
                </a:solidFill>
                <a:ea typeface="Roboto" pitchFamily="2" charset="0"/>
                <a:cs typeface="Microsoft New Tai Lue" panose="020B0502040204020203" pitchFamily="34" charset="0"/>
              </a:rPr>
              <a:t>Модуль 6</a:t>
            </a:r>
            <a:r>
              <a:rPr lang="ru-RU" sz="1400" b="1" dirty="0">
                <a:solidFill>
                  <a:srgbClr val="002060"/>
                </a:solidFill>
                <a:ea typeface="Roboto" pitchFamily="2" charset="0"/>
                <a:cs typeface="Microsoft New Tai Lue" panose="020B0502040204020203" pitchFamily="34" charset="0"/>
              </a:rPr>
              <a:t>. Снижение барьеров, связанных с правами человека к услугам: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ea typeface="Roboto" pitchFamily="2" charset="0"/>
                <a:cs typeface="Microsoft New Tai Lue" panose="020B0502040204020203" pitchFamily="34" charset="0"/>
              </a:rPr>
              <a:t>Искоренение стигмы и дискриминации КГН и ЛЖВ (Акции, Круглые столы, Отчет по Стигме и реализация Плана)</a:t>
            </a:r>
          </a:p>
        </p:txBody>
      </p:sp>
      <p:sp>
        <p:nvSpPr>
          <p:cNvPr id="40" name="Rectangle 83">
            <a:extLst>
              <a:ext uri="{FF2B5EF4-FFF2-40B4-BE49-F238E27FC236}">
                <a16:creationId xmlns:a16="http://schemas.microsoft.com/office/drawing/2014/main" id="{9F0FDAA2-7731-1C56-0CEC-E59147A80AF8}"/>
              </a:ext>
            </a:extLst>
          </p:cNvPr>
          <p:cNvSpPr/>
          <p:nvPr/>
        </p:nvSpPr>
        <p:spPr>
          <a:xfrm>
            <a:off x="130630" y="5295820"/>
            <a:ext cx="6941974" cy="7386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2B6A"/>
            </a:solidFill>
          </a:ln>
        </p:spPr>
        <p:txBody>
          <a:bodyPr wrap="square">
            <a:spAutoFit/>
          </a:bodyPr>
          <a:lstStyle/>
          <a:p>
            <a:r>
              <a:rPr lang="kk-KZ" sz="1400" b="1" dirty="0">
                <a:solidFill>
                  <a:srgbClr val="002060"/>
                </a:solidFill>
                <a:ea typeface="Roboto" pitchFamily="2" charset="0"/>
                <a:cs typeface="Microsoft New Tai Lue" panose="020B0502040204020203" pitchFamily="34" charset="0"/>
              </a:rPr>
              <a:t>Модуль 7</a:t>
            </a:r>
            <a:r>
              <a:rPr lang="ru-RU" sz="1400" b="1" dirty="0">
                <a:solidFill>
                  <a:srgbClr val="002060"/>
                </a:solidFill>
                <a:ea typeface="Roboto" pitchFamily="2" charset="0"/>
                <a:cs typeface="Microsoft New Tai Lue" panose="020B0502040204020203" pitchFamily="34" charset="0"/>
              </a:rPr>
              <a:t>. Укрепление систем сообщества: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ea typeface="Roboto" pitchFamily="2" charset="0"/>
                <a:cs typeface="Microsoft New Tai Lue" panose="020B0502040204020203" pitchFamily="34" charset="0"/>
              </a:rPr>
              <a:t>Усиление потенциала НПО для и при получении ГСЗ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ea typeface="Roboto" pitchFamily="2" charset="0"/>
                <a:cs typeface="Microsoft New Tai Lue" panose="020B0502040204020203" pitchFamily="34" charset="0"/>
              </a:rPr>
              <a:t>Мониторинг силами сообщества</a:t>
            </a:r>
          </a:p>
        </p:txBody>
      </p:sp>
      <p:sp>
        <p:nvSpPr>
          <p:cNvPr id="41" name="Rectangle 83">
            <a:extLst>
              <a:ext uri="{FF2B5EF4-FFF2-40B4-BE49-F238E27FC236}">
                <a16:creationId xmlns:a16="http://schemas.microsoft.com/office/drawing/2014/main" id="{BD6CF565-52FF-CDCC-9E74-F03D6732433F}"/>
              </a:ext>
            </a:extLst>
          </p:cNvPr>
          <p:cNvSpPr/>
          <p:nvPr/>
        </p:nvSpPr>
        <p:spPr>
          <a:xfrm>
            <a:off x="130629" y="6086592"/>
            <a:ext cx="6941975" cy="7386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2B6A"/>
            </a:solidFill>
          </a:ln>
        </p:spPr>
        <p:txBody>
          <a:bodyPr wrap="square">
            <a:spAutoFit/>
          </a:bodyPr>
          <a:lstStyle/>
          <a:p>
            <a:r>
              <a:rPr lang="kk-KZ" sz="1400" b="1" dirty="0">
                <a:solidFill>
                  <a:srgbClr val="002060"/>
                </a:solidFill>
                <a:ea typeface="Roboto" pitchFamily="2" charset="0"/>
                <a:cs typeface="Microsoft New Tai Lue" panose="020B0502040204020203" pitchFamily="34" charset="0"/>
              </a:rPr>
              <a:t>Модуль 8</a:t>
            </a:r>
            <a:r>
              <a:rPr lang="ru-RU" sz="1400" b="1" dirty="0">
                <a:solidFill>
                  <a:srgbClr val="002060"/>
                </a:solidFill>
                <a:ea typeface="Roboto" pitchFamily="2" charset="0"/>
                <a:cs typeface="Microsoft New Tai Lue" panose="020B0502040204020203" pitchFamily="34" charset="0"/>
              </a:rPr>
              <a:t>. Системы мониторинга и оценки: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ea typeface="Roboto" pitchFamily="2" charset="0"/>
                <a:cs typeface="Microsoft New Tai Lue" panose="020B0502040204020203" pitchFamily="34" charset="0"/>
              </a:rPr>
              <a:t>МиО и менторские визиты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ea typeface="Roboto" pitchFamily="2" charset="0"/>
                <a:cs typeface="Microsoft New Tai Lue" panose="020B0502040204020203" pitchFamily="34" charset="0"/>
              </a:rPr>
              <a:t>Регулярная отчетность</a:t>
            </a:r>
          </a:p>
        </p:txBody>
      </p:sp>
    </p:spTree>
    <p:extLst>
      <p:ext uri="{BB962C8B-B14F-4D97-AF65-F5344CB8AC3E}">
        <p14:creationId xmlns:p14="http://schemas.microsoft.com/office/powerpoint/2010/main" val="3433921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3E12867-E8FF-AEB1-E1BB-14E6DF793868}"/>
              </a:ext>
            </a:extLst>
          </p:cNvPr>
          <p:cNvSpPr/>
          <p:nvPr/>
        </p:nvSpPr>
        <p:spPr>
          <a:xfrm>
            <a:off x="0" y="0"/>
            <a:ext cx="12191999" cy="8411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15F9F1-5063-E699-B794-006B91825C18}"/>
              </a:ext>
            </a:extLst>
          </p:cNvPr>
          <p:cNvSpPr txBox="1"/>
          <p:nvPr/>
        </p:nvSpPr>
        <p:spPr>
          <a:xfrm>
            <a:off x="1786102" y="235905"/>
            <a:ext cx="9071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>
                <a:solidFill>
                  <a:schemeClr val="bg1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Внедрение новых подходов в рамках гранта</a:t>
            </a:r>
            <a:endParaRPr lang="ru-RU" b="1" dirty="0">
              <a:solidFill>
                <a:schemeClr val="bg1"/>
              </a:solidFill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A5738A0-E189-F0FB-0223-CCA7E3686387}"/>
              </a:ext>
            </a:extLst>
          </p:cNvPr>
          <p:cNvSpPr/>
          <p:nvPr/>
        </p:nvSpPr>
        <p:spPr>
          <a:xfrm>
            <a:off x="11253872" y="-7620"/>
            <a:ext cx="938127" cy="84114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2F559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002060"/>
              </a:solidFill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sp>
        <p:nvSpPr>
          <p:cNvPr id="7" name="Номер слайда 30">
            <a:extLst>
              <a:ext uri="{FF2B5EF4-FFF2-40B4-BE49-F238E27FC236}">
                <a16:creationId xmlns:a16="http://schemas.microsoft.com/office/drawing/2014/main" id="{077E1EBE-6547-6861-0BB6-07149B567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7985" y="219391"/>
            <a:ext cx="729343" cy="365125"/>
          </a:xfrm>
        </p:spPr>
        <p:txBody>
          <a:bodyPr/>
          <a:lstStyle/>
          <a:p>
            <a:pPr algn="ctr"/>
            <a:fld id="{AC469582-59F0-4F0D-BE28-8E8B50A0B541}" type="slidenum">
              <a:rPr lang="ru-RU" sz="1800" b="1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pPr algn="ctr"/>
              <a:t>5</a:t>
            </a:fld>
            <a:endParaRPr lang="ru-RU" sz="1800" b="1" dirty="0">
              <a:solidFill>
                <a:srgbClr val="002060"/>
              </a:solidFill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pic>
        <p:nvPicPr>
          <p:cNvPr id="8" name="Picture 6" descr="ÐÐÐÐÐ¥Ð¡ÐÐÐ ÐÐÐ£Ð§ÐÐ«Ð Ð¦ÐÐÐ¢Ð  ÐÐÐ ÐÐÐ¢ÐÐÐÐÐÐ Ð ÐÐÐ¤ÐÐÐ¦ÐÐÐÐÐ«Ð¥ ÐÐÐÐÐÐÐÐÐÐÐ">
            <a:extLst>
              <a:ext uri="{FF2B5EF4-FFF2-40B4-BE49-F238E27FC236}">
                <a16:creationId xmlns:a16="http://schemas.microsoft.com/office/drawing/2014/main" id="{64B071C5-105B-ECA2-B41F-EFDCEE8102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16" b="-513"/>
          <a:stretch>
            <a:fillRect/>
          </a:stretch>
        </p:blipFill>
        <p:spPr bwMode="auto">
          <a:xfrm>
            <a:off x="307975" y="109075"/>
            <a:ext cx="938127" cy="622992"/>
          </a:xfrm>
          <a:prstGeom prst="rect">
            <a:avLst/>
          </a:prstGeom>
          <a:solidFill>
            <a:schemeClr val="bg2">
              <a:lumMod val="90000"/>
              <a:alpha val="0"/>
            </a:schemeClr>
          </a:solidFill>
          <a:ln>
            <a:noFill/>
          </a:ln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25E3CF4-7FC8-A389-1327-94BEC7CAE85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391" t="60105" b="7167"/>
          <a:stretch/>
        </p:blipFill>
        <p:spPr>
          <a:xfrm rot="10800000">
            <a:off x="10907485" y="-22136"/>
            <a:ext cx="342973" cy="870898"/>
          </a:xfrm>
          <a:prstGeom prst="rect">
            <a:avLst/>
          </a:prstGeom>
        </p:spPr>
      </p:pic>
      <p:sp>
        <p:nvSpPr>
          <p:cNvPr id="61" name="TextBox 60">
            <a:extLst>
              <a:ext uri="{FF2B5EF4-FFF2-40B4-BE49-F238E27FC236}">
                <a16:creationId xmlns:a16="http://schemas.microsoft.com/office/drawing/2014/main" id="{713846F1-3506-E1F7-864E-23D0F2AF1B6C}"/>
              </a:ext>
            </a:extLst>
          </p:cNvPr>
          <p:cNvSpPr txBox="1"/>
          <p:nvPr/>
        </p:nvSpPr>
        <p:spPr>
          <a:xfrm>
            <a:off x="1019050" y="1012924"/>
            <a:ext cx="5150197" cy="83099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r>
              <a:rPr lang="ru-RU" b="1" dirty="0">
                <a:solidFill>
                  <a:srgbClr val="002B6A"/>
                </a:solidFill>
              </a:rPr>
              <a:t>Привлечение </a:t>
            </a:r>
            <a:r>
              <a:rPr lang="en-US" b="1" dirty="0">
                <a:solidFill>
                  <a:srgbClr val="002B6A"/>
                </a:solidFill>
              </a:rPr>
              <a:t>SMM</a:t>
            </a:r>
            <a:r>
              <a:rPr lang="ru-RU" b="1" dirty="0">
                <a:solidFill>
                  <a:srgbClr val="002B6A"/>
                </a:solidFill>
              </a:rPr>
              <a:t>-специалист</a:t>
            </a:r>
            <a:r>
              <a:rPr lang="kk-KZ" b="1" dirty="0">
                <a:solidFill>
                  <a:srgbClr val="002B6A"/>
                </a:solidFill>
              </a:rPr>
              <a:t>ов</a:t>
            </a:r>
            <a:r>
              <a:rPr lang="ru-RU" b="1" dirty="0">
                <a:solidFill>
                  <a:srgbClr val="002B6A"/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B6A"/>
                </a:solidFill>
              </a:rPr>
              <a:t>На республиканском уровне (1)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B6A"/>
                </a:solidFill>
              </a:rPr>
              <a:t>На региональном уровне (13 – в проектных НПО)</a:t>
            </a:r>
            <a:endParaRPr lang="en-US" dirty="0">
              <a:solidFill>
                <a:srgbClr val="002B6A"/>
              </a:solidFill>
            </a:endParaRPr>
          </a:p>
        </p:txBody>
      </p:sp>
      <p:sp>
        <p:nvSpPr>
          <p:cNvPr id="3" name="Freeform 47">
            <a:extLst>
              <a:ext uri="{FF2B5EF4-FFF2-40B4-BE49-F238E27FC236}">
                <a16:creationId xmlns:a16="http://schemas.microsoft.com/office/drawing/2014/main" id="{BDBF5183-08D6-1576-5968-D3B2768E62CE}"/>
              </a:ext>
            </a:extLst>
          </p:cNvPr>
          <p:cNvSpPr>
            <a:spLocks/>
          </p:cNvSpPr>
          <p:nvPr/>
        </p:nvSpPr>
        <p:spPr bwMode="auto">
          <a:xfrm>
            <a:off x="45913" y="950218"/>
            <a:ext cx="911225" cy="912812"/>
          </a:xfrm>
          <a:custGeom>
            <a:avLst/>
            <a:gdLst>
              <a:gd name="T0" fmla="*/ 143 w 510"/>
              <a:gd name="T1" fmla="*/ 62 h 510"/>
              <a:gd name="T2" fmla="*/ 448 w 510"/>
              <a:gd name="T3" fmla="*/ 143 h 510"/>
              <a:gd name="T4" fmla="*/ 367 w 510"/>
              <a:gd name="T5" fmla="*/ 448 h 510"/>
              <a:gd name="T6" fmla="*/ 62 w 510"/>
              <a:gd name="T7" fmla="*/ 367 h 510"/>
              <a:gd name="T8" fmla="*/ 143 w 510"/>
              <a:gd name="T9" fmla="*/ 62 h 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0" h="510">
                <a:moveTo>
                  <a:pt x="143" y="62"/>
                </a:moveTo>
                <a:cubicBezTo>
                  <a:pt x="250" y="0"/>
                  <a:pt x="387" y="37"/>
                  <a:pt x="448" y="143"/>
                </a:cubicBezTo>
                <a:cubicBezTo>
                  <a:pt x="510" y="250"/>
                  <a:pt x="474" y="387"/>
                  <a:pt x="367" y="448"/>
                </a:cubicBezTo>
                <a:cubicBezTo>
                  <a:pt x="260" y="510"/>
                  <a:pt x="123" y="473"/>
                  <a:pt x="62" y="367"/>
                </a:cubicBezTo>
                <a:cubicBezTo>
                  <a:pt x="0" y="260"/>
                  <a:pt x="37" y="123"/>
                  <a:pt x="143" y="62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71">
            <a:extLst>
              <a:ext uri="{FF2B5EF4-FFF2-40B4-BE49-F238E27FC236}">
                <a16:creationId xmlns:a16="http://schemas.microsoft.com/office/drawing/2014/main" id="{43C2CC15-72DC-7726-169A-5C02EA772850}"/>
              </a:ext>
            </a:extLst>
          </p:cNvPr>
          <p:cNvSpPr>
            <a:spLocks/>
          </p:cNvSpPr>
          <p:nvPr/>
        </p:nvSpPr>
        <p:spPr bwMode="auto">
          <a:xfrm>
            <a:off x="107825" y="1012924"/>
            <a:ext cx="787400" cy="787400"/>
          </a:xfrm>
          <a:custGeom>
            <a:avLst/>
            <a:gdLst>
              <a:gd name="T0" fmla="*/ 62 w 510"/>
              <a:gd name="T1" fmla="*/ 367 h 510"/>
              <a:gd name="T2" fmla="*/ 144 w 510"/>
              <a:gd name="T3" fmla="*/ 62 h 510"/>
              <a:gd name="T4" fmla="*/ 449 w 510"/>
              <a:gd name="T5" fmla="*/ 144 h 510"/>
              <a:gd name="T6" fmla="*/ 367 w 510"/>
              <a:gd name="T7" fmla="*/ 449 h 510"/>
              <a:gd name="T8" fmla="*/ 62 w 510"/>
              <a:gd name="T9" fmla="*/ 367 h 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0" h="510">
                <a:moveTo>
                  <a:pt x="62" y="367"/>
                </a:moveTo>
                <a:cubicBezTo>
                  <a:pt x="0" y="260"/>
                  <a:pt x="37" y="124"/>
                  <a:pt x="144" y="62"/>
                </a:cubicBezTo>
                <a:cubicBezTo>
                  <a:pt x="250" y="0"/>
                  <a:pt x="387" y="37"/>
                  <a:pt x="449" y="144"/>
                </a:cubicBezTo>
                <a:cubicBezTo>
                  <a:pt x="510" y="251"/>
                  <a:pt x="474" y="387"/>
                  <a:pt x="367" y="449"/>
                </a:cubicBezTo>
                <a:cubicBezTo>
                  <a:pt x="260" y="510"/>
                  <a:pt x="124" y="474"/>
                  <a:pt x="62" y="367"/>
                </a:cubicBezTo>
                <a:close/>
              </a:path>
            </a:pathLst>
          </a:custGeom>
          <a:solidFill>
            <a:srgbClr val="002B6A"/>
          </a:solidFill>
          <a:ln w="19050">
            <a:solidFill>
              <a:schemeClr val="bg1"/>
            </a:solidFill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" name="Google Shape;1013;p46">
            <a:extLst>
              <a:ext uri="{FF2B5EF4-FFF2-40B4-BE49-F238E27FC236}">
                <a16:creationId xmlns:a16="http://schemas.microsoft.com/office/drawing/2014/main" id="{C19D842D-A9EC-BFA7-6D7E-0FABE52E8AF2}"/>
              </a:ext>
            </a:extLst>
          </p:cNvPr>
          <p:cNvSpPr/>
          <p:nvPr/>
        </p:nvSpPr>
        <p:spPr>
          <a:xfrm>
            <a:off x="384155" y="1214898"/>
            <a:ext cx="224182" cy="388370"/>
          </a:xfrm>
          <a:custGeom>
            <a:avLst/>
            <a:gdLst/>
            <a:ahLst/>
            <a:cxnLst/>
            <a:rect l="l" t="t" r="r" b="b"/>
            <a:pathLst>
              <a:path w="11838" h="20508" fill="none" extrusionOk="0">
                <a:moveTo>
                  <a:pt x="10547" y="1"/>
                </a:moveTo>
                <a:lnTo>
                  <a:pt x="1292" y="1"/>
                </a:lnTo>
                <a:lnTo>
                  <a:pt x="1292" y="1"/>
                </a:lnTo>
                <a:lnTo>
                  <a:pt x="1024" y="25"/>
                </a:lnTo>
                <a:lnTo>
                  <a:pt x="780" y="98"/>
                </a:lnTo>
                <a:lnTo>
                  <a:pt x="561" y="220"/>
                </a:lnTo>
                <a:lnTo>
                  <a:pt x="366" y="366"/>
                </a:lnTo>
                <a:lnTo>
                  <a:pt x="220" y="561"/>
                </a:lnTo>
                <a:lnTo>
                  <a:pt x="98" y="780"/>
                </a:lnTo>
                <a:lnTo>
                  <a:pt x="25" y="1024"/>
                </a:lnTo>
                <a:lnTo>
                  <a:pt x="1" y="1292"/>
                </a:lnTo>
                <a:lnTo>
                  <a:pt x="1" y="19217"/>
                </a:lnTo>
                <a:lnTo>
                  <a:pt x="1" y="19217"/>
                </a:lnTo>
                <a:lnTo>
                  <a:pt x="25" y="19485"/>
                </a:lnTo>
                <a:lnTo>
                  <a:pt x="98" y="19728"/>
                </a:lnTo>
                <a:lnTo>
                  <a:pt x="220" y="19948"/>
                </a:lnTo>
                <a:lnTo>
                  <a:pt x="366" y="20142"/>
                </a:lnTo>
                <a:lnTo>
                  <a:pt x="561" y="20289"/>
                </a:lnTo>
                <a:lnTo>
                  <a:pt x="780" y="20410"/>
                </a:lnTo>
                <a:lnTo>
                  <a:pt x="1024" y="20483"/>
                </a:lnTo>
                <a:lnTo>
                  <a:pt x="1292" y="20508"/>
                </a:lnTo>
                <a:lnTo>
                  <a:pt x="10547" y="20508"/>
                </a:lnTo>
                <a:lnTo>
                  <a:pt x="10547" y="20508"/>
                </a:lnTo>
                <a:lnTo>
                  <a:pt x="10814" y="20483"/>
                </a:lnTo>
                <a:lnTo>
                  <a:pt x="11058" y="20410"/>
                </a:lnTo>
                <a:lnTo>
                  <a:pt x="11277" y="20289"/>
                </a:lnTo>
                <a:lnTo>
                  <a:pt x="11472" y="20142"/>
                </a:lnTo>
                <a:lnTo>
                  <a:pt x="11618" y="19948"/>
                </a:lnTo>
                <a:lnTo>
                  <a:pt x="11740" y="19728"/>
                </a:lnTo>
                <a:lnTo>
                  <a:pt x="11813" y="19485"/>
                </a:lnTo>
                <a:lnTo>
                  <a:pt x="11837" y="19217"/>
                </a:lnTo>
                <a:lnTo>
                  <a:pt x="11837" y="1292"/>
                </a:lnTo>
                <a:lnTo>
                  <a:pt x="11837" y="1292"/>
                </a:lnTo>
                <a:lnTo>
                  <a:pt x="11813" y="1024"/>
                </a:lnTo>
                <a:lnTo>
                  <a:pt x="11740" y="780"/>
                </a:lnTo>
                <a:lnTo>
                  <a:pt x="11618" y="561"/>
                </a:lnTo>
                <a:lnTo>
                  <a:pt x="11472" y="366"/>
                </a:lnTo>
                <a:lnTo>
                  <a:pt x="11277" y="220"/>
                </a:lnTo>
                <a:lnTo>
                  <a:pt x="11058" y="98"/>
                </a:lnTo>
                <a:lnTo>
                  <a:pt x="10814" y="25"/>
                </a:lnTo>
                <a:lnTo>
                  <a:pt x="10547" y="1"/>
                </a:lnTo>
                <a:lnTo>
                  <a:pt x="10547" y="1"/>
                </a:lnTo>
                <a:close/>
                <a:moveTo>
                  <a:pt x="5554" y="975"/>
                </a:moveTo>
                <a:lnTo>
                  <a:pt x="6284" y="975"/>
                </a:lnTo>
                <a:lnTo>
                  <a:pt x="6284" y="975"/>
                </a:lnTo>
                <a:lnTo>
                  <a:pt x="6406" y="999"/>
                </a:lnTo>
                <a:lnTo>
                  <a:pt x="6479" y="1073"/>
                </a:lnTo>
                <a:lnTo>
                  <a:pt x="6552" y="1146"/>
                </a:lnTo>
                <a:lnTo>
                  <a:pt x="6577" y="1267"/>
                </a:lnTo>
                <a:lnTo>
                  <a:pt x="6577" y="1267"/>
                </a:lnTo>
                <a:lnTo>
                  <a:pt x="6552" y="1365"/>
                </a:lnTo>
                <a:lnTo>
                  <a:pt x="6479" y="1462"/>
                </a:lnTo>
                <a:lnTo>
                  <a:pt x="6406" y="1511"/>
                </a:lnTo>
                <a:lnTo>
                  <a:pt x="6284" y="1535"/>
                </a:lnTo>
                <a:lnTo>
                  <a:pt x="5554" y="1535"/>
                </a:lnTo>
                <a:lnTo>
                  <a:pt x="5554" y="1535"/>
                </a:lnTo>
                <a:lnTo>
                  <a:pt x="5432" y="1511"/>
                </a:lnTo>
                <a:lnTo>
                  <a:pt x="5359" y="1462"/>
                </a:lnTo>
                <a:lnTo>
                  <a:pt x="5286" y="1365"/>
                </a:lnTo>
                <a:lnTo>
                  <a:pt x="5262" y="1267"/>
                </a:lnTo>
                <a:lnTo>
                  <a:pt x="5262" y="1267"/>
                </a:lnTo>
                <a:lnTo>
                  <a:pt x="5286" y="1146"/>
                </a:lnTo>
                <a:lnTo>
                  <a:pt x="5359" y="1073"/>
                </a:lnTo>
                <a:lnTo>
                  <a:pt x="5432" y="999"/>
                </a:lnTo>
                <a:lnTo>
                  <a:pt x="5554" y="975"/>
                </a:lnTo>
                <a:lnTo>
                  <a:pt x="5554" y="975"/>
                </a:lnTo>
                <a:close/>
                <a:moveTo>
                  <a:pt x="5919" y="19436"/>
                </a:moveTo>
                <a:lnTo>
                  <a:pt x="5919" y="19436"/>
                </a:lnTo>
                <a:lnTo>
                  <a:pt x="5749" y="19412"/>
                </a:lnTo>
                <a:lnTo>
                  <a:pt x="5578" y="19363"/>
                </a:lnTo>
                <a:lnTo>
                  <a:pt x="5432" y="19290"/>
                </a:lnTo>
                <a:lnTo>
                  <a:pt x="5310" y="19193"/>
                </a:lnTo>
                <a:lnTo>
                  <a:pt x="5213" y="19071"/>
                </a:lnTo>
                <a:lnTo>
                  <a:pt x="5140" y="18925"/>
                </a:lnTo>
                <a:lnTo>
                  <a:pt x="5091" y="18754"/>
                </a:lnTo>
                <a:lnTo>
                  <a:pt x="5067" y="18584"/>
                </a:lnTo>
                <a:lnTo>
                  <a:pt x="5067" y="18584"/>
                </a:lnTo>
                <a:lnTo>
                  <a:pt x="5091" y="18413"/>
                </a:lnTo>
                <a:lnTo>
                  <a:pt x="5140" y="18243"/>
                </a:lnTo>
                <a:lnTo>
                  <a:pt x="5213" y="18097"/>
                </a:lnTo>
                <a:lnTo>
                  <a:pt x="5310" y="17975"/>
                </a:lnTo>
                <a:lnTo>
                  <a:pt x="5432" y="17877"/>
                </a:lnTo>
                <a:lnTo>
                  <a:pt x="5578" y="17804"/>
                </a:lnTo>
                <a:lnTo>
                  <a:pt x="5749" y="17756"/>
                </a:lnTo>
                <a:lnTo>
                  <a:pt x="5919" y="17731"/>
                </a:lnTo>
                <a:lnTo>
                  <a:pt x="5919" y="17731"/>
                </a:lnTo>
                <a:lnTo>
                  <a:pt x="6090" y="17756"/>
                </a:lnTo>
                <a:lnTo>
                  <a:pt x="6260" y="17804"/>
                </a:lnTo>
                <a:lnTo>
                  <a:pt x="6406" y="17877"/>
                </a:lnTo>
                <a:lnTo>
                  <a:pt x="6528" y="17975"/>
                </a:lnTo>
                <a:lnTo>
                  <a:pt x="6625" y="18097"/>
                </a:lnTo>
                <a:lnTo>
                  <a:pt x="6699" y="18243"/>
                </a:lnTo>
                <a:lnTo>
                  <a:pt x="6747" y="18413"/>
                </a:lnTo>
                <a:lnTo>
                  <a:pt x="6772" y="18584"/>
                </a:lnTo>
                <a:lnTo>
                  <a:pt x="6772" y="18584"/>
                </a:lnTo>
                <a:lnTo>
                  <a:pt x="6747" y="18754"/>
                </a:lnTo>
                <a:lnTo>
                  <a:pt x="6699" y="18925"/>
                </a:lnTo>
                <a:lnTo>
                  <a:pt x="6625" y="19071"/>
                </a:lnTo>
                <a:lnTo>
                  <a:pt x="6528" y="19193"/>
                </a:lnTo>
                <a:lnTo>
                  <a:pt x="6406" y="19290"/>
                </a:lnTo>
                <a:lnTo>
                  <a:pt x="6260" y="19363"/>
                </a:lnTo>
                <a:lnTo>
                  <a:pt x="6090" y="19412"/>
                </a:lnTo>
                <a:lnTo>
                  <a:pt x="5919" y="19436"/>
                </a:lnTo>
                <a:lnTo>
                  <a:pt x="5919" y="19436"/>
                </a:lnTo>
                <a:close/>
                <a:moveTo>
                  <a:pt x="10547" y="16660"/>
                </a:moveTo>
                <a:lnTo>
                  <a:pt x="1292" y="16660"/>
                </a:lnTo>
                <a:lnTo>
                  <a:pt x="1292" y="2558"/>
                </a:lnTo>
                <a:lnTo>
                  <a:pt x="10547" y="2558"/>
                </a:lnTo>
                <a:lnTo>
                  <a:pt x="10547" y="16660"/>
                </a:lnTo>
                <a:close/>
              </a:path>
            </a:pathLst>
          </a:custGeom>
          <a:noFill/>
          <a:ln w="12700" cap="rnd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BD5584E5-1E6C-C61B-A101-05099249FC94}"/>
              </a:ext>
            </a:extLst>
          </p:cNvPr>
          <p:cNvSpPr>
            <a:spLocks/>
          </p:cNvSpPr>
          <p:nvPr/>
        </p:nvSpPr>
        <p:spPr bwMode="auto">
          <a:xfrm>
            <a:off x="45913" y="2027680"/>
            <a:ext cx="912813" cy="912812"/>
          </a:xfrm>
          <a:custGeom>
            <a:avLst/>
            <a:gdLst>
              <a:gd name="T0" fmla="*/ 366 w 510"/>
              <a:gd name="T1" fmla="*/ 62 h 510"/>
              <a:gd name="T2" fmla="*/ 448 w 510"/>
              <a:gd name="T3" fmla="*/ 367 h 510"/>
              <a:gd name="T4" fmla="*/ 143 w 510"/>
              <a:gd name="T5" fmla="*/ 448 h 510"/>
              <a:gd name="T6" fmla="*/ 61 w 510"/>
              <a:gd name="T7" fmla="*/ 143 h 510"/>
              <a:gd name="T8" fmla="*/ 366 w 510"/>
              <a:gd name="T9" fmla="*/ 62 h 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0" h="510">
                <a:moveTo>
                  <a:pt x="366" y="62"/>
                </a:moveTo>
                <a:cubicBezTo>
                  <a:pt x="473" y="123"/>
                  <a:pt x="510" y="260"/>
                  <a:pt x="448" y="367"/>
                </a:cubicBezTo>
                <a:cubicBezTo>
                  <a:pt x="387" y="473"/>
                  <a:pt x="250" y="510"/>
                  <a:pt x="143" y="448"/>
                </a:cubicBezTo>
                <a:cubicBezTo>
                  <a:pt x="36" y="387"/>
                  <a:pt x="0" y="250"/>
                  <a:pt x="61" y="143"/>
                </a:cubicBezTo>
                <a:cubicBezTo>
                  <a:pt x="123" y="37"/>
                  <a:pt x="260" y="0"/>
                  <a:pt x="366" y="62"/>
                </a:cubicBezTo>
                <a:close/>
              </a:path>
            </a:pathLst>
          </a:custGeom>
          <a:solidFill>
            <a:srgbClr val="002B6A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71">
            <a:extLst>
              <a:ext uri="{FF2B5EF4-FFF2-40B4-BE49-F238E27FC236}">
                <a16:creationId xmlns:a16="http://schemas.microsoft.com/office/drawing/2014/main" id="{092484DD-79AA-9B88-349F-2C86E07D63D9}"/>
              </a:ext>
            </a:extLst>
          </p:cNvPr>
          <p:cNvSpPr>
            <a:spLocks/>
          </p:cNvSpPr>
          <p:nvPr/>
        </p:nvSpPr>
        <p:spPr bwMode="auto">
          <a:xfrm>
            <a:off x="108619" y="2090386"/>
            <a:ext cx="787400" cy="787400"/>
          </a:xfrm>
          <a:custGeom>
            <a:avLst/>
            <a:gdLst>
              <a:gd name="T0" fmla="*/ 62 w 510"/>
              <a:gd name="T1" fmla="*/ 367 h 510"/>
              <a:gd name="T2" fmla="*/ 144 w 510"/>
              <a:gd name="T3" fmla="*/ 62 h 510"/>
              <a:gd name="T4" fmla="*/ 449 w 510"/>
              <a:gd name="T5" fmla="*/ 144 h 510"/>
              <a:gd name="T6" fmla="*/ 367 w 510"/>
              <a:gd name="T7" fmla="*/ 449 h 510"/>
              <a:gd name="T8" fmla="*/ 62 w 510"/>
              <a:gd name="T9" fmla="*/ 367 h 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0" h="510">
                <a:moveTo>
                  <a:pt x="62" y="367"/>
                </a:moveTo>
                <a:cubicBezTo>
                  <a:pt x="0" y="260"/>
                  <a:pt x="37" y="124"/>
                  <a:pt x="144" y="62"/>
                </a:cubicBezTo>
                <a:cubicBezTo>
                  <a:pt x="250" y="0"/>
                  <a:pt x="387" y="37"/>
                  <a:pt x="449" y="144"/>
                </a:cubicBezTo>
                <a:cubicBezTo>
                  <a:pt x="510" y="251"/>
                  <a:pt x="474" y="387"/>
                  <a:pt x="367" y="449"/>
                </a:cubicBezTo>
                <a:cubicBezTo>
                  <a:pt x="260" y="510"/>
                  <a:pt x="124" y="474"/>
                  <a:pt x="62" y="367"/>
                </a:cubicBezTo>
                <a:close/>
              </a:path>
            </a:pathLst>
          </a:custGeom>
          <a:solidFill>
            <a:srgbClr val="002B6A"/>
          </a:solidFill>
          <a:ln w="19050">
            <a:solidFill>
              <a:schemeClr val="bg1"/>
            </a:solidFill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grpSp>
        <p:nvGrpSpPr>
          <p:cNvPr id="17" name="Google Shape;1014;p46">
            <a:extLst>
              <a:ext uri="{FF2B5EF4-FFF2-40B4-BE49-F238E27FC236}">
                <a16:creationId xmlns:a16="http://schemas.microsoft.com/office/drawing/2014/main" id="{F10CCA29-F9B6-67C1-4537-2FD48A04902E}"/>
              </a:ext>
            </a:extLst>
          </p:cNvPr>
          <p:cNvGrpSpPr/>
          <p:nvPr/>
        </p:nvGrpSpPr>
        <p:grpSpPr>
          <a:xfrm>
            <a:off x="327507" y="2306386"/>
            <a:ext cx="349624" cy="331179"/>
            <a:chOff x="2583100" y="2973775"/>
            <a:chExt cx="461550" cy="437200"/>
          </a:xfrm>
        </p:grpSpPr>
        <p:sp>
          <p:nvSpPr>
            <p:cNvPr id="18" name="Google Shape;1015;p46">
              <a:extLst>
                <a:ext uri="{FF2B5EF4-FFF2-40B4-BE49-F238E27FC236}">
                  <a16:creationId xmlns:a16="http://schemas.microsoft.com/office/drawing/2014/main" id="{8496B936-6A2B-979C-3F8B-0D9A92C662D0}"/>
                </a:ext>
              </a:extLst>
            </p:cNvPr>
            <p:cNvSpPr/>
            <p:nvPr/>
          </p:nvSpPr>
          <p:spPr>
            <a:xfrm>
              <a:off x="2701225" y="3315975"/>
              <a:ext cx="225300" cy="95000"/>
            </a:xfrm>
            <a:custGeom>
              <a:avLst/>
              <a:gdLst/>
              <a:ahLst/>
              <a:cxnLst/>
              <a:rect l="l" t="t" r="r" b="b"/>
              <a:pathLst>
                <a:path w="9012" h="3800" fill="none" extrusionOk="0">
                  <a:moveTo>
                    <a:pt x="2947" y="0"/>
                  </a:moveTo>
                  <a:lnTo>
                    <a:pt x="2947" y="2947"/>
                  </a:lnTo>
                  <a:lnTo>
                    <a:pt x="853" y="2947"/>
                  </a:lnTo>
                  <a:lnTo>
                    <a:pt x="853" y="2947"/>
                  </a:lnTo>
                  <a:lnTo>
                    <a:pt x="682" y="2947"/>
                  </a:lnTo>
                  <a:lnTo>
                    <a:pt x="512" y="2996"/>
                  </a:lnTo>
                  <a:lnTo>
                    <a:pt x="365" y="3093"/>
                  </a:lnTo>
                  <a:lnTo>
                    <a:pt x="244" y="3191"/>
                  </a:lnTo>
                  <a:lnTo>
                    <a:pt x="146" y="3313"/>
                  </a:lnTo>
                  <a:lnTo>
                    <a:pt x="49" y="3459"/>
                  </a:lnTo>
                  <a:lnTo>
                    <a:pt x="0" y="3629"/>
                  </a:lnTo>
                  <a:lnTo>
                    <a:pt x="0" y="3800"/>
                  </a:lnTo>
                  <a:lnTo>
                    <a:pt x="9011" y="3800"/>
                  </a:lnTo>
                  <a:lnTo>
                    <a:pt x="9011" y="3800"/>
                  </a:lnTo>
                  <a:lnTo>
                    <a:pt x="9011" y="3629"/>
                  </a:lnTo>
                  <a:lnTo>
                    <a:pt x="8963" y="3459"/>
                  </a:lnTo>
                  <a:lnTo>
                    <a:pt x="8865" y="3313"/>
                  </a:lnTo>
                  <a:lnTo>
                    <a:pt x="8768" y="3191"/>
                  </a:lnTo>
                  <a:lnTo>
                    <a:pt x="8646" y="3093"/>
                  </a:lnTo>
                  <a:lnTo>
                    <a:pt x="8500" y="2996"/>
                  </a:lnTo>
                  <a:lnTo>
                    <a:pt x="8330" y="2947"/>
                  </a:lnTo>
                  <a:lnTo>
                    <a:pt x="8159" y="2947"/>
                  </a:lnTo>
                  <a:lnTo>
                    <a:pt x="6065" y="2947"/>
                  </a:lnTo>
                  <a:lnTo>
                    <a:pt x="6065" y="0"/>
                  </a:lnTo>
                </a:path>
              </a:pathLst>
            </a:custGeom>
            <a:noFill/>
            <a:ln w="12700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016;p46">
              <a:extLst>
                <a:ext uri="{FF2B5EF4-FFF2-40B4-BE49-F238E27FC236}">
                  <a16:creationId xmlns:a16="http://schemas.microsoft.com/office/drawing/2014/main" id="{095217D6-29C3-4AD7-9633-F523DB67DAD0}"/>
                </a:ext>
              </a:extLst>
            </p:cNvPr>
            <p:cNvSpPr/>
            <p:nvPr/>
          </p:nvSpPr>
          <p:spPr>
            <a:xfrm>
              <a:off x="2583100" y="2973775"/>
              <a:ext cx="461550" cy="336125"/>
            </a:xfrm>
            <a:custGeom>
              <a:avLst/>
              <a:gdLst/>
              <a:ahLst/>
              <a:cxnLst/>
              <a:rect l="l" t="t" r="r" b="b"/>
              <a:pathLst>
                <a:path w="18462" h="13445" fill="none" extrusionOk="0">
                  <a:moveTo>
                    <a:pt x="17974" y="1"/>
                  </a:move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317" y="50"/>
                  </a:lnTo>
                  <a:lnTo>
                    <a:pt x="220" y="74"/>
                  </a:lnTo>
                  <a:lnTo>
                    <a:pt x="146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0" y="488"/>
                  </a:lnTo>
                  <a:lnTo>
                    <a:pt x="0" y="12958"/>
                  </a:lnTo>
                  <a:lnTo>
                    <a:pt x="0" y="12958"/>
                  </a:lnTo>
                  <a:lnTo>
                    <a:pt x="25" y="13055"/>
                  </a:lnTo>
                  <a:lnTo>
                    <a:pt x="49" y="13152"/>
                  </a:lnTo>
                  <a:lnTo>
                    <a:pt x="98" y="13226"/>
                  </a:lnTo>
                  <a:lnTo>
                    <a:pt x="146" y="13299"/>
                  </a:lnTo>
                  <a:lnTo>
                    <a:pt x="220" y="13372"/>
                  </a:lnTo>
                  <a:lnTo>
                    <a:pt x="317" y="13396"/>
                  </a:lnTo>
                  <a:lnTo>
                    <a:pt x="390" y="13445"/>
                  </a:lnTo>
                  <a:lnTo>
                    <a:pt x="487" y="13445"/>
                  </a:lnTo>
                  <a:lnTo>
                    <a:pt x="17974" y="13445"/>
                  </a:lnTo>
                  <a:lnTo>
                    <a:pt x="17974" y="13445"/>
                  </a:lnTo>
                  <a:lnTo>
                    <a:pt x="18072" y="13445"/>
                  </a:lnTo>
                  <a:lnTo>
                    <a:pt x="18145" y="13396"/>
                  </a:lnTo>
                  <a:lnTo>
                    <a:pt x="18242" y="13372"/>
                  </a:lnTo>
                  <a:lnTo>
                    <a:pt x="18315" y="13299"/>
                  </a:lnTo>
                  <a:lnTo>
                    <a:pt x="18364" y="13226"/>
                  </a:lnTo>
                  <a:lnTo>
                    <a:pt x="18413" y="13152"/>
                  </a:lnTo>
                  <a:lnTo>
                    <a:pt x="18437" y="13055"/>
                  </a:lnTo>
                  <a:lnTo>
                    <a:pt x="18461" y="12958"/>
                  </a:lnTo>
                  <a:lnTo>
                    <a:pt x="18461" y="488"/>
                  </a:lnTo>
                  <a:lnTo>
                    <a:pt x="18461" y="488"/>
                  </a:lnTo>
                  <a:lnTo>
                    <a:pt x="18437" y="390"/>
                  </a:lnTo>
                  <a:lnTo>
                    <a:pt x="18413" y="293"/>
                  </a:lnTo>
                  <a:lnTo>
                    <a:pt x="18364" y="220"/>
                  </a:lnTo>
                  <a:lnTo>
                    <a:pt x="18315" y="147"/>
                  </a:lnTo>
                  <a:lnTo>
                    <a:pt x="18242" y="74"/>
                  </a:lnTo>
                  <a:lnTo>
                    <a:pt x="18145" y="50"/>
                  </a:lnTo>
                  <a:lnTo>
                    <a:pt x="18072" y="1"/>
                  </a:lnTo>
                  <a:lnTo>
                    <a:pt x="17974" y="1"/>
                  </a:lnTo>
                  <a:lnTo>
                    <a:pt x="17974" y="1"/>
                  </a:lnTo>
                  <a:close/>
                  <a:moveTo>
                    <a:pt x="17000" y="11983"/>
                  </a:moveTo>
                  <a:lnTo>
                    <a:pt x="1462" y="11983"/>
                  </a:lnTo>
                  <a:lnTo>
                    <a:pt x="1462" y="1462"/>
                  </a:lnTo>
                  <a:lnTo>
                    <a:pt x="17000" y="1462"/>
                  </a:lnTo>
                  <a:lnTo>
                    <a:pt x="17000" y="11983"/>
                  </a:lnTo>
                  <a:close/>
                </a:path>
              </a:pathLst>
            </a:custGeom>
            <a:noFill/>
            <a:ln w="12700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178A0C42-51FD-B322-D203-B94DC14C2B9F}"/>
              </a:ext>
            </a:extLst>
          </p:cNvPr>
          <p:cNvSpPr txBox="1"/>
          <p:nvPr/>
        </p:nvSpPr>
        <p:spPr>
          <a:xfrm>
            <a:off x="1019049" y="2231455"/>
            <a:ext cx="52791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rgbClr val="002B6A"/>
                </a:solidFill>
              </a:rPr>
              <a:t>Привлечение в</a:t>
            </a:r>
            <a:r>
              <a:rPr lang="kk-KZ" sz="1800" b="1" dirty="0">
                <a:solidFill>
                  <a:srgbClr val="002B6A"/>
                </a:solidFill>
              </a:rPr>
              <a:t>еб-аутрич-работников</a:t>
            </a:r>
            <a:r>
              <a:rPr lang="ru-RU" sz="1800" b="1" dirty="0">
                <a:solidFill>
                  <a:srgbClr val="002B6A"/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rgbClr val="002B6A"/>
                </a:solidFill>
              </a:rPr>
              <a:t>На региональном уровне (12 – в проектных НПО)</a:t>
            </a:r>
            <a:endParaRPr lang="en-US" sz="1800" dirty="0">
              <a:solidFill>
                <a:srgbClr val="002B6A"/>
              </a:solidFill>
            </a:endParaRPr>
          </a:p>
        </p:txBody>
      </p:sp>
      <p:sp>
        <p:nvSpPr>
          <p:cNvPr id="22" name="Freeform 65">
            <a:extLst>
              <a:ext uri="{FF2B5EF4-FFF2-40B4-BE49-F238E27FC236}">
                <a16:creationId xmlns:a16="http://schemas.microsoft.com/office/drawing/2014/main" id="{EBD6D89F-68DA-1045-A088-CBADC492C19B}"/>
              </a:ext>
            </a:extLst>
          </p:cNvPr>
          <p:cNvSpPr>
            <a:spLocks/>
          </p:cNvSpPr>
          <p:nvPr/>
        </p:nvSpPr>
        <p:spPr bwMode="auto">
          <a:xfrm>
            <a:off x="45913" y="3157076"/>
            <a:ext cx="911225" cy="911225"/>
          </a:xfrm>
          <a:custGeom>
            <a:avLst/>
            <a:gdLst>
              <a:gd name="T0" fmla="*/ 448 w 510"/>
              <a:gd name="T1" fmla="*/ 143 h 510"/>
              <a:gd name="T2" fmla="*/ 366 w 510"/>
              <a:gd name="T3" fmla="*/ 448 h 510"/>
              <a:gd name="T4" fmla="*/ 61 w 510"/>
              <a:gd name="T5" fmla="*/ 366 h 510"/>
              <a:gd name="T6" fmla="*/ 143 w 510"/>
              <a:gd name="T7" fmla="*/ 61 h 510"/>
              <a:gd name="T8" fmla="*/ 448 w 510"/>
              <a:gd name="T9" fmla="*/ 143 h 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0" h="510">
                <a:moveTo>
                  <a:pt x="448" y="143"/>
                </a:moveTo>
                <a:cubicBezTo>
                  <a:pt x="510" y="250"/>
                  <a:pt x="473" y="386"/>
                  <a:pt x="366" y="448"/>
                </a:cubicBezTo>
                <a:cubicBezTo>
                  <a:pt x="259" y="510"/>
                  <a:pt x="123" y="473"/>
                  <a:pt x="61" y="366"/>
                </a:cubicBezTo>
                <a:cubicBezTo>
                  <a:pt x="0" y="260"/>
                  <a:pt x="36" y="123"/>
                  <a:pt x="143" y="61"/>
                </a:cubicBezTo>
                <a:cubicBezTo>
                  <a:pt x="250" y="0"/>
                  <a:pt x="386" y="36"/>
                  <a:pt x="448" y="143"/>
                </a:cubicBezTo>
                <a:close/>
              </a:path>
            </a:pathLst>
          </a:custGeom>
          <a:solidFill>
            <a:srgbClr val="002B6A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71">
            <a:extLst>
              <a:ext uri="{FF2B5EF4-FFF2-40B4-BE49-F238E27FC236}">
                <a16:creationId xmlns:a16="http://schemas.microsoft.com/office/drawing/2014/main" id="{E6376F54-BDFD-7DA2-52B2-2D89837A3375}"/>
              </a:ext>
            </a:extLst>
          </p:cNvPr>
          <p:cNvSpPr>
            <a:spLocks/>
          </p:cNvSpPr>
          <p:nvPr/>
        </p:nvSpPr>
        <p:spPr bwMode="auto">
          <a:xfrm>
            <a:off x="107825" y="3218988"/>
            <a:ext cx="787400" cy="787400"/>
          </a:xfrm>
          <a:custGeom>
            <a:avLst/>
            <a:gdLst>
              <a:gd name="T0" fmla="*/ 62 w 510"/>
              <a:gd name="T1" fmla="*/ 367 h 510"/>
              <a:gd name="T2" fmla="*/ 144 w 510"/>
              <a:gd name="T3" fmla="*/ 62 h 510"/>
              <a:gd name="T4" fmla="*/ 449 w 510"/>
              <a:gd name="T5" fmla="*/ 144 h 510"/>
              <a:gd name="T6" fmla="*/ 367 w 510"/>
              <a:gd name="T7" fmla="*/ 449 h 510"/>
              <a:gd name="T8" fmla="*/ 62 w 510"/>
              <a:gd name="T9" fmla="*/ 367 h 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0" h="510">
                <a:moveTo>
                  <a:pt x="62" y="367"/>
                </a:moveTo>
                <a:cubicBezTo>
                  <a:pt x="0" y="260"/>
                  <a:pt x="37" y="124"/>
                  <a:pt x="144" y="62"/>
                </a:cubicBezTo>
                <a:cubicBezTo>
                  <a:pt x="250" y="0"/>
                  <a:pt x="387" y="37"/>
                  <a:pt x="449" y="144"/>
                </a:cubicBezTo>
                <a:cubicBezTo>
                  <a:pt x="510" y="251"/>
                  <a:pt x="474" y="387"/>
                  <a:pt x="367" y="449"/>
                </a:cubicBezTo>
                <a:cubicBezTo>
                  <a:pt x="260" y="510"/>
                  <a:pt x="124" y="474"/>
                  <a:pt x="62" y="367"/>
                </a:cubicBezTo>
                <a:close/>
              </a:path>
            </a:pathLst>
          </a:custGeom>
          <a:solidFill>
            <a:srgbClr val="002B6A"/>
          </a:solidFill>
          <a:ln w="19050">
            <a:solidFill>
              <a:schemeClr val="bg1"/>
            </a:solidFill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Google Shape;999;p46">
            <a:extLst>
              <a:ext uri="{FF2B5EF4-FFF2-40B4-BE49-F238E27FC236}">
                <a16:creationId xmlns:a16="http://schemas.microsoft.com/office/drawing/2014/main" id="{FA1F9E0F-8C7D-26DB-BF2F-63A733B53AD1}"/>
              </a:ext>
            </a:extLst>
          </p:cNvPr>
          <p:cNvSpPr/>
          <p:nvPr/>
        </p:nvSpPr>
        <p:spPr>
          <a:xfrm>
            <a:off x="355458" y="3449807"/>
            <a:ext cx="288740" cy="304420"/>
          </a:xfrm>
          <a:custGeom>
            <a:avLst/>
            <a:gdLst/>
            <a:ahLst/>
            <a:cxnLst/>
            <a:rect l="l" t="t" r="r" b="b"/>
            <a:pathLst>
              <a:path w="15247" h="16075" fill="none" extrusionOk="0">
                <a:moveTo>
                  <a:pt x="9401" y="10717"/>
                </a:moveTo>
                <a:lnTo>
                  <a:pt x="9401" y="10717"/>
                </a:lnTo>
                <a:lnTo>
                  <a:pt x="9085" y="10692"/>
                </a:lnTo>
                <a:lnTo>
                  <a:pt x="9085" y="9596"/>
                </a:lnTo>
                <a:lnTo>
                  <a:pt x="9085" y="9596"/>
                </a:lnTo>
                <a:lnTo>
                  <a:pt x="9401" y="9377"/>
                </a:lnTo>
                <a:lnTo>
                  <a:pt x="9718" y="9133"/>
                </a:lnTo>
                <a:lnTo>
                  <a:pt x="10010" y="8866"/>
                </a:lnTo>
                <a:lnTo>
                  <a:pt x="10302" y="8573"/>
                </a:lnTo>
                <a:lnTo>
                  <a:pt x="10546" y="8232"/>
                </a:lnTo>
                <a:lnTo>
                  <a:pt x="10765" y="7867"/>
                </a:lnTo>
                <a:lnTo>
                  <a:pt x="10984" y="7502"/>
                </a:lnTo>
                <a:lnTo>
                  <a:pt x="11155" y="7088"/>
                </a:lnTo>
                <a:lnTo>
                  <a:pt x="11155" y="7088"/>
                </a:lnTo>
                <a:lnTo>
                  <a:pt x="11228" y="7112"/>
                </a:lnTo>
                <a:lnTo>
                  <a:pt x="11228" y="7112"/>
                </a:lnTo>
                <a:lnTo>
                  <a:pt x="11374" y="7112"/>
                </a:lnTo>
                <a:lnTo>
                  <a:pt x="11496" y="7039"/>
                </a:lnTo>
                <a:lnTo>
                  <a:pt x="11617" y="6942"/>
                </a:lnTo>
                <a:lnTo>
                  <a:pt x="11715" y="6771"/>
                </a:lnTo>
                <a:lnTo>
                  <a:pt x="11812" y="6601"/>
                </a:lnTo>
                <a:lnTo>
                  <a:pt x="11910" y="6381"/>
                </a:lnTo>
                <a:lnTo>
                  <a:pt x="11958" y="6138"/>
                </a:lnTo>
                <a:lnTo>
                  <a:pt x="12007" y="5870"/>
                </a:lnTo>
                <a:lnTo>
                  <a:pt x="12007" y="5870"/>
                </a:lnTo>
                <a:lnTo>
                  <a:pt x="12031" y="5626"/>
                </a:lnTo>
                <a:lnTo>
                  <a:pt x="12007" y="5383"/>
                </a:lnTo>
                <a:lnTo>
                  <a:pt x="11983" y="5188"/>
                </a:lnTo>
                <a:lnTo>
                  <a:pt x="11934" y="4993"/>
                </a:lnTo>
                <a:lnTo>
                  <a:pt x="11885" y="4823"/>
                </a:lnTo>
                <a:lnTo>
                  <a:pt x="11812" y="4677"/>
                </a:lnTo>
                <a:lnTo>
                  <a:pt x="11715" y="4579"/>
                </a:lnTo>
                <a:lnTo>
                  <a:pt x="11593" y="4506"/>
                </a:lnTo>
                <a:lnTo>
                  <a:pt x="11593" y="4506"/>
                </a:lnTo>
                <a:lnTo>
                  <a:pt x="11666" y="4141"/>
                </a:lnTo>
                <a:lnTo>
                  <a:pt x="11690" y="3800"/>
                </a:lnTo>
                <a:lnTo>
                  <a:pt x="11690" y="3483"/>
                </a:lnTo>
                <a:lnTo>
                  <a:pt x="11690" y="3191"/>
                </a:lnTo>
                <a:lnTo>
                  <a:pt x="11666" y="2899"/>
                </a:lnTo>
                <a:lnTo>
                  <a:pt x="11617" y="2631"/>
                </a:lnTo>
                <a:lnTo>
                  <a:pt x="11544" y="2387"/>
                </a:lnTo>
                <a:lnTo>
                  <a:pt x="11471" y="2144"/>
                </a:lnTo>
                <a:lnTo>
                  <a:pt x="11374" y="1924"/>
                </a:lnTo>
                <a:lnTo>
                  <a:pt x="11276" y="1705"/>
                </a:lnTo>
                <a:lnTo>
                  <a:pt x="11155" y="1510"/>
                </a:lnTo>
                <a:lnTo>
                  <a:pt x="11009" y="1340"/>
                </a:lnTo>
                <a:lnTo>
                  <a:pt x="10862" y="1169"/>
                </a:lnTo>
                <a:lnTo>
                  <a:pt x="10716" y="1023"/>
                </a:lnTo>
                <a:lnTo>
                  <a:pt x="10400" y="755"/>
                </a:lnTo>
                <a:lnTo>
                  <a:pt x="10034" y="561"/>
                </a:lnTo>
                <a:lnTo>
                  <a:pt x="9669" y="366"/>
                </a:lnTo>
                <a:lnTo>
                  <a:pt x="9304" y="244"/>
                </a:lnTo>
                <a:lnTo>
                  <a:pt x="8938" y="146"/>
                </a:lnTo>
                <a:lnTo>
                  <a:pt x="8573" y="73"/>
                </a:lnTo>
                <a:lnTo>
                  <a:pt x="8232" y="25"/>
                </a:lnTo>
                <a:lnTo>
                  <a:pt x="7915" y="0"/>
                </a:lnTo>
                <a:lnTo>
                  <a:pt x="7623" y="0"/>
                </a:lnTo>
                <a:lnTo>
                  <a:pt x="7623" y="0"/>
                </a:lnTo>
                <a:lnTo>
                  <a:pt x="7282" y="25"/>
                </a:lnTo>
                <a:lnTo>
                  <a:pt x="6990" y="98"/>
                </a:lnTo>
                <a:lnTo>
                  <a:pt x="6746" y="171"/>
                </a:lnTo>
                <a:lnTo>
                  <a:pt x="6527" y="293"/>
                </a:lnTo>
                <a:lnTo>
                  <a:pt x="6332" y="390"/>
                </a:lnTo>
                <a:lnTo>
                  <a:pt x="6186" y="536"/>
                </a:lnTo>
                <a:lnTo>
                  <a:pt x="6040" y="658"/>
                </a:lnTo>
                <a:lnTo>
                  <a:pt x="5943" y="780"/>
                </a:lnTo>
                <a:lnTo>
                  <a:pt x="5943" y="780"/>
                </a:lnTo>
                <a:lnTo>
                  <a:pt x="5943" y="780"/>
                </a:lnTo>
                <a:lnTo>
                  <a:pt x="5943" y="780"/>
                </a:lnTo>
                <a:lnTo>
                  <a:pt x="5553" y="853"/>
                </a:lnTo>
                <a:lnTo>
                  <a:pt x="5188" y="975"/>
                </a:lnTo>
                <a:lnTo>
                  <a:pt x="4871" y="1145"/>
                </a:lnTo>
                <a:lnTo>
                  <a:pt x="4603" y="1316"/>
                </a:lnTo>
                <a:lnTo>
                  <a:pt x="4360" y="1535"/>
                </a:lnTo>
                <a:lnTo>
                  <a:pt x="4165" y="1754"/>
                </a:lnTo>
                <a:lnTo>
                  <a:pt x="4019" y="2022"/>
                </a:lnTo>
                <a:lnTo>
                  <a:pt x="3897" y="2290"/>
                </a:lnTo>
                <a:lnTo>
                  <a:pt x="3799" y="2558"/>
                </a:lnTo>
                <a:lnTo>
                  <a:pt x="3726" y="2826"/>
                </a:lnTo>
                <a:lnTo>
                  <a:pt x="3678" y="3118"/>
                </a:lnTo>
                <a:lnTo>
                  <a:pt x="3629" y="3410"/>
                </a:lnTo>
                <a:lnTo>
                  <a:pt x="3629" y="3702"/>
                </a:lnTo>
                <a:lnTo>
                  <a:pt x="3629" y="3970"/>
                </a:lnTo>
                <a:lnTo>
                  <a:pt x="3678" y="4482"/>
                </a:lnTo>
                <a:lnTo>
                  <a:pt x="3678" y="4482"/>
                </a:lnTo>
                <a:lnTo>
                  <a:pt x="3678" y="4506"/>
                </a:lnTo>
                <a:lnTo>
                  <a:pt x="3678" y="4506"/>
                </a:lnTo>
                <a:lnTo>
                  <a:pt x="3556" y="4555"/>
                </a:lnTo>
                <a:lnTo>
                  <a:pt x="3459" y="4652"/>
                </a:lnTo>
                <a:lnTo>
                  <a:pt x="3385" y="4798"/>
                </a:lnTo>
                <a:lnTo>
                  <a:pt x="3312" y="4969"/>
                </a:lnTo>
                <a:lnTo>
                  <a:pt x="3264" y="5164"/>
                </a:lnTo>
                <a:lnTo>
                  <a:pt x="3239" y="5383"/>
                </a:lnTo>
                <a:lnTo>
                  <a:pt x="3215" y="5626"/>
                </a:lnTo>
                <a:lnTo>
                  <a:pt x="3239" y="5870"/>
                </a:lnTo>
                <a:lnTo>
                  <a:pt x="3239" y="5870"/>
                </a:lnTo>
                <a:lnTo>
                  <a:pt x="3288" y="6138"/>
                </a:lnTo>
                <a:lnTo>
                  <a:pt x="3337" y="6381"/>
                </a:lnTo>
                <a:lnTo>
                  <a:pt x="3434" y="6601"/>
                </a:lnTo>
                <a:lnTo>
                  <a:pt x="3532" y="6771"/>
                </a:lnTo>
                <a:lnTo>
                  <a:pt x="3629" y="6942"/>
                </a:lnTo>
                <a:lnTo>
                  <a:pt x="3751" y="7039"/>
                </a:lnTo>
                <a:lnTo>
                  <a:pt x="3873" y="7112"/>
                </a:lnTo>
                <a:lnTo>
                  <a:pt x="4019" y="7112"/>
                </a:lnTo>
                <a:lnTo>
                  <a:pt x="4019" y="7112"/>
                </a:lnTo>
                <a:lnTo>
                  <a:pt x="4092" y="7088"/>
                </a:lnTo>
                <a:lnTo>
                  <a:pt x="4092" y="7088"/>
                </a:lnTo>
                <a:lnTo>
                  <a:pt x="4262" y="7502"/>
                </a:lnTo>
                <a:lnTo>
                  <a:pt x="4481" y="7867"/>
                </a:lnTo>
                <a:lnTo>
                  <a:pt x="4701" y="8232"/>
                </a:lnTo>
                <a:lnTo>
                  <a:pt x="4969" y="8573"/>
                </a:lnTo>
                <a:lnTo>
                  <a:pt x="5236" y="8866"/>
                </a:lnTo>
                <a:lnTo>
                  <a:pt x="5529" y="9133"/>
                </a:lnTo>
                <a:lnTo>
                  <a:pt x="5845" y="9377"/>
                </a:lnTo>
                <a:lnTo>
                  <a:pt x="6162" y="9596"/>
                </a:lnTo>
                <a:lnTo>
                  <a:pt x="6162" y="10668"/>
                </a:lnTo>
                <a:lnTo>
                  <a:pt x="6162" y="10668"/>
                </a:lnTo>
                <a:lnTo>
                  <a:pt x="5650" y="10717"/>
                </a:lnTo>
                <a:lnTo>
                  <a:pt x="5650" y="10717"/>
                </a:lnTo>
                <a:lnTo>
                  <a:pt x="5066" y="10814"/>
                </a:lnTo>
                <a:lnTo>
                  <a:pt x="4506" y="10936"/>
                </a:lnTo>
                <a:lnTo>
                  <a:pt x="3946" y="11058"/>
                </a:lnTo>
                <a:lnTo>
                  <a:pt x="3410" y="11228"/>
                </a:lnTo>
                <a:lnTo>
                  <a:pt x="2923" y="11423"/>
                </a:lnTo>
                <a:lnTo>
                  <a:pt x="2460" y="11642"/>
                </a:lnTo>
                <a:lnTo>
                  <a:pt x="2022" y="11886"/>
                </a:lnTo>
                <a:lnTo>
                  <a:pt x="1632" y="12153"/>
                </a:lnTo>
                <a:lnTo>
                  <a:pt x="1267" y="12421"/>
                </a:lnTo>
                <a:lnTo>
                  <a:pt x="950" y="12738"/>
                </a:lnTo>
                <a:lnTo>
                  <a:pt x="682" y="13079"/>
                </a:lnTo>
                <a:lnTo>
                  <a:pt x="439" y="13420"/>
                </a:lnTo>
                <a:lnTo>
                  <a:pt x="268" y="13810"/>
                </a:lnTo>
                <a:lnTo>
                  <a:pt x="122" y="14199"/>
                </a:lnTo>
                <a:lnTo>
                  <a:pt x="49" y="14638"/>
                </a:lnTo>
                <a:lnTo>
                  <a:pt x="0" y="15076"/>
                </a:lnTo>
                <a:lnTo>
                  <a:pt x="0" y="15076"/>
                </a:lnTo>
                <a:lnTo>
                  <a:pt x="49" y="15125"/>
                </a:lnTo>
                <a:lnTo>
                  <a:pt x="244" y="15222"/>
                </a:lnTo>
                <a:lnTo>
                  <a:pt x="414" y="15295"/>
                </a:lnTo>
                <a:lnTo>
                  <a:pt x="633" y="15393"/>
                </a:lnTo>
                <a:lnTo>
                  <a:pt x="901" y="15490"/>
                </a:lnTo>
                <a:lnTo>
                  <a:pt x="1267" y="15563"/>
                </a:lnTo>
                <a:lnTo>
                  <a:pt x="1705" y="15661"/>
                </a:lnTo>
                <a:lnTo>
                  <a:pt x="2216" y="15758"/>
                </a:lnTo>
                <a:lnTo>
                  <a:pt x="2825" y="15831"/>
                </a:lnTo>
                <a:lnTo>
                  <a:pt x="3556" y="15928"/>
                </a:lnTo>
                <a:lnTo>
                  <a:pt x="4384" y="15977"/>
                </a:lnTo>
                <a:lnTo>
                  <a:pt x="5309" y="16026"/>
                </a:lnTo>
                <a:lnTo>
                  <a:pt x="6381" y="16050"/>
                </a:lnTo>
                <a:lnTo>
                  <a:pt x="7599" y="16075"/>
                </a:lnTo>
                <a:lnTo>
                  <a:pt x="7599" y="16075"/>
                </a:lnTo>
                <a:lnTo>
                  <a:pt x="8792" y="16050"/>
                </a:lnTo>
                <a:lnTo>
                  <a:pt x="9864" y="16026"/>
                </a:lnTo>
                <a:lnTo>
                  <a:pt x="10814" y="15977"/>
                </a:lnTo>
                <a:lnTo>
                  <a:pt x="11642" y="15928"/>
                </a:lnTo>
                <a:lnTo>
                  <a:pt x="12372" y="15831"/>
                </a:lnTo>
                <a:lnTo>
                  <a:pt x="12981" y="15758"/>
                </a:lnTo>
                <a:lnTo>
                  <a:pt x="13517" y="15661"/>
                </a:lnTo>
                <a:lnTo>
                  <a:pt x="13955" y="15563"/>
                </a:lnTo>
                <a:lnTo>
                  <a:pt x="14321" y="15490"/>
                </a:lnTo>
                <a:lnTo>
                  <a:pt x="14613" y="15393"/>
                </a:lnTo>
                <a:lnTo>
                  <a:pt x="14832" y="15295"/>
                </a:lnTo>
                <a:lnTo>
                  <a:pt x="15003" y="15222"/>
                </a:lnTo>
                <a:lnTo>
                  <a:pt x="15173" y="15125"/>
                </a:lnTo>
                <a:lnTo>
                  <a:pt x="15246" y="15076"/>
                </a:lnTo>
                <a:lnTo>
                  <a:pt x="15246" y="15076"/>
                </a:lnTo>
                <a:lnTo>
                  <a:pt x="15198" y="14613"/>
                </a:lnTo>
                <a:lnTo>
                  <a:pt x="15125" y="14175"/>
                </a:lnTo>
                <a:lnTo>
                  <a:pt x="15003" y="13761"/>
                </a:lnTo>
                <a:lnTo>
                  <a:pt x="14832" y="13371"/>
                </a:lnTo>
                <a:lnTo>
                  <a:pt x="14589" y="13006"/>
                </a:lnTo>
                <a:lnTo>
                  <a:pt x="14321" y="12665"/>
                </a:lnTo>
                <a:lnTo>
                  <a:pt x="14004" y="12373"/>
                </a:lnTo>
                <a:lnTo>
                  <a:pt x="13639" y="12080"/>
                </a:lnTo>
                <a:lnTo>
                  <a:pt x="13249" y="11813"/>
                </a:lnTo>
                <a:lnTo>
                  <a:pt x="12811" y="11593"/>
                </a:lnTo>
                <a:lnTo>
                  <a:pt x="12324" y="11374"/>
                </a:lnTo>
                <a:lnTo>
                  <a:pt x="11812" y="11204"/>
                </a:lnTo>
                <a:lnTo>
                  <a:pt x="11252" y="11033"/>
                </a:lnTo>
                <a:lnTo>
                  <a:pt x="10668" y="10911"/>
                </a:lnTo>
                <a:lnTo>
                  <a:pt x="10034" y="10790"/>
                </a:lnTo>
                <a:lnTo>
                  <a:pt x="9401" y="10717"/>
                </a:lnTo>
                <a:lnTo>
                  <a:pt x="9401" y="10717"/>
                </a:lnTo>
                <a:close/>
              </a:path>
            </a:pathLst>
          </a:custGeom>
          <a:noFill/>
          <a:ln w="12700" cap="rnd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0251150-EB8E-B961-52B9-A4217575856A}"/>
              </a:ext>
            </a:extLst>
          </p:cNvPr>
          <p:cNvSpPr txBox="1"/>
          <p:nvPr/>
        </p:nvSpPr>
        <p:spPr>
          <a:xfrm flipH="1">
            <a:off x="1024962" y="3197189"/>
            <a:ext cx="5279109" cy="8309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Привлечение аутрич-работника для оказания психо-социальной помощи женщинам из числа КГН на этапе освобождения из мест лишения свободы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0094073-4EA5-1A06-8917-2EAFC84B5845}"/>
              </a:ext>
            </a:extLst>
          </p:cNvPr>
          <p:cNvSpPr txBox="1"/>
          <p:nvPr/>
        </p:nvSpPr>
        <p:spPr>
          <a:xfrm>
            <a:off x="934597" y="4304989"/>
            <a:ext cx="540414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rgbClr val="002060"/>
                </a:solidFill>
              </a:rPr>
              <a:t>Консультации проктолога для МСМ</a:t>
            </a:r>
            <a:r>
              <a:rPr lang="ru-RU" b="1" dirty="0">
                <a:solidFill>
                  <a:srgbClr val="002060"/>
                </a:solidFill>
              </a:rPr>
              <a:t> и эндокринолога для ТГ, </a:t>
            </a:r>
            <a:r>
              <a:rPr lang="ru-RU" sz="1800" b="1" dirty="0">
                <a:solidFill>
                  <a:srgbClr val="002060"/>
                </a:solidFill>
              </a:rPr>
              <a:t>обратившихся в НПО</a:t>
            </a:r>
          </a:p>
        </p:txBody>
      </p:sp>
      <p:sp>
        <p:nvSpPr>
          <p:cNvPr id="35" name="Oval 69">
            <a:extLst>
              <a:ext uri="{FF2B5EF4-FFF2-40B4-BE49-F238E27FC236}">
                <a16:creationId xmlns:a16="http://schemas.microsoft.com/office/drawing/2014/main" id="{57C7D1F9-08BD-38EA-2B7C-3E896F9AA8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67" y="4228899"/>
            <a:ext cx="798513" cy="798512"/>
          </a:xfrm>
          <a:prstGeom prst="ellipse">
            <a:avLst/>
          </a:prstGeom>
          <a:solidFill>
            <a:srgbClr val="002B6A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Freeform 71">
            <a:extLst>
              <a:ext uri="{FF2B5EF4-FFF2-40B4-BE49-F238E27FC236}">
                <a16:creationId xmlns:a16="http://schemas.microsoft.com/office/drawing/2014/main" id="{3123FCEB-8620-1AF3-906F-88BD6C79E5E4}"/>
              </a:ext>
            </a:extLst>
          </p:cNvPr>
          <p:cNvSpPr>
            <a:spLocks/>
          </p:cNvSpPr>
          <p:nvPr/>
        </p:nvSpPr>
        <p:spPr bwMode="auto">
          <a:xfrm>
            <a:off x="82423" y="4234455"/>
            <a:ext cx="787400" cy="787400"/>
          </a:xfrm>
          <a:custGeom>
            <a:avLst/>
            <a:gdLst>
              <a:gd name="T0" fmla="*/ 62 w 510"/>
              <a:gd name="T1" fmla="*/ 367 h 510"/>
              <a:gd name="T2" fmla="*/ 144 w 510"/>
              <a:gd name="T3" fmla="*/ 62 h 510"/>
              <a:gd name="T4" fmla="*/ 449 w 510"/>
              <a:gd name="T5" fmla="*/ 144 h 510"/>
              <a:gd name="T6" fmla="*/ 367 w 510"/>
              <a:gd name="T7" fmla="*/ 449 h 510"/>
              <a:gd name="T8" fmla="*/ 62 w 510"/>
              <a:gd name="T9" fmla="*/ 367 h 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0" h="510">
                <a:moveTo>
                  <a:pt x="62" y="367"/>
                </a:moveTo>
                <a:cubicBezTo>
                  <a:pt x="0" y="260"/>
                  <a:pt x="37" y="124"/>
                  <a:pt x="144" y="62"/>
                </a:cubicBezTo>
                <a:cubicBezTo>
                  <a:pt x="250" y="0"/>
                  <a:pt x="387" y="37"/>
                  <a:pt x="449" y="144"/>
                </a:cubicBezTo>
                <a:cubicBezTo>
                  <a:pt x="510" y="251"/>
                  <a:pt x="474" y="387"/>
                  <a:pt x="367" y="449"/>
                </a:cubicBezTo>
                <a:cubicBezTo>
                  <a:pt x="260" y="510"/>
                  <a:pt x="124" y="474"/>
                  <a:pt x="62" y="367"/>
                </a:cubicBezTo>
                <a:close/>
              </a:path>
            </a:pathLst>
          </a:custGeom>
          <a:solidFill>
            <a:srgbClr val="002B6A"/>
          </a:solidFill>
          <a:ln w="19050">
            <a:solidFill>
              <a:schemeClr val="bg1"/>
            </a:solidFill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7" name="Group 189">
            <a:extLst>
              <a:ext uri="{FF2B5EF4-FFF2-40B4-BE49-F238E27FC236}">
                <a16:creationId xmlns:a16="http://schemas.microsoft.com/office/drawing/2014/main" id="{35C03DE1-C8B5-0D39-BC30-97CBD53C2D1A}"/>
              </a:ext>
            </a:extLst>
          </p:cNvPr>
          <p:cNvGrpSpPr/>
          <p:nvPr/>
        </p:nvGrpSpPr>
        <p:grpSpPr>
          <a:xfrm>
            <a:off x="361029" y="4485280"/>
            <a:ext cx="230188" cy="285750"/>
            <a:chOff x="11052175" y="4505325"/>
            <a:chExt cx="230188" cy="285750"/>
          </a:xfrm>
          <a:solidFill>
            <a:schemeClr val="bg1"/>
          </a:solidFill>
        </p:grpSpPr>
        <p:sp>
          <p:nvSpPr>
            <p:cNvPr id="38" name="Freeform 2657">
              <a:extLst>
                <a:ext uri="{FF2B5EF4-FFF2-40B4-BE49-F238E27FC236}">
                  <a16:creationId xmlns:a16="http://schemas.microsoft.com/office/drawing/2014/main" id="{A891006A-A9DE-83EA-DA56-2DE7EB30C77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47425" y="4505325"/>
              <a:ext cx="134938" cy="285750"/>
            </a:xfrm>
            <a:custGeom>
              <a:avLst/>
              <a:gdLst>
                <a:gd name="T0" fmla="*/ 16 w 421"/>
                <a:gd name="T1" fmla="*/ 0 h 902"/>
                <a:gd name="T2" fmla="*/ 9 w 421"/>
                <a:gd name="T3" fmla="*/ 2 h 902"/>
                <a:gd name="T4" fmla="*/ 5 w 421"/>
                <a:gd name="T5" fmla="*/ 5 h 902"/>
                <a:gd name="T6" fmla="*/ 1 w 421"/>
                <a:gd name="T7" fmla="*/ 10 h 902"/>
                <a:gd name="T8" fmla="*/ 0 w 421"/>
                <a:gd name="T9" fmla="*/ 15 h 902"/>
                <a:gd name="T10" fmla="*/ 256 w 421"/>
                <a:gd name="T11" fmla="*/ 61 h 902"/>
                <a:gd name="T12" fmla="*/ 261 w 421"/>
                <a:gd name="T13" fmla="*/ 62 h 902"/>
                <a:gd name="T14" fmla="*/ 267 w 421"/>
                <a:gd name="T15" fmla="*/ 65 h 902"/>
                <a:gd name="T16" fmla="*/ 270 w 421"/>
                <a:gd name="T17" fmla="*/ 69 h 902"/>
                <a:gd name="T18" fmla="*/ 271 w 421"/>
                <a:gd name="T19" fmla="*/ 76 h 902"/>
                <a:gd name="T20" fmla="*/ 270 w 421"/>
                <a:gd name="T21" fmla="*/ 81 h 902"/>
                <a:gd name="T22" fmla="*/ 267 w 421"/>
                <a:gd name="T23" fmla="*/ 86 h 902"/>
                <a:gd name="T24" fmla="*/ 261 w 421"/>
                <a:gd name="T25" fmla="*/ 89 h 902"/>
                <a:gd name="T26" fmla="*/ 256 w 421"/>
                <a:gd name="T27" fmla="*/ 90 h 902"/>
                <a:gd name="T28" fmla="*/ 0 w 421"/>
                <a:gd name="T29" fmla="*/ 151 h 902"/>
                <a:gd name="T30" fmla="*/ 197 w 421"/>
                <a:gd name="T31" fmla="*/ 151 h 902"/>
                <a:gd name="T32" fmla="*/ 203 w 421"/>
                <a:gd name="T33" fmla="*/ 153 h 902"/>
                <a:gd name="T34" fmla="*/ 206 w 421"/>
                <a:gd name="T35" fmla="*/ 157 h 902"/>
                <a:gd name="T36" fmla="*/ 208 w 421"/>
                <a:gd name="T37" fmla="*/ 163 h 902"/>
                <a:gd name="T38" fmla="*/ 208 w 421"/>
                <a:gd name="T39" fmla="*/ 168 h 902"/>
                <a:gd name="T40" fmla="*/ 206 w 421"/>
                <a:gd name="T41" fmla="*/ 174 h 902"/>
                <a:gd name="T42" fmla="*/ 203 w 421"/>
                <a:gd name="T43" fmla="*/ 178 h 902"/>
                <a:gd name="T44" fmla="*/ 197 w 421"/>
                <a:gd name="T45" fmla="*/ 181 h 902"/>
                <a:gd name="T46" fmla="*/ 0 w 421"/>
                <a:gd name="T47" fmla="*/ 181 h 902"/>
                <a:gd name="T48" fmla="*/ 132 w 421"/>
                <a:gd name="T49" fmla="*/ 241 h 902"/>
                <a:gd name="T50" fmla="*/ 138 w 421"/>
                <a:gd name="T51" fmla="*/ 242 h 902"/>
                <a:gd name="T52" fmla="*/ 142 w 421"/>
                <a:gd name="T53" fmla="*/ 245 h 902"/>
                <a:gd name="T54" fmla="*/ 146 w 421"/>
                <a:gd name="T55" fmla="*/ 250 h 902"/>
                <a:gd name="T56" fmla="*/ 147 w 421"/>
                <a:gd name="T57" fmla="*/ 255 h 902"/>
                <a:gd name="T58" fmla="*/ 146 w 421"/>
                <a:gd name="T59" fmla="*/ 262 h 902"/>
                <a:gd name="T60" fmla="*/ 142 w 421"/>
                <a:gd name="T61" fmla="*/ 266 h 902"/>
                <a:gd name="T62" fmla="*/ 138 w 421"/>
                <a:gd name="T63" fmla="*/ 270 h 902"/>
                <a:gd name="T64" fmla="*/ 132 w 421"/>
                <a:gd name="T65" fmla="*/ 271 h 902"/>
                <a:gd name="T66" fmla="*/ 0 w 421"/>
                <a:gd name="T67" fmla="*/ 301 h 902"/>
                <a:gd name="T68" fmla="*/ 139 w 421"/>
                <a:gd name="T69" fmla="*/ 302 h 902"/>
                <a:gd name="T70" fmla="*/ 143 w 421"/>
                <a:gd name="T71" fmla="*/ 304 h 902"/>
                <a:gd name="T72" fmla="*/ 148 w 421"/>
                <a:gd name="T73" fmla="*/ 307 h 902"/>
                <a:gd name="T74" fmla="*/ 150 w 421"/>
                <a:gd name="T75" fmla="*/ 313 h 902"/>
                <a:gd name="T76" fmla="*/ 151 w 421"/>
                <a:gd name="T77" fmla="*/ 902 h 902"/>
                <a:gd name="T78" fmla="*/ 181 w 421"/>
                <a:gd name="T79" fmla="*/ 766 h 902"/>
                <a:gd name="T80" fmla="*/ 182 w 421"/>
                <a:gd name="T81" fmla="*/ 761 h 902"/>
                <a:gd name="T82" fmla="*/ 185 w 421"/>
                <a:gd name="T83" fmla="*/ 755 h 902"/>
                <a:gd name="T84" fmla="*/ 190 w 421"/>
                <a:gd name="T85" fmla="*/ 752 h 902"/>
                <a:gd name="T86" fmla="*/ 195 w 421"/>
                <a:gd name="T87" fmla="*/ 751 h 902"/>
                <a:gd name="T88" fmla="*/ 319 w 421"/>
                <a:gd name="T89" fmla="*/ 752 h 902"/>
                <a:gd name="T90" fmla="*/ 324 w 421"/>
                <a:gd name="T91" fmla="*/ 754 h 902"/>
                <a:gd name="T92" fmla="*/ 328 w 421"/>
                <a:gd name="T93" fmla="*/ 757 h 902"/>
                <a:gd name="T94" fmla="*/ 331 w 421"/>
                <a:gd name="T95" fmla="*/ 763 h 902"/>
                <a:gd name="T96" fmla="*/ 331 w 421"/>
                <a:gd name="T97" fmla="*/ 902 h 902"/>
                <a:gd name="T98" fmla="*/ 409 w 421"/>
                <a:gd name="T99" fmla="*/ 901 h 902"/>
                <a:gd name="T100" fmla="*/ 414 w 421"/>
                <a:gd name="T101" fmla="*/ 898 h 902"/>
                <a:gd name="T102" fmla="*/ 419 w 421"/>
                <a:gd name="T103" fmla="*/ 895 h 902"/>
                <a:gd name="T104" fmla="*/ 421 w 421"/>
                <a:gd name="T105" fmla="*/ 890 h 902"/>
                <a:gd name="T106" fmla="*/ 421 w 421"/>
                <a:gd name="T107" fmla="*/ 15 h 902"/>
                <a:gd name="T108" fmla="*/ 420 w 421"/>
                <a:gd name="T109" fmla="*/ 10 h 902"/>
                <a:gd name="T110" fmla="*/ 417 w 421"/>
                <a:gd name="T111" fmla="*/ 4 h 902"/>
                <a:gd name="T112" fmla="*/ 412 w 421"/>
                <a:gd name="T113" fmla="*/ 2 h 902"/>
                <a:gd name="T114" fmla="*/ 406 w 421"/>
                <a:gd name="T115" fmla="*/ 0 h 9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21" h="902">
                  <a:moveTo>
                    <a:pt x="406" y="0"/>
                  </a:moveTo>
                  <a:lnTo>
                    <a:pt x="16" y="0"/>
                  </a:lnTo>
                  <a:lnTo>
                    <a:pt x="12" y="1"/>
                  </a:lnTo>
                  <a:lnTo>
                    <a:pt x="9" y="2"/>
                  </a:lnTo>
                  <a:lnTo>
                    <a:pt x="7" y="3"/>
                  </a:lnTo>
                  <a:lnTo>
                    <a:pt x="5" y="5"/>
                  </a:lnTo>
                  <a:lnTo>
                    <a:pt x="3" y="8"/>
                  </a:lnTo>
                  <a:lnTo>
                    <a:pt x="1" y="10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0" y="61"/>
                  </a:lnTo>
                  <a:lnTo>
                    <a:pt x="256" y="61"/>
                  </a:lnTo>
                  <a:lnTo>
                    <a:pt x="259" y="61"/>
                  </a:lnTo>
                  <a:lnTo>
                    <a:pt x="261" y="62"/>
                  </a:lnTo>
                  <a:lnTo>
                    <a:pt x="265" y="63"/>
                  </a:lnTo>
                  <a:lnTo>
                    <a:pt x="267" y="65"/>
                  </a:lnTo>
                  <a:lnTo>
                    <a:pt x="268" y="67"/>
                  </a:lnTo>
                  <a:lnTo>
                    <a:pt x="270" y="69"/>
                  </a:lnTo>
                  <a:lnTo>
                    <a:pt x="270" y="73"/>
                  </a:lnTo>
                  <a:lnTo>
                    <a:pt x="271" y="76"/>
                  </a:lnTo>
                  <a:lnTo>
                    <a:pt x="270" y="78"/>
                  </a:lnTo>
                  <a:lnTo>
                    <a:pt x="270" y="81"/>
                  </a:lnTo>
                  <a:lnTo>
                    <a:pt x="268" y="84"/>
                  </a:lnTo>
                  <a:lnTo>
                    <a:pt x="267" y="86"/>
                  </a:lnTo>
                  <a:lnTo>
                    <a:pt x="265" y="88"/>
                  </a:lnTo>
                  <a:lnTo>
                    <a:pt x="261" y="89"/>
                  </a:lnTo>
                  <a:lnTo>
                    <a:pt x="259" y="90"/>
                  </a:lnTo>
                  <a:lnTo>
                    <a:pt x="256" y="90"/>
                  </a:lnTo>
                  <a:lnTo>
                    <a:pt x="0" y="90"/>
                  </a:lnTo>
                  <a:lnTo>
                    <a:pt x="0" y="151"/>
                  </a:lnTo>
                  <a:lnTo>
                    <a:pt x="194" y="151"/>
                  </a:lnTo>
                  <a:lnTo>
                    <a:pt x="197" y="151"/>
                  </a:lnTo>
                  <a:lnTo>
                    <a:pt x="200" y="152"/>
                  </a:lnTo>
                  <a:lnTo>
                    <a:pt x="203" y="153"/>
                  </a:lnTo>
                  <a:lnTo>
                    <a:pt x="205" y="155"/>
                  </a:lnTo>
                  <a:lnTo>
                    <a:pt x="206" y="157"/>
                  </a:lnTo>
                  <a:lnTo>
                    <a:pt x="207" y="160"/>
                  </a:lnTo>
                  <a:lnTo>
                    <a:pt x="208" y="163"/>
                  </a:lnTo>
                  <a:lnTo>
                    <a:pt x="210" y="166"/>
                  </a:lnTo>
                  <a:lnTo>
                    <a:pt x="208" y="168"/>
                  </a:lnTo>
                  <a:lnTo>
                    <a:pt x="207" y="172"/>
                  </a:lnTo>
                  <a:lnTo>
                    <a:pt x="206" y="174"/>
                  </a:lnTo>
                  <a:lnTo>
                    <a:pt x="205" y="176"/>
                  </a:lnTo>
                  <a:lnTo>
                    <a:pt x="203" y="178"/>
                  </a:lnTo>
                  <a:lnTo>
                    <a:pt x="200" y="179"/>
                  </a:lnTo>
                  <a:lnTo>
                    <a:pt x="197" y="181"/>
                  </a:lnTo>
                  <a:lnTo>
                    <a:pt x="194" y="181"/>
                  </a:lnTo>
                  <a:lnTo>
                    <a:pt x="0" y="181"/>
                  </a:lnTo>
                  <a:lnTo>
                    <a:pt x="0" y="241"/>
                  </a:lnTo>
                  <a:lnTo>
                    <a:pt x="132" y="241"/>
                  </a:lnTo>
                  <a:lnTo>
                    <a:pt x="136" y="241"/>
                  </a:lnTo>
                  <a:lnTo>
                    <a:pt x="138" y="242"/>
                  </a:lnTo>
                  <a:lnTo>
                    <a:pt x="140" y="243"/>
                  </a:lnTo>
                  <a:lnTo>
                    <a:pt x="142" y="245"/>
                  </a:lnTo>
                  <a:lnTo>
                    <a:pt x="145" y="248"/>
                  </a:lnTo>
                  <a:lnTo>
                    <a:pt x="146" y="250"/>
                  </a:lnTo>
                  <a:lnTo>
                    <a:pt x="147" y="253"/>
                  </a:lnTo>
                  <a:lnTo>
                    <a:pt x="147" y="255"/>
                  </a:lnTo>
                  <a:lnTo>
                    <a:pt x="147" y="259"/>
                  </a:lnTo>
                  <a:lnTo>
                    <a:pt x="146" y="262"/>
                  </a:lnTo>
                  <a:lnTo>
                    <a:pt x="145" y="264"/>
                  </a:lnTo>
                  <a:lnTo>
                    <a:pt x="142" y="266"/>
                  </a:lnTo>
                  <a:lnTo>
                    <a:pt x="140" y="269"/>
                  </a:lnTo>
                  <a:lnTo>
                    <a:pt x="138" y="270"/>
                  </a:lnTo>
                  <a:lnTo>
                    <a:pt x="136" y="271"/>
                  </a:lnTo>
                  <a:lnTo>
                    <a:pt x="132" y="271"/>
                  </a:lnTo>
                  <a:lnTo>
                    <a:pt x="0" y="271"/>
                  </a:lnTo>
                  <a:lnTo>
                    <a:pt x="0" y="301"/>
                  </a:lnTo>
                  <a:lnTo>
                    <a:pt x="136" y="301"/>
                  </a:lnTo>
                  <a:lnTo>
                    <a:pt x="139" y="302"/>
                  </a:lnTo>
                  <a:lnTo>
                    <a:pt x="141" y="302"/>
                  </a:lnTo>
                  <a:lnTo>
                    <a:pt x="143" y="304"/>
                  </a:lnTo>
                  <a:lnTo>
                    <a:pt x="147" y="305"/>
                  </a:lnTo>
                  <a:lnTo>
                    <a:pt x="148" y="307"/>
                  </a:lnTo>
                  <a:lnTo>
                    <a:pt x="149" y="310"/>
                  </a:lnTo>
                  <a:lnTo>
                    <a:pt x="150" y="313"/>
                  </a:lnTo>
                  <a:lnTo>
                    <a:pt x="150" y="316"/>
                  </a:lnTo>
                  <a:lnTo>
                    <a:pt x="151" y="902"/>
                  </a:lnTo>
                  <a:lnTo>
                    <a:pt x="181" y="902"/>
                  </a:lnTo>
                  <a:lnTo>
                    <a:pt x="181" y="766"/>
                  </a:lnTo>
                  <a:lnTo>
                    <a:pt x="181" y="763"/>
                  </a:lnTo>
                  <a:lnTo>
                    <a:pt x="182" y="761"/>
                  </a:lnTo>
                  <a:lnTo>
                    <a:pt x="183" y="757"/>
                  </a:lnTo>
                  <a:lnTo>
                    <a:pt x="185" y="755"/>
                  </a:lnTo>
                  <a:lnTo>
                    <a:pt x="188" y="754"/>
                  </a:lnTo>
                  <a:lnTo>
                    <a:pt x="190" y="752"/>
                  </a:lnTo>
                  <a:lnTo>
                    <a:pt x="193" y="752"/>
                  </a:lnTo>
                  <a:lnTo>
                    <a:pt x="195" y="751"/>
                  </a:lnTo>
                  <a:lnTo>
                    <a:pt x="316" y="751"/>
                  </a:lnTo>
                  <a:lnTo>
                    <a:pt x="319" y="752"/>
                  </a:lnTo>
                  <a:lnTo>
                    <a:pt x="322" y="752"/>
                  </a:lnTo>
                  <a:lnTo>
                    <a:pt x="324" y="754"/>
                  </a:lnTo>
                  <a:lnTo>
                    <a:pt x="326" y="755"/>
                  </a:lnTo>
                  <a:lnTo>
                    <a:pt x="328" y="757"/>
                  </a:lnTo>
                  <a:lnTo>
                    <a:pt x="330" y="761"/>
                  </a:lnTo>
                  <a:lnTo>
                    <a:pt x="331" y="763"/>
                  </a:lnTo>
                  <a:lnTo>
                    <a:pt x="331" y="766"/>
                  </a:lnTo>
                  <a:lnTo>
                    <a:pt x="331" y="902"/>
                  </a:lnTo>
                  <a:lnTo>
                    <a:pt x="406" y="902"/>
                  </a:lnTo>
                  <a:lnTo>
                    <a:pt x="409" y="901"/>
                  </a:lnTo>
                  <a:lnTo>
                    <a:pt x="412" y="901"/>
                  </a:lnTo>
                  <a:lnTo>
                    <a:pt x="414" y="898"/>
                  </a:lnTo>
                  <a:lnTo>
                    <a:pt x="417" y="897"/>
                  </a:lnTo>
                  <a:lnTo>
                    <a:pt x="419" y="895"/>
                  </a:lnTo>
                  <a:lnTo>
                    <a:pt x="420" y="892"/>
                  </a:lnTo>
                  <a:lnTo>
                    <a:pt x="421" y="890"/>
                  </a:lnTo>
                  <a:lnTo>
                    <a:pt x="421" y="886"/>
                  </a:lnTo>
                  <a:lnTo>
                    <a:pt x="421" y="15"/>
                  </a:lnTo>
                  <a:lnTo>
                    <a:pt x="421" y="12"/>
                  </a:lnTo>
                  <a:lnTo>
                    <a:pt x="420" y="10"/>
                  </a:lnTo>
                  <a:lnTo>
                    <a:pt x="419" y="8"/>
                  </a:lnTo>
                  <a:lnTo>
                    <a:pt x="417" y="4"/>
                  </a:lnTo>
                  <a:lnTo>
                    <a:pt x="414" y="3"/>
                  </a:lnTo>
                  <a:lnTo>
                    <a:pt x="412" y="2"/>
                  </a:lnTo>
                  <a:lnTo>
                    <a:pt x="409" y="1"/>
                  </a:lnTo>
                  <a:lnTo>
                    <a:pt x="40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2658">
              <a:extLst>
                <a:ext uri="{FF2B5EF4-FFF2-40B4-BE49-F238E27FC236}">
                  <a16:creationId xmlns:a16="http://schemas.microsoft.com/office/drawing/2014/main" id="{4BE0AED4-8878-FC3C-427F-5B81C59CFC7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52175" y="4610100"/>
              <a:ext cx="133350" cy="180975"/>
            </a:xfrm>
            <a:custGeom>
              <a:avLst/>
              <a:gdLst>
                <a:gd name="T0" fmla="*/ 0 w 420"/>
                <a:gd name="T1" fmla="*/ 0 h 572"/>
                <a:gd name="T2" fmla="*/ 0 w 420"/>
                <a:gd name="T3" fmla="*/ 91 h 572"/>
                <a:gd name="T4" fmla="*/ 188 w 420"/>
                <a:gd name="T5" fmla="*/ 92 h 572"/>
                <a:gd name="T6" fmla="*/ 194 w 420"/>
                <a:gd name="T7" fmla="*/ 94 h 572"/>
                <a:gd name="T8" fmla="*/ 198 w 420"/>
                <a:gd name="T9" fmla="*/ 97 h 572"/>
                <a:gd name="T10" fmla="*/ 200 w 420"/>
                <a:gd name="T11" fmla="*/ 103 h 572"/>
                <a:gd name="T12" fmla="*/ 200 w 420"/>
                <a:gd name="T13" fmla="*/ 109 h 572"/>
                <a:gd name="T14" fmla="*/ 198 w 420"/>
                <a:gd name="T15" fmla="*/ 115 h 572"/>
                <a:gd name="T16" fmla="*/ 194 w 420"/>
                <a:gd name="T17" fmla="*/ 118 h 572"/>
                <a:gd name="T18" fmla="*/ 188 w 420"/>
                <a:gd name="T19" fmla="*/ 120 h 572"/>
                <a:gd name="T20" fmla="*/ 0 w 420"/>
                <a:gd name="T21" fmla="*/ 121 h 572"/>
                <a:gd name="T22" fmla="*/ 155 w 420"/>
                <a:gd name="T23" fmla="*/ 181 h 572"/>
                <a:gd name="T24" fmla="*/ 161 w 420"/>
                <a:gd name="T25" fmla="*/ 182 h 572"/>
                <a:gd name="T26" fmla="*/ 165 w 420"/>
                <a:gd name="T27" fmla="*/ 185 h 572"/>
                <a:gd name="T28" fmla="*/ 168 w 420"/>
                <a:gd name="T29" fmla="*/ 191 h 572"/>
                <a:gd name="T30" fmla="*/ 169 w 420"/>
                <a:gd name="T31" fmla="*/ 196 h 572"/>
                <a:gd name="T32" fmla="*/ 168 w 420"/>
                <a:gd name="T33" fmla="*/ 202 h 572"/>
                <a:gd name="T34" fmla="*/ 165 w 420"/>
                <a:gd name="T35" fmla="*/ 206 h 572"/>
                <a:gd name="T36" fmla="*/ 161 w 420"/>
                <a:gd name="T37" fmla="*/ 209 h 572"/>
                <a:gd name="T38" fmla="*/ 155 w 420"/>
                <a:gd name="T39" fmla="*/ 211 h 572"/>
                <a:gd name="T40" fmla="*/ 0 w 420"/>
                <a:gd name="T41" fmla="*/ 271 h 572"/>
                <a:gd name="T42" fmla="*/ 96 w 420"/>
                <a:gd name="T43" fmla="*/ 271 h 572"/>
                <a:gd name="T44" fmla="*/ 101 w 420"/>
                <a:gd name="T45" fmla="*/ 273 h 572"/>
                <a:gd name="T46" fmla="*/ 105 w 420"/>
                <a:gd name="T47" fmla="*/ 278 h 572"/>
                <a:gd name="T48" fmla="*/ 108 w 420"/>
                <a:gd name="T49" fmla="*/ 283 h 572"/>
                <a:gd name="T50" fmla="*/ 108 w 420"/>
                <a:gd name="T51" fmla="*/ 289 h 572"/>
                <a:gd name="T52" fmla="*/ 105 w 420"/>
                <a:gd name="T53" fmla="*/ 294 h 572"/>
                <a:gd name="T54" fmla="*/ 101 w 420"/>
                <a:gd name="T55" fmla="*/ 299 h 572"/>
                <a:gd name="T56" fmla="*/ 96 w 420"/>
                <a:gd name="T57" fmla="*/ 301 h 572"/>
                <a:gd name="T58" fmla="*/ 0 w 420"/>
                <a:gd name="T59" fmla="*/ 301 h 572"/>
                <a:gd name="T60" fmla="*/ 0 w 420"/>
                <a:gd name="T61" fmla="*/ 572 h 572"/>
                <a:gd name="T62" fmla="*/ 90 w 420"/>
                <a:gd name="T63" fmla="*/ 572 h 572"/>
                <a:gd name="T64" fmla="*/ 90 w 420"/>
                <a:gd name="T65" fmla="*/ 433 h 572"/>
                <a:gd name="T66" fmla="*/ 93 w 420"/>
                <a:gd name="T67" fmla="*/ 427 h 572"/>
                <a:gd name="T68" fmla="*/ 97 w 420"/>
                <a:gd name="T69" fmla="*/ 424 h 572"/>
                <a:gd name="T70" fmla="*/ 102 w 420"/>
                <a:gd name="T71" fmla="*/ 422 h 572"/>
                <a:gd name="T72" fmla="*/ 225 w 420"/>
                <a:gd name="T73" fmla="*/ 421 h 572"/>
                <a:gd name="T74" fmla="*/ 231 w 420"/>
                <a:gd name="T75" fmla="*/ 422 h 572"/>
                <a:gd name="T76" fmla="*/ 237 w 420"/>
                <a:gd name="T77" fmla="*/ 425 h 572"/>
                <a:gd name="T78" fmla="*/ 239 w 420"/>
                <a:gd name="T79" fmla="*/ 431 h 572"/>
                <a:gd name="T80" fmla="*/ 241 w 420"/>
                <a:gd name="T81" fmla="*/ 436 h 572"/>
                <a:gd name="T82" fmla="*/ 406 w 420"/>
                <a:gd name="T83" fmla="*/ 572 h 572"/>
                <a:gd name="T84" fmla="*/ 420 w 420"/>
                <a:gd name="T85" fmla="*/ 556 h 572"/>
                <a:gd name="T86" fmla="*/ 420 w 420"/>
                <a:gd name="T87" fmla="*/ 0 h 572"/>
                <a:gd name="T88" fmla="*/ 15 w 420"/>
                <a:gd name="T89" fmla="*/ 0 h 5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420" h="572">
                  <a:moveTo>
                    <a:pt x="15" y="0"/>
                  </a:moveTo>
                  <a:lnTo>
                    <a:pt x="0" y="0"/>
                  </a:lnTo>
                  <a:lnTo>
                    <a:pt x="0" y="16"/>
                  </a:lnTo>
                  <a:lnTo>
                    <a:pt x="0" y="91"/>
                  </a:lnTo>
                  <a:lnTo>
                    <a:pt x="186" y="91"/>
                  </a:lnTo>
                  <a:lnTo>
                    <a:pt x="188" y="92"/>
                  </a:lnTo>
                  <a:lnTo>
                    <a:pt x="191" y="92"/>
                  </a:lnTo>
                  <a:lnTo>
                    <a:pt x="194" y="94"/>
                  </a:lnTo>
                  <a:lnTo>
                    <a:pt x="196" y="95"/>
                  </a:lnTo>
                  <a:lnTo>
                    <a:pt x="198" y="97"/>
                  </a:lnTo>
                  <a:lnTo>
                    <a:pt x="199" y="100"/>
                  </a:lnTo>
                  <a:lnTo>
                    <a:pt x="200" y="103"/>
                  </a:lnTo>
                  <a:lnTo>
                    <a:pt x="200" y="106"/>
                  </a:lnTo>
                  <a:lnTo>
                    <a:pt x="200" y="109"/>
                  </a:lnTo>
                  <a:lnTo>
                    <a:pt x="199" y="111"/>
                  </a:lnTo>
                  <a:lnTo>
                    <a:pt x="198" y="115"/>
                  </a:lnTo>
                  <a:lnTo>
                    <a:pt x="196" y="117"/>
                  </a:lnTo>
                  <a:lnTo>
                    <a:pt x="194" y="118"/>
                  </a:lnTo>
                  <a:lnTo>
                    <a:pt x="191" y="120"/>
                  </a:lnTo>
                  <a:lnTo>
                    <a:pt x="188" y="120"/>
                  </a:lnTo>
                  <a:lnTo>
                    <a:pt x="186" y="121"/>
                  </a:lnTo>
                  <a:lnTo>
                    <a:pt x="0" y="121"/>
                  </a:lnTo>
                  <a:lnTo>
                    <a:pt x="0" y="181"/>
                  </a:lnTo>
                  <a:lnTo>
                    <a:pt x="155" y="181"/>
                  </a:lnTo>
                  <a:lnTo>
                    <a:pt x="157" y="181"/>
                  </a:lnTo>
                  <a:lnTo>
                    <a:pt x="161" y="182"/>
                  </a:lnTo>
                  <a:lnTo>
                    <a:pt x="163" y="184"/>
                  </a:lnTo>
                  <a:lnTo>
                    <a:pt x="165" y="185"/>
                  </a:lnTo>
                  <a:lnTo>
                    <a:pt x="167" y="187"/>
                  </a:lnTo>
                  <a:lnTo>
                    <a:pt x="168" y="191"/>
                  </a:lnTo>
                  <a:lnTo>
                    <a:pt x="169" y="193"/>
                  </a:lnTo>
                  <a:lnTo>
                    <a:pt x="169" y="196"/>
                  </a:lnTo>
                  <a:lnTo>
                    <a:pt x="169" y="200"/>
                  </a:lnTo>
                  <a:lnTo>
                    <a:pt x="168" y="202"/>
                  </a:lnTo>
                  <a:lnTo>
                    <a:pt x="167" y="204"/>
                  </a:lnTo>
                  <a:lnTo>
                    <a:pt x="165" y="206"/>
                  </a:lnTo>
                  <a:lnTo>
                    <a:pt x="163" y="208"/>
                  </a:lnTo>
                  <a:lnTo>
                    <a:pt x="161" y="209"/>
                  </a:lnTo>
                  <a:lnTo>
                    <a:pt x="157" y="211"/>
                  </a:lnTo>
                  <a:lnTo>
                    <a:pt x="155" y="211"/>
                  </a:lnTo>
                  <a:lnTo>
                    <a:pt x="0" y="211"/>
                  </a:lnTo>
                  <a:lnTo>
                    <a:pt x="0" y="271"/>
                  </a:lnTo>
                  <a:lnTo>
                    <a:pt x="93" y="271"/>
                  </a:lnTo>
                  <a:lnTo>
                    <a:pt x="96" y="271"/>
                  </a:lnTo>
                  <a:lnTo>
                    <a:pt x="99" y="272"/>
                  </a:lnTo>
                  <a:lnTo>
                    <a:pt x="101" y="273"/>
                  </a:lnTo>
                  <a:lnTo>
                    <a:pt x="103" y="275"/>
                  </a:lnTo>
                  <a:lnTo>
                    <a:pt x="105" y="278"/>
                  </a:lnTo>
                  <a:lnTo>
                    <a:pt x="107" y="280"/>
                  </a:lnTo>
                  <a:lnTo>
                    <a:pt x="108" y="283"/>
                  </a:lnTo>
                  <a:lnTo>
                    <a:pt x="108" y="286"/>
                  </a:lnTo>
                  <a:lnTo>
                    <a:pt x="108" y="289"/>
                  </a:lnTo>
                  <a:lnTo>
                    <a:pt x="107" y="292"/>
                  </a:lnTo>
                  <a:lnTo>
                    <a:pt x="105" y="294"/>
                  </a:lnTo>
                  <a:lnTo>
                    <a:pt x="103" y="296"/>
                  </a:lnTo>
                  <a:lnTo>
                    <a:pt x="101" y="299"/>
                  </a:lnTo>
                  <a:lnTo>
                    <a:pt x="99" y="300"/>
                  </a:lnTo>
                  <a:lnTo>
                    <a:pt x="96" y="301"/>
                  </a:lnTo>
                  <a:lnTo>
                    <a:pt x="93" y="301"/>
                  </a:lnTo>
                  <a:lnTo>
                    <a:pt x="0" y="301"/>
                  </a:lnTo>
                  <a:lnTo>
                    <a:pt x="0" y="556"/>
                  </a:lnTo>
                  <a:lnTo>
                    <a:pt x="0" y="572"/>
                  </a:lnTo>
                  <a:lnTo>
                    <a:pt x="15" y="572"/>
                  </a:lnTo>
                  <a:lnTo>
                    <a:pt x="90" y="572"/>
                  </a:lnTo>
                  <a:lnTo>
                    <a:pt x="90" y="436"/>
                  </a:lnTo>
                  <a:lnTo>
                    <a:pt x="90" y="433"/>
                  </a:lnTo>
                  <a:lnTo>
                    <a:pt x="91" y="431"/>
                  </a:lnTo>
                  <a:lnTo>
                    <a:pt x="93" y="427"/>
                  </a:lnTo>
                  <a:lnTo>
                    <a:pt x="94" y="425"/>
                  </a:lnTo>
                  <a:lnTo>
                    <a:pt x="97" y="424"/>
                  </a:lnTo>
                  <a:lnTo>
                    <a:pt x="100" y="422"/>
                  </a:lnTo>
                  <a:lnTo>
                    <a:pt x="102" y="422"/>
                  </a:lnTo>
                  <a:lnTo>
                    <a:pt x="105" y="421"/>
                  </a:lnTo>
                  <a:lnTo>
                    <a:pt x="225" y="421"/>
                  </a:lnTo>
                  <a:lnTo>
                    <a:pt x="229" y="422"/>
                  </a:lnTo>
                  <a:lnTo>
                    <a:pt x="231" y="422"/>
                  </a:lnTo>
                  <a:lnTo>
                    <a:pt x="234" y="424"/>
                  </a:lnTo>
                  <a:lnTo>
                    <a:pt x="237" y="425"/>
                  </a:lnTo>
                  <a:lnTo>
                    <a:pt x="238" y="427"/>
                  </a:lnTo>
                  <a:lnTo>
                    <a:pt x="239" y="431"/>
                  </a:lnTo>
                  <a:lnTo>
                    <a:pt x="240" y="433"/>
                  </a:lnTo>
                  <a:lnTo>
                    <a:pt x="241" y="436"/>
                  </a:lnTo>
                  <a:lnTo>
                    <a:pt x="241" y="572"/>
                  </a:lnTo>
                  <a:lnTo>
                    <a:pt x="406" y="572"/>
                  </a:lnTo>
                  <a:lnTo>
                    <a:pt x="420" y="572"/>
                  </a:lnTo>
                  <a:lnTo>
                    <a:pt x="420" y="556"/>
                  </a:lnTo>
                  <a:lnTo>
                    <a:pt x="420" y="16"/>
                  </a:lnTo>
                  <a:lnTo>
                    <a:pt x="420" y="0"/>
                  </a:lnTo>
                  <a:lnTo>
                    <a:pt x="406" y="0"/>
                  </a:lnTo>
                  <a:lnTo>
                    <a:pt x="1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A98DFDBB-4289-AFF5-41E8-2DEAE9E397BB}"/>
              </a:ext>
            </a:extLst>
          </p:cNvPr>
          <p:cNvSpPr txBox="1"/>
          <p:nvPr/>
        </p:nvSpPr>
        <p:spPr>
          <a:xfrm>
            <a:off x="957924" y="5363225"/>
            <a:ext cx="484714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kern="12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Пилот по когнитивно-поведенческой терапии для потребителей новых психоактивных веществ в гг. Астана и Алматы</a:t>
            </a:r>
            <a:endParaRPr lang="ru-RU" dirty="0"/>
          </a:p>
        </p:txBody>
      </p:sp>
      <p:sp>
        <p:nvSpPr>
          <p:cNvPr id="115" name="Freeform 13">
            <a:extLst>
              <a:ext uri="{FF2B5EF4-FFF2-40B4-BE49-F238E27FC236}">
                <a16:creationId xmlns:a16="http://schemas.microsoft.com/office/drawing/2014/main" id="{34E55219-61D7-C8CD-5112-FA29792441D7}"/>
              </a:ext>
            </a:extLst>
          </p:cNvPr>
          <p:cNvSpPr>
            <a:spLocks/>
          </p:cNvSpPr>
          <p:nvPr/>
        </p:nvSpPr>
        <p:spPr bwMode="auto">
          <a:xfrm>
            <a:off x="45913" y="5363225"/>
            <a:ext cx="911225" cy="914400"/>
          </a:xfrm>
          <a:custGeom>
            <a:avLst/>
            <a:gdLst>
              <a:gd name="T0" fmla="*/ 448 w 510"/>
              <a:gd name="T1" fmla="*/ 367 h 511"/>
              <a:gd name="T2" fmla="*/ 143 w 510"/>
              <a:gd name="T3" fmla="*/ 449 h 511"/>
              <a:gd name="T4" fmla="*/ 61 w 510"/>
              <a:gd name="T5" fmla="*/ 144 h 511"/>
              <a:gd name="T6" fmla="*/ 366 w 510"/>
              <a:gd name="T7" fmla="*/ 62 h 511"/>
              <a:gd name="T8" fmla="*/ 448 w 510"/>
              <a:gd name="T9" fmla="*/ 367 h 5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0" h="511">
                <a:moveTo>
                  <a:pt x="448" y="367"/>
                </a:moveTo>
                <a:cubicBezTo>
                  <a:pt x="386" y="474"/>
                  <a:pt x="250" y="511"/>
                  <a:pt x="143" y="449"/>
                </a:cubicBezTo>
                <a:cubicBezTo>
                  <a:pt x="36" y="387"/>
                  <a:pt x="0" y="251"/>
                  <a:pt x="61" y="144"/>
                </a:cubicBezTo>
                <a:cubicBezTo>
                  <a:pt x="123" y="37"/>
                  <a:pt x="259" y="0"/>
                  <a:pt x="366" y="62"/>
                </a:cubicBezTo>
                <a:cubicBezTo>
                  <a:pt x="473" y="124"/>
                  <a:pt x="510" y="260"/>
                  <a:pt x="448" y="367"/>
                </a:cubicBezTo>
                <a:close/>
              </a:path>
            </a:pathLst>
          </a:custGeom>
          <a:solidFill>
            <a:srgbClr val="002B6A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Freeform 71">
            <a:extLst>
              <a:ext uri="{FF2B5EF4-FFF2-40B4-BE49-F238E27FC236}">
                <a16:creationId xmlns:a16="http://schemas.microsoft.com/office/drawing/2014/main" id="{AD4D6181-4C4A-3ECC-C705-643EC1966DA9}"/>
              </a:ext>
            </a:extLst>
          </p:cNvPr>
          <p:cNvSpPr>
            <a:spLocks/>
          </p:cNvSpPr>
          <p:nvPr/>
        </p:nvSpPr>
        <p:spPr bwMode="auto">
          <a:xfrm>
            <a:off x="107825" y="5426725"/>
            <a:ext cx="787400" cy="787400"/>
          </a:xfrm>
          <a:custGeom>
            <a:avLst/>
            <a:gdLst>
              <a:gd name="T0" fmla="*/ 62 w 510"/>
              <a:gd name="T1" fmla="*/ 367 h 510"/>
              <a:gd name="T2" fmla="*/ 144 w 510"/>
              <a:gd name="T3" fmla="*/ 62 h 510"/>
              <a:gd name="T4" fmla="*/ 449 w 510"/>
              <a:gd name="T5" fmla="*/ 144 h 510"/>
              <a:gd name="T6" fmla="*/ 367 w 510"/>
              <a:gd name="T7" fmla="*/ 449 h 510"/>
              <a:gd name="T8" fmla="*/ 62 w 510"/>
              <a:gd name="T9" fmla="*/ 367 h 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0" h="510">
                <a:moveTo>
                  <a:pt x="62" y="367"/>
                </a:moveTo>
                <a:cubicBezTo>
                  <a:pt x="0" y="260"/>
                  <a:pt x="37" y="124"/>
                  <a:pt x="144" y="62"/>
                </a:cubicBezTo>
                <a:cubicBezTo>
                  <a:pt x="250" y="0"/>
                  <a:pt x="387" y="37"/>
                  <a:pt x="449" y="144"/>
                </a:cubicBezTo>
                <a:cubicBezTo>
                  <a:pt x="510" y="251"/>
                  <a:pt x="474" y="387"/>
                  <a:pt x="367" y="449"/>
                </a:cubicBezTo>
                <a:cubicBezTo>
                  <a:pt x="260" y="510"/>
                  <a:pt x="124" y="474"/>
                  <a:pt x="62" y="367"/>
                </a:cubicBezTo>
                <a:close/>
              </a:path>
            </a:pathLst>
          </a:custGeom>
          <a:noFill/>
          <a:ln w="19050">
            <a:solidFill>
              <a:schemeClr val="bg1"/>
            </a:solidFill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22" name="Group 176">
            <a:extLst>
              <a:ext uri="{FF2B5EF4-FFF2-40B4-BE49-F238E27FC236}">
                <a16:creationId xmlns:a16="http://schemas.microsoft.com/office/drawing/2014/main" id="{BD58303B-06E7-0601-F75E-62C74482B223}"/>
              </a:ext>
            </a:extLst>
          </p:cNvPr>
          <p:cNvGrpSpPr/>
          <p:nvPr/>
        </p:nvGrpSpPr>
        <p:grpSpPr>
          <a:xfrm>
            <a:off x="358650" y="5676756"/>
            <a:ext cx="285751" cy="287338"/>
            <a:chOff x="11601450" y="5076825"/>
            <a:chExt cx="285751" cy="287338"/>
          </a:xfrm>
          <a:solidFill>
            <a:schemeClr val="bg1"/>
          </a:solidFill>
        </p:grpSpPr>
        <p:sp>
          <p:nvSpPr>
            <p:cNvPr id="123" name="Freeform 2606">
              <a:extLst>
                <a:ext uri="{FF2B5EF4-FFF2-40B4-BE49-F238E27FC236}">
                  <a16:creationId xmlns:a16="http://schemas.microsoft.com/office/drawing/2014/main" id="{6368FA76-8C3F-9CC7-CD46-6D052F97B26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82413" y="5230813"/>
              <a:ext cx="122238" cy="63500"/>
            </a:xfrm>
            <a:custGeom>
              <a:avLst/>
              <a:gdLst>
                <a:gd name="T0" fmla="*/ 337 w 385"/>
                <a:gd name="T1" fmla="*/ 202 h 202"/>
                <a:gd name="T2" fmla="*/ 346 w 385"/>
                <a:gd name="T3" fmla="*/ 177 h 202"/>
                <a:gd name="T4" fmla="*/ 355 w 385"/>
                <a:gd name="T5" fmla="*/ 151 h 202"/>
                <a:gd name="T6" fmla="*/ 362 w 385"/>
                <a:gd name="T7" fmla="*/ 126 h 202"/>
                <a:gd name="T8" fmla="*/ 369 w 385"/>
                <a:gd name="T9" fmla="*/ 101 h 202"/>
                <a:gd name="T10" fmla="*/ 374 w 385"/>
                <a:gd name="T11" fmla="*/ 75 h 202"/>
                <a:gd name="T12" fmla="*/ 379 w 385"/>
                <a:gd name="T13" fmla="*/ 50 h 202"/>
                <a:gd name="T14" fmla="*/ 383 w 385"/>
                <a:gd name="T15" fmla="*/ 26 h 202"/>
                <a:gd name="T16" fmla="*/ 385 w 385"/>
                <a:gd name="T17" fmla="*/ 0 h 202"/>
                <a:gd name="T18" fmla="*/ 0 w 385"/>
                <a:gd name="T19" fmla="*/ 0 h 202"/>
                <a:gd name="T20" fmla="*/ 3 w 385"/>
                <a:gd name="T21" fmla="*/ 26 h 202"/>
                <a:gd name="T22" fmla="*/ 7 w 385"/>
                <a:gd name="T23" fmla="*/ 50 h 202"/>
                <a:gd name="T24" fmla="*/ 11 w 385"/>
                <a:gd name="T25" fmla="*/ 75 h 202"/>
                <a:gd name="T26" fmla="*/ 16 w 385"/>
                <a:gd name="T27" fmla="*/ 101 h 202"/>
                <a:gd name="T28" fmla="*/ 23 w 385"/>
                <a:gd name="T29" fmla="*/ 126 h 202"/>
                <a:gd name="T30" fmla="*/ 31 w 385"/>
                <a:gd name="T31" fmla="*/ 151 h 202"/>
                <a:gd name="T32" fmla="*/ 40 w 385"/>
                <a:gd name="T33" fmla="*/ 177 h 202"/>
                <a:gd name="T34" fmla="*/ 48 w 385"/>
                <a:gd name="T35" fmla="*/ 202 h 202"/>
                <a:gd name="T36" fmla="*/ 337 w 385"/>
                <a:gd name="T37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5" h="202">
                  <a:moveTo>
                    <a:pt x="337" y="202"/>
                  </a:moveTo>
                  <a:lnTo>
                    <a:pt x="346" y="177"/>
                  </a:lnTo>
                  <a:lnTo>
                    <a:pt x="355" y="151"/>
                  </a:lnTo>
                  <a:lnTo>
                    <a:pt x="362" y="126"/>
                  </a:lnTo>
                  <a:lnTo>
                    <a:pt x="369" y="101"/>
                  </a:lnTo>
                  <a:lnTo>
                    <a:pt x="374" y="75"/>
                  </a:lnTo>
                  <a:lnTo>
                    <a:pt x="379" y="50"/>
                  </a:lnTo>
                  <a:lnTo>
                    <a:pt x="383" y="26"/>
                  </a:lnTo>
                  <a:lnTo>
                    <a:pt x="385" y="0"/>
                  </a:lnTo>
                  <a:lnTo>
                    <a:pt x="0" y="0"/>
                  </a:lnTo>
                  <a:lnTo>
                    <a:pt x="3" y="26"/>
                  </a:lnTo>
                  <a:lnTo>
                    <a:pt x="7" y="50"/>
                  </a:lnTo>
                  <a:lnTo>
                    <a:pt x="11" y="75"/>
                  </a:lnTo>
                  <a:lnTo>
                    <a:pt x="16" y="101"/>
                  </a:lnTo>
                  <a:lnTo>
                    <a:pt x="23" y="126"/>
                  </a:lnTo>
                  <a:lnTo>
                    <a:pt x="31" y="151"/>
                  </a:lnTo>
                  <a:lnTo>
                    <a:pt x="40" y="177"/>
                  </a:lnTo>
                  <a:lnTo>
                    <a:pt x="48" y="202"/>
                  </a:lnTo>
                  <a:lnTo>
                    <a:pt x="337" y="2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2607">
              <a:extLst>
                <a:ext uri="{FF2B5EF4-FFF2-40B4-BE49-F238E27FC236}">
                  <a16:creationId xmlns:a16="http://schemas.microsoft.com/office/drawing/2014/main" id="{4A54FCCC-7AB4-18A3-12D6-364CD3CAD6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82413" y="5156200"/>
              <a:ext cx="123825" cy="65088"/>
            </a:xfrm>
            <a:custGeom>
              <a:avLst/>
              <a:gdLst>
                <a:gd name="T0" fmla="*/ 363 w 390"/>
                <a:gd name="T1" fmla="*/ 0 h 203"/>
                <a:gd name="T2" fmla="*/ 26 w 390"/>
                <a:gd name="T3" fmla="*/ 0 h 203"/>
                <a:gd name="T4" fmla="*/ 18 w 390"/>
                <a:gd name="T5" fmla="*/ 24 h 203"/>
                <a:gd name="T6" fmla="*/ 13 w 390"/>
                <a:gd name="T7" fmla="*/ 50 h 203"/>
                <a:gd name="T8" fmla="*/ 9 w 390"/>
                <a:gd name="T9" fmla="*/ 75 h 203"/>
                <a:gd name="T10" fmla="*/ 4 w 390"/>
                <a:gd name="T11" fmla="*/ 100 h 203"/>
                <a:gd name="T12" fmla="*/ 2 w 390"/>
                <a:gd name="T13" fmla="*/ 126 h 203"/>
                <a:gd name="T14" fmla="*/ 0 w 390"/>
                <a:gd name="T15" fmla="*/ 151 h 203"/>
                <a:gd name="T16" fmla="*/ 0 w 390"/>
                <a:gd name="T17" fmla="*/ 176 h 203"/>
                <a:gd name="T18" fmla="*/ 0 w 390"/>
                <a:gd name="T19" fmla="*/ 203 h 203"/>
                <a:gd name="T20" fmla="*/ 390 w 390"/>
                <a:gd name="T21" fmla="*/ 203 h 203"/>
                <a:gd name="T22" fmla="*/ 390 w 390"/>
                <a:gd name="T23" fmla="*/ 176 h 203"/>
                <a:gd name="T24" fmla="*/ 390 w 390"/>
                <a:gd name="T25" fmla="*/ 151 h 203"/>
                <a:gd name="T26" fmla="*/ 387 w 390"/>
                <a:gd name="T27" fmla="*/ 126 h 203"/>
                <a:gd name="T28" fmla="*/ 385 w 390"/>
                <a:gd name="T29" fmla="*/ 100 h 203"/>
                <a:gd name="T30" fmla="*/ 381 w 390"/>
                <a:gd name="T31" fmla="*/ 75 h 203"/>
                <a:gd name="T32" fmla="*/ 376 w 390"/>
                <a:gd name="T33" fmla="*/ 50 h 203"/>
                <a:gd name="T34" fmla="*/ 371 w 390"/>
                <a:gd name="T35" fmla="*/ 24 h 203"/>
                <a:gd name="T36" fmla="*/ 363 w 390"/>
                <a:gd name="T37" fmla="*/ 0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90" h="203">
                  <a:moveTo>
                    <a:pt x="363" y="0"/>
                  </a:moveTo>
                  <a:lnTo>
                    <a:pt x="26" y="0"/>
                  </a:lnTo>
                  <a:lnTo>
                    <a:pt x="18" y="24"/>
                  </a:lnTo>
                  <a:lnTo>
                    <a:pt x="13" y="50"/>
                  </a:lnTo>
                  <a:lnTo>
                    <a:pt x="9" y="75"/>
                  </a:lnTo>
                  <a:lnTo>
                    <a:pt x="4" y="100"/>
                  </a:lnTo>
                  <a:lnTo>
                    <a:pt x="2" y="126"/>
                  </a:lnTo>
                  <a:lnTo>
                    <a:pt x="0" y="151"/>
                  </a:lnTo>
                  <a:lnTo>
                    <a:pt x="0" y="176"/>
                  </a:lnTo>
                  <a:lnTo>
                    <a:pt x="0" y="203"/>
                  </a:lnTo>
                  <a:lnTo>
                    <a:pt x="390" y="203"/>
                  </a:lnTo>
                  <a:lnTo>
                    <a:pt x="390" y="176"/>
                  </a:lnTo>
                  <a:lnTo>
                    <a:pt x="390" y="151"/>
                  </a:lnTo>
                  <a:lnTo>
                    <a:pt x="387" y="126"/>
                  </a:lnTo>
                  <a:lnTo>
                    <a:pt x="385" y="100"/>
                  </a:lnTo>
                  <a:lnTo>
                    <a:pt x="381" y="75"/>
                  </a:lnTo>
                  <a:lnTo>
                    <a:pt x="376" y="50"/>
                  </a:lnTo>
                  <a:lnTo>
                    <a:pt x="371" y="24"/>
                  </a:lnTo>
                  <a:lnTo>
                    <a:pt x="36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2608">
              <a:extLst>
                <a:ext uri="{FF2B5EF4-FFF2-40B4-BE49-F238E27FC236}">
                  <a16:creationId xmlns:a16="http://schemas.microsoft.com/office/drawing/2014/main" id="{CE3E1357-20B6-DA38-5763-CB5B645B820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99888" y="5230813"/>
              <a:ext cx="87313" cy="63500"/>
            </a:xfrm>
            <a:custGeom>
              <a:avLst/>
              <a:gdLst>
                <a:gd name="T0" fmla="*/ 0 w 274"/>
                <a:gd name="T1" fmla="*/ 202 h 202"/>
                <a:gd name="T2" fmla="*/ 209 w 274"/>
                <a:gd name="T3" fmla="*/ 202 h 202"/>
                <a:gd name="T4" fmla="*/ 222 w 274"/>
                <a:gd name="T5" fmla="*/ 180 h 202"/>
                <a:gd name="T6" fmla="*/ 233 w 274"/>
                <a:gd name="T7" fmla="*/ 156 h 202"/>
                <a:gd name="T8" fmla="*/ 244 w 274"/>
                <a:gd name="T9" fmla="*/ 131 h 202"/>
                <a:gd name="T10" fmla="*/ 253 w 274"/>
                <a:gd name="T11" fmla="*/ 106 h 202"/>
                <a:gd name="T12" fmla="*/ 261 w 274"/>
                <a:gd name="T13" fmla="*/ 81 h 202"/>
                <a:gd name="T14" fmla="*/ 266 w 274"/>
                <a:gd name="T15" fmla="*/ 54 h 202"/>
                <a:gd name="T16" fmla="*/ 271 w 274"/>
                <a:gd name="T17" fmla="*/ 28 h 202"/>
                <a:gd name="T18" fmla="*/ 274 w 274"/>
                <a:gd name="T19" fmla="*/ 0 h 202"/>
                <a:gd name="T20" fmla="*/ 45 w 274"/>
                <a:gd name="T21" fmla="*/ 0 h 202"/>
                <a:gd name="T22" fmla="*/ 43 w 274"/>
                <a:gd name="T23" fmla="*/ 26 h 202"/>
                <a:gd name="T24" fmla="*/ 39 w 274"/>
                <a:gd name="T25" fmla="*/ 50 h 202"/>
                <a:gd name="T26" fmla="*/ 35 w 274"/>
                <a:gd name="T27" fmla="*/ 75 h 202"/>
                <a:gd name="T28" fmla="*/ 29 w 274"/>
                <a:gd name="T29" fmla="*/ 101 h 202"/>
                <a:gd name="T30" fmla="*/ 24 w 274"/>
                <a:gd name="T31" fmla="*/ 126 h 202"/>
                <a:gd name="T32" fmla="*/ 16 w 274"/>
                <a:gd name="T33" fmla="*/ 151 h 202"/>
                <a:gd name="T34" fmla="*/ 9 w 274"/>
                <a:gd name="T35" fmla="*/ 177 h 202"/>
                <a:gd name="T36" fmla="*/ 0 w 274"/>
                <a:gd name="T37" fmla="*/ 202 h 202"/>
                <a:gd name="T38" fmla="*/ 0 w 274"/>
                <a:gd name="T39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74" h="202">
                  <a:moveTo>
                    <a:pt x="0" y="202"/>
                  </a:moveTo>
                  <a:lnTo>
                    <a:pt x="209" y="202"/>
                  </a:lnTo>
                  <a:lnTo>
                    <a:pt x="222" y="180"/>
                  </a:lnTo>
                  <a:lnTo>
                    <a:pt x="233" y="156"/>
                  </a:lnTo>
                  <a:lnTo>
                    <a:pt x="244" y="131"/>
                  </a:lnTo>
                  <a:lnTo>
                    <a:pt x="253" y="106"/>
                  </a:lnTo>
                  <a:lnTo>
                    <a:pt x="261" y="81"/>
                  </a:lnTo>
                  <a:lnTo>
                    <a:pt x="266" y="54"/>
                  </a:lnTo>
                  <a:lnTo>
                    <a:pt x="271" y="28"/>
                  </a:lnTo>
                  <a:lnTo>
                    <a:pt x="274" y="0"/>
                  </a:lnTo>
                  <a:lnTo>
                    <a:pt x="45" y="0"/>
                  </a:lnTo>
                  <a:lnTo>
                    <a:pt x="43" y="26"/>
                  </a:lnTo>
                  <a:lnTo>
                    <a:pt x="39" y="50"/>
                  </a:lnTo>
                  <a:lnTo>
                    <a:pt x="35" y="75"/>
                  </a:lnTo>
                  <a:lnTo>
                    <a:pt x="29" y="101"/>
                  </a:lnTo>
                  <a:lnTo>
                    <a:pt x="24" y="126"/>
                  </a:lnTo>
                  <a:lnTo>
                    <a:pt x="16" y="151"/>
                  </a:lnTo>
                  <a:lnTo>
                    <a:pt x="9" y="177"/>
                  </a:lnTo>
                  <a:lnTo>
                    <a:pt x="0" y="202"/>
                  </a:lnTo>
                  <a:lnTo>
                    <a:pt x="0" y="2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2609">
              <a:extLst>
                <a:ext uri="{FF2B5EF4-FFF2-40B4-BE49-F238E27FC236}">
                  <a16:creationId xmlns:a16="http://schemas.microsoft.com/office/drawing/2014/main" id="{61054D1F-7B9C-B1B0-6A71-274D8E2C9CF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03050" y="5303838"/>
              <a:ext cx="82550" cy="60325"/>
            </a:xfrm>
            <a:custGeom>
              <a:avLst/>
              <a:gdLst>
                <a:gd name="T0" fmla="*/ 0 w 262"/>
                <a:gd name="T1" fmla="*/ 0 h 186"/>
                <a:gd name="T2" fmla="*/ 10 w 262"/>
                <a:gd name="T3" fmla="*/ 23 h 186"/>
                <a:gd name="T4" fmla="*/ 21 w 262"/>
                <a:gd name="T5" fmla="*/ 46 h 186"/>
                <a:gd name="T6" fmla="*/ 33 w 262"/>
                <a:gd name="T7" fmla="*/ 69 h 186"/>
                <a:gd name="T8" fmla="*/ 46 w 262"/>
                <a:gd name="T9" fmla="*/ 92 h 186"/>
                <a:gd name="T10" fmla="*/ 60 w 262"/>
                <a:gd name="T11" fmla="*/ 115 h 186"/>
                <a:gd name="T12" fmla="*/ 75 w 262"/>
                <a:gd name="T13" fmla="*/ 140 h 186"/>
                <a:gd name="T14" fmla="*/ 90 w 262"/>
                <a:gd name="T15" fmla="*/ 163 h 186"/>
                <a:gd name="T16" fmla="*/ 106 w 262"/>
                <a:gd name="T17" fmla="*/ 186 h 186"/>
                <a:gd name="T18" fmla="*/ 117 w 262"/>
                <a:gd name="T19" fmla="*/ 186 h 186"/>
                <a:gd name="T20" fmla="*/ 130 w 262"/>
                <a:gd name="T21" fmla="*/ 186 h 186"/>
                <a:gd name="T22" fmla="*/ 143 w 262"/>
                <a:gd name="T23" fmla="*/ 186 h 186"/>
                <a:gd name="T24" fmla="*/ 155 w 262"/>
                <a:gd name="T25" fmla="*/ 186 h 186"/>
                <a:gd name="T26" fmla="*/ 171 w 262"/>
                <a:gd name="T27" fmla="*/ 163 h 186"/>
                <a:gd name="T28" fmla="*/ 187 w 262"/>
                <a:gd name="T29" fmla="*/ 138 h 186"/>
                <a:gd name="T30" fmla="*/ 201 w 262"/>
                <a:gd name="T31" fmla="*/ 115 h 186"/>
                <a:gd name="T32" fmla="*/ 215 w 262"/>
                <a:gd name="T33" fmla="*/ 92 h 186"/>
                <a:gd name="T34" fmla="*/ 229 w 262"/>
                <a:gd name="T35" fmla="*/ 69 h 186"/>
                <a:gd name="T36" fmla="*/ 241 w 262"/>
                <a:gd name="T37" fmla="*/ 46 h 186"/>
                <a:gd name="T38" fmla="*/ 252 w 262"/>
                <a:gd name="T39" fmla="*/ 23 h 186"/>
                <a:gd name="T40" fmla="*/ 262 w 262"/>
                <a:gd name="T41" fmla="*/ 0 h 186"/>
                <a:gd name="T42" fmla="*/ 0 w 262"/>
                <a:gd name="T4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62" h="186">
                  <a:moveTo>
                    <a:pt x="0" y="0"/>
                  </a:moveTo>
                  <a:lnTo>
                    <a:pt x="10" y="23"/>
                  </a:lnTo>
                  <a:lnTo>
                    <a:pt x="21" y="46"/>
                  </a:lnTo>
                  <a:lnTo>
                    <a:pt x="33" y="69"/>
                  </a:lnTo>
                  <a:lnTo>
                    <a:pt x="46" y="92"/>
                  </a:lnTo>
                  <a:lnTo>
                    <a:pt x="60" y="115"/>
                  </a:lnTo>
                  <a:lnTo>
                    <a:pt x="75" y="140"/>
                  </a:lnTo>
                  <a:lnTo>
                    <a:pt x="90" y="163"/>
                  </a:lnTo>
                  <a:lnTo>
                    <a:pt x="106" y="186"/>
                  </a:lnTo>
                  <a:lnTo>
                    <a:pt x="117" y="186"/>
                  </a:lnTo>
                  <a:lnTo>
                    <a:pt x="130" y="186"/>
                  </a:lnTo>
                  <a:lnTo>
                    <a:pt x="143" y="186"/>
                  </a:lnTo>
                  <a:lnTo>
                    <a:pt x="155" y="186"/>
                  </a:lnTo>
                  <a:lnTo>
                    <a:pt x="171" y="163"/>
                  </a:lnTo>
                  <a:lnTo>
                    <a:pt x="187" y="138"/>
                  </a:lnTo>
                  <a:lnTo>
                    <a:pt x="201" y="115"/>
                  </a:lnTo>
                  <a:lnTo>
                    <a:pt x="215" y="92"/>
                  </a:lnTo>
                  <a:lnTo>
                    <a:pt x="229" y="69"/>
                  </a:lnTo>
                  <a:lnTo>
                    <a:pt x="241" y="46"/>
                  </a:lnTo>
                  <a:lnTo>
                    <a:pt x="252" y="23"/>
                  </a:lnTo>
                  <a:lnTo>
                    <a:pt x="262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2610">
              <a:extLst>
                <a:ext uri="{FF2B5EF4-FFF2-40B4-BE49-F238E27FC236}">
                  <a16:creationId xmlns:a16="http://schemas.microsoft.com/office/drawing/2014/main" id="{0F0B7121-789C-4CCF-60B5-568793678D5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93525" y="5076825"/>
              <a:ext cx="101600" cy="69850"/>
            </a:xfrm>
            <a:custGeom>
              <a:avLst/>
              <a:gdLst>
                <a:gd name="T0" fmla="*/ 317 w 317"/>
                <a:gd name="T1" fmla="*/ 220 h 220"/>
                <a:gd name="T2" fmla="*/ 306 w 317"/>
                <a:gd name="T3" fmla="*/ 192 h 220"/>
                <a:gd name="T4" fmla="*/ 294 w 317"/>
                <a:gd name="T5" fmla="*/ 163 h 220"/>
                <a:gd name="T6" fmla="*/ 280 w 317"/>
                <a:gd name="T7" fmla="*/ 136 h 220"/>
                <a:gd name="T8" fmla="*/ 264 w 317"/>
                <a:gd name="T9" fmla="*/ 108 h 220"/>
                <a:gd name="T10" fmla="*/ 247 w 317"/>
                <a:gd name="T11" fmla="*/ 81 h 220"/>
                <a:gd name="T12" fmla="*/ 228 w 317"/>
                <a:gd name="T13" fmla="*/ 54 h 220"/>
                <a:gd name="T14" fmla="*/ 208 w 317"/>
                <a:gd name="T15" fmla="*/ 28 h 220"/>
                <a:gd name="T16" fmla="*/ 187 w 317"/>
                <a:gd name="T17" fmla="*/ 1 h 220"/>
                <a:gd name="T18" fmla="*/ 173 w 317"/>
                <a:gd name="T19" fmla="*/ 0 h 220"/>
                <a:gd name="T20" fmla="*/ 159 w 317"/>
                <a:gd name="T21" fmla="*/ 0 h 220"/>
                <a:gd name="T22" fmla="*/ 149 w 317"/>
                <a:gd name="T23" fmla="*/ 0 h 220"/>
                <a:gd name="T24" fmla="*/ 139 w 317"/>
                <a:gd name="T25" fmla="*/ 0 h 220"/>
                <a:gd name="T26" fmla="*/ 134 w 317"/>
                <a:gd name="T27" fmla="*/ 1 h 220"/>
                <a:gd name="T28" fmla="*/ 130 w 317"/>
                <a:gd name="T29" fmla="*/ 1 h 220"/>
                <a:gd name="T30" fmla="*/ 109 w 317"/>
                <a:gd name="T31" fmla="*/ 28 h 220"/>
                <a:gd name="T32" fmla="*/ 89 w 317"/>
                <a:gd name="T33" fmla="*/ 54 h 220"/>
                <a:gd name="T34" fmla="*/ 71 w 317"/>
                <a:gd name="T35" fmla="*/ 81 h 220"/>
                <a:gd name="T36" fmla="*/ 53 w 317"/>
                <a:gd name="T37" fmla="*/ 108 h 220"/>
                <a:gd name="T38" fmla="*/ 38 w 317"/>
                <a:gd name="T39" fmla="*/ 136 h 220"/>
                <a:gd name="T40" fmla="*/ 23 w 317"/>
                <a:gd name="T41" fmla="*/ 163 h 220"/>
                <a:gd name="T42" fmla="*/ 11 w 317"/>
                <a:gd name="T43" fmla="*/ 192 h 220"/>
                <a:gd name="T44" fmla="*/ 0 w 317"/>
                <a:gd name="T45" fmla="*/ 220 h 220"/>
                <a:gd name="T46" fmla="*/ 317 w 317"/>
                <a:gd name="T47" fmla="*/ 220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17" h="220">
                  <a:moveTo>
                    <a:pt x="317" y="220"/>
                  </a:moveTo>
                  <a:lnTo>
                    <a:pt x="306" y="192"/>
                  </a:lnTo>
                  <a:lnTo>
                    <a:pt x="294" y="163"/>
                  </a:lnTo>
                  <a:lnTo>
                    <a:pt x="280" y="136"/>
                  </a:lnTo>
                  <a:lnTo>
                    <a:pt x="264" y="108"/>
                  </a:lnTo>
                  <a:lnTo>
                    <a:pt x="247" y="81"/>
                  </a:lnTo>
                  <a:lnTo>
                    <a:pt x="228" y="54"/>
                  </a:lnTo>
                  <a:lnTo>
                    <a:pt x="208" y="28"/>
                  </a:lnTo>
                  <a:lnTo>
                    <a:pt x="187" y="1"/>
                  </a:lnTo>
                  <a:lnTo>
                    <a:pt x="173" y="0"/>
                  </a:lnTo>
                  <a:lnTo>
                    <a:pt x="159" y="0"/>
                  </a:lnTo>
                  <a:lnTo>
                    <a:pt x="149" y="0"/>
                  </a:lnTo>
                  <a:lnTo>
                    <a:pt x="139" y="0"/>
                  </a:lnTo>
                  <a:lnTo>
                    <a:pt x="134" y="1"/>
                  </a:lnTo>
                  <a:lnTo>
                    <a:pt x="130" y="1"/>
                  </a:lnTo>
                  <a:lnTo>
                    <a:pt x="109" y="28"/>
                  </a:lnTo>
                  <a:lnTo>
                    <a:pt x="89" y="54"/>
                  </a:lnTo>
                  <a:lnTo>
                    <a:pt x="71" y="81"/>
                  </a:lnTo>
                  <a:lnTo>
                    <a:pt x="53" y="108"/>
                  </a:lnTo>
                  <a:lnTo>
                    <a:pt x="38" y="136"/>
                  </a:lnTo>
                  <a:lnTo>
                    <a:pt x="23" y="163"/>
                  </a:lnTo>
                  <a:lnTo>
                    <a:pt x="11" y="192"/>
                  </a:lnTo>
                  <a:lnTo>
                    <a:pt x="0" y="220"/>
                  </a:lnTo>
                  <a:lnTo>
                    <a:pt x="317" y="2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Freeform 2611">
              <a:extLst>
                <a:ext uri="{FF2B5EF4-FFF2-40B4-BE49-F238E27FC236}">
                  <a16:creationId xmlns:a16="http://schemas.microsoft.com/office/drawing/2014/main" id="{4370C115-3768-1164-950A-08B658305E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66550" y="5080000"/>
              <a:ext cx="100013" cy="66675"/>
            </a:xfrm>
            <a:custGeom>
              <a:avLst/>
              <a:gdLst>
                <a:gd name="T0" fmla="*/ 316 w 316"/>
                <a:gd name="T1" fmla="*/ 214 h 214"/>
                <a:gd name="T2" fmla="*/ 303 w 316"/>
                <a:gd name="T3" fmla="*/ 193 h 214"/>
                <a:gd name="T4" fmla="*/ 289 w 316"/>
                <a:gd name="T5" fmla="*/ 174 h 214"/>
                <a:gd name="T6" fmla="*/ 273 w 316"/>
                <a:gd name="T7" fmla="*/ 155 h 214"/>
                <a:gd name="T8" fmla="*/ 257 w 316"/>
                <a:gd name="T9" fmla="*/ 136 h 214"/>
                <a:gd name="T10" fmla="*/ 240 w 316"/>
                <a:gd name="T11" fmla="*/ 119 h 214"/>
                <a:gd name="T12" fmla="*/ 222 w 316"/>
                <a:gd name="T13" fmla="*/ 103 h 214"/>
                <a:gd name="T14" fmla="*/ 203 w 316"/>
                <a:gd name="T15" fmla="*/ 88 h 214"/>
                <a:gd name="T16" fmla="*/ 183 w 316"/>
                <a:gd name="T17" fmla="*/ 73 h 214"/>
                <a:gd name="T18" fmla="*/ 162 w 316"/>
                <a:gd name="T19" fmla="*/ 59 h 214"/>
                <a:gd name="T20" fmla="*/ 141 w 316"/>
                <a:gd name="T21" fmla="*/ 47 h 214"/>
                <a:gd name="T22" fmla="*/ 119 w 316"/>
                <a:gd name="T23" fmla="*/ 36 h 214"/>
                <a:gd name="T24" fmla="*/ 96 w 316"/>
                <a:gd name="T25" fmla="*/ 26 h 214"/>
                <a:gd name="T26" fmla="*/ 73 w 316"/>
                <a:gd name="T27" fmla="*/ 18 h 214"/>
                <a:gd name="T28" fmla="*/ 49 w 316"/>
                <a:gd name="T29" fmla="*/ 11 h 214"/>
                <a:gd name="T30" fmla="*/ 24 w 316"/>
                <a:gd name="T31" fmla="*/ 4 h 214"/>
                <a:gd name="T32" fmla="*/ 0 w 316"/>
                <a:gd name="T33" fmla="*/ 0 h 214"/>
                <a:gd name="T34" fmla="*/ 19 w 316"/>
                <a:gd name="T35" fmla="*/ 25 h 214"/>
                <a:gd name="T36" fmla="*/ 38 w 316"/>
                <a:gd name="T37" fmla="*/ 51 h 214"/>
                <a:gd name="T38" fmla="*/ 54 w 316"/>
                <a:gd name="T39" fmla="*/ 78 h 214"/>
                <a:gd name="T40" fmla="*/ 70 w 316"/>
                <a:gd name="T41" fmla="*/ 104 h 214"/>
                <a:gd name="T42" fmla="*/ 84 w 316"/>
                <a:gd name="T43" fmla="*/ 131 h 214"/>
                <a:gd name="T44" fmla="*/ 96 w 316"/>
                <a:gd name="T45" fmla="*/ 158 h 214"/>
                <a:gd name="T46" fmla="*/ 108 w 316"/>
                <a:gd name="T47" fmla="*/ 186 h 214"/>
                <a:gd name="T48" fmla="*/ 118 w 316"/>
                <a:gd name="T49" fmla="*/ 214 h 214"/>
                <a:gd name="T50" fmla="*/ 316 w 316"/>
                <a:gd name="T51" fmla="*/ 214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16" h="214">
                  <a:moveTo>
                    <a:pt x="316" y="214"/>
                  </a:moveTo>
                  <a:lnTo>
                    <a:pt x="303" y="193"/>
                  </a:lnTo>
                  <a:lnTo>
                    <a:pt x="289" y="174"/>
                  </a:lnTo>
                  <a:lnTo>
                    <a:pt x="273" y="155"/>
                  </a:lnTo>
                  <a:lnTo>
                    <a:pt x="257" y="136"/>
                  </a:lnTo>
                  <a:lnTo>
                    <a:pt x="240" y="119"/>
                  </a:lnTo>
                  <a:lnTo>
                    <a:pt x="222" y="103"/>
                  </a:lnTo>
                  <a:lnTo>
                    <a:pt x="203" y="88"/>
                  </a:lnTo>
                  <a:lnTo>
                    <a:pt x="183" y="73"/>
                  </a:lnTo>
                  <a:lnTo>
                    <a:pt x="162" y="59"/>
                  </a:lnTo>
                  <a:lnTo>
                    <a:pt x="141" y="47"/>
                  </a:lnTo>
                  <a:lnTo>
                    <a:pt x="119" y="36"/>
                  </a:lnTo>
                  <a:lnTo>
                    <a:pt x="96" y="26"/>
                  </a:lnTo>
                  <a:lnTo>
                    <a:pt x="73" y="18"/>
                  </a:lnTo>
                  <a:lnTo>
                    <a:pt x="49" y="11"/>
                  </a:lnTo>
                  <a:lnTo>
                    <a:pt x="24" y="4"/>
                  </a:lnTo>
                  <a:lnTo>
                    <a:pt x="0" y="0"/>
                  </a:lnTo>
                  <a:lnTo>
                    <a:pt x="19" y="25"/>
                  </a:lnTo>
                  <a:lnTo>
                    <a:pt x="38" y="51"/>
                  </a:lnTo>
                  <a:lnTo>
                    <a:pt x="54" y="78"/>
                  </a:lnTo>
                  <a:lnTo>
                    <a:pt x="70" y="104"/>
                  </a:lnTo>
                  <a:lnTo>
                    <a:pt x="84" y="131"/>
                  </a:lnTo>
                  <a:lnTo>
                    <a:pt x="96" y="158"/>
                  </a:lnTo>
                  <a:lnTo>
                    <a:pt x="108" y="186"/>
                  </a:lnTo>
                  <a:lnTo>
                    <a:pt x="118" y="214"/>
                  </a:lnTo>
                  <a:lnTo>
                    <a:pt x="316" y="2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Freeform 2612">
              <a:extLst>
                <a:ext uri="{FF2B5EF4-FFF2-40B4-BE49-F238E27FC236}">
                  <a16:creationId xmlns:a16="http://schemas.microsoft.com/office/drawing/2014/main" id="{786EB712-2CE6-6BA2-CFB4-28E2374AF9F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07825" y="5156200"/>
              <a:ext cx="79375" cy="65088"/>
            </a:xfrm>
            <a:custGeom>
              <a:avLst/>
              <a:gdLst>
                <a:gd name="T0" fmla="*/ 205 w 252"/>
                <a:gd name="T1" fmla="*/ 0 h 203"/>
                <a:gd name="T2" fmla="*/ 0 w 252"/>
                <a:gd name="T3" fmla="*/ 0 h 203"/>
                <a:gd name="T4" fmla="*/ 6 w 252"/>
                <a:gd name="T5" fmla="*/ 24 h 203"/>
                <a:gd name="T6" fmla="*/ 12 w 252"/>
                <a:gd name="T7" fmla="*/ 50 h 203"/>
                <a:gd name="T8" fmla="*/ 16 w 252"/>
                <a:gd name="T9" fmla="*/ 75 h 203"/>
                <a:gd name="T10" fmla="*/ 20 w 252"/>
                <a:gd name="T11" fmla="*/ 100 h 203"/>
                <a:gd name="T12" fmla="*/ 23 w 252"/>
                <a:gd name="T13" fmla="*/ 126 h 203"/>
                <a:gd name="T14" fmla="*/ 24 w 252"/>
                <a:gd name="T15" fmla="*/ 151 h 203"/>
                <a:gd name="T16" fmla="*/ 24 w 252"/>
                <a:gd name="T17" fmla="*/ 176 h 203"/>
                <a:gd name="T18" fmla="*/ 24 w 252"/>
                <a:gd name="T19" fmla="*/ 203 h 203"/>
                <a:gd name="T20" fmla="*/ 252 w 252"/>
                <a:gd name="T21" fmla="*/ 203 h 203"/>
                <a:gd name="T22" fmla="*/ 252 w 252"/>
                <a:gd name="T23" fmla="*/ 200 h 203"/>
                <a:gd name="T24" fmla="*/ 252 w 252"/>
                <a:gd name="T25" fmla="*/ 199 h 203"/>
                <a:gd name="T26" fmla="*/ 251 w 252"/>
                <a:gd name="T27" fmla="*/ 173 h 203"/>
                <a:gd name="T28" fmla="*/ 249 w 252"/>
                <a:gd name="T29" fmla="*/ 147 h 203"/>
                <a:gd name="T30" fmla="*/ 245 w 252"/>
                <a:gd name="T31" fmla="*/ 120 h 203"/>
                <a:gd name="T32" fmla="*/ 240 w 252"/>
                <a:gd name="T33" fmla="*/ 95 h 203"/>
                <a:gd name="T34" fmla="*/ 233 w 252"/>
                <a:gd name="T35" fmla="*/ 71 h 203"/>
                <a:gd name="T36" fmla="*/ 226 w 252"/>
                <a:gd name="T37" fmla="*/ 46 h 203"/>
                <a:gd name="T38" fmla="*/ 216 w 252"/>
                <a:gd name="T39" fmla="*/ 23 h 203"/>
                <a:gd name="T40" fmla="*/ 205 w 252"/>
                <a:gd name="T41" fmla="*/ 0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52" h="203">
                  <a:moveTo>
                    <a:pt x="205" y="0"/>
                  </a:moveTo>
                  <a:lnTo>
                    <a:pt x="0" y="0"/>
                  </a:lnTo>
                  <a:lnTo>
                    <a:pt x="6" y="24"/>
                  </a:lnTo>
                  <a:lnTo>
                    <a:pt x="12" y="50"/>
                  </a:lnTo>
                  <a:lnTo>
                    <a:pt x="16" y="75"/>
                  </a:lnTo>
                  <a:lnTo>
                    <a:pt x="20" y="100"/>
                  </a:lnTo>
                  <a:lnTo>
                    <a:pt x="23" y="126"/>
                  </a:lnTo>
                  <a:lnTo>
                    <a:pt x="24" y="151"/>
                  </a:lnTo>
                  <a:lnTo>
                    <a:pt x="24" y="176"/>
                  </a:lnTo>
                  <a:lnTo>
                    <a:pt x="24" y="203"/>
                  </a:lnTo>
                  <a:lnTo>
                    <a:pt x="252" y="203"/>
                  </a:lnTo>
                  <a:lnTo>
                    <a:pt x="252" y="200"/>
                  </a:lnTo>
                  <a:lnTo>
                    <a:pt x="252" y="199"/>
                  </a:lnTo>
                  <a:lnTo>
                    <a:pt x="251" y="173"/>
                  </a:lnTo>
                  <a:lnTo>
                    <a:pt x="249" y="147"/>
                  </a:lnTo>
                  <a:lnTo>
                    <a:pt x="245" y="120"/>
                  </a:lnTo>
                  <a:lnTo>
                    <a:pt x="240" y="95"/>
                  </a:lnTo>
                  <a:lnTo>
                    <a:pt x="233" y="71"/>
                  </a:lnTo>
                  <a:lnTo>
                    <a:pt x="226" y="46"/>
                  </a:lnTo>
                  <a:lnTo>
                    <a:pt x="216" y="23"/>
                  </a:lnTo>
                  <a:lnTo>
                    <a:pt x="20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" name="Freeform 2613">
              <a:extLst>
                <a:ext uri="{FF2B5EF4-FFF2-40B4-BE49-F238E27FC236}">
                  <a16:creationId xmlns:a16="http://schemas.microsoft.com/office/drawing/2014/main" id="{39395C13-339B-658D-376B-A3632132425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64963" y="5303838"/>
              <a:ext cx="95250" cy="58738"/>
            </a:xfrm>
            <a:custGeom>
              <a:avLst/>
              <a:gdLst>
                <a:gd name="T0" fmla="*/ 0 w 300"/>
                <a:gd name="T1" fmla="*/ 181 h 181"/>
                <a:gd name="T2" fmla="*/ 23 w 300"/>
                <a:gd name="T3" fmla="*/ 177 h 181"/>
                <a:gd name="T4" fmla="*/ 45 w 300"/>
                <a:gd name="T5" fmla="*/ 173 h 181"/>
                <a:gd name="T6" fmla="*/ 67 w 300"/>
                <a:gd name="T7" fmla="*/ 166 h 181"/>
                <a:gd name="T8" fmla="*/ 89 w 300"/>
                <a:gd name="T9" fmla="*/ 159 h 181"/>
                <a:gd name="T10" fmla="*/ 110 w 300"/>
                <a:gd name="T11" fmla="*/ 151 h 181"/>
                <a:gd name="T12" fmla="*/ 131 w 300"/>
                <a:gd name="T13" fmla="*/ 142 h 181"/>
                <a:gd name="T14" fmla="*/ 150 w 300"/>
                <a:gd name="T15" fmla="*/ 131 h 181"/>
                <a:gd name="T16" fmla="*/ 169 w 300"/>
                <a:gd name="T17" fmla="*/ 120 h 181"/>
                <a:gd name="T18" fmla="*/ 188 w 300"/>
                <a:gd name="T19" fmla="*/ 108 h 181"/>
                <a:gd name="T20" fmla="*/ 207 w 300"/>
                <a:gd name="T21" fmla="*/ 94 h 181"/>
                <a:gd name="T22" fmla="*/ 224 w 300"/>
                <a:gd name="T23" fmla="*/ 81 h 181"/>
                <a:gd name="T24" fmla="*/ 241 w 300"/>
                <a:gd name="T25" fmla="*/ 66 h 181"/>
                <a:gd name="T26" fmla="*/ 256 w 300"/>
                <a:gd name="T27" fmla="*/ 50 h 181"/>
                <a:gd name="T28" fmla="*/ 271 w 300"/>
                <a:gd name="T29" fmla="*/ 34 h 181"/>
                <a:gd name="T30" fmla="*/ 286 w 300"/>
                <a:gd name="T31" fmla="*/ 17 h 181"/>
                <a:gd name="T32" fmla="*/ 300 w 300"/>
                <a:gd name="T33" fmla="*/ 0 h 181"/>
                <a:gd name="T34" fmla="*/ 99 w 300"/>
                <a:gd name="T35" fmla="*/ 0 h 181"/>
                <a:gd name="T36" fmla="*/ 89 w 300"/>
                <a:gd name="T37" fmla="*/ 23 h 181"/>
                <a:gd name="T38" fmla="*/ 79 w 300"/>
                <a:gd name="T39" fmla="*/ 45 h 181"/>
                <a:gd name="T40" fmla="*/ 68 w 300"/>
                <a:gd name="T41" fmla="*/ 68 h 181"/>
                <a:gd name="T42" fmla="*/ 56 w 300"/>
                <a:gd name="T43" fmla="*/ 91 h 181"/>
                <a:gd name="T44" fmla="*/ 42 w 300"/>
                <a:gd name="T45" fmla="*/ 113 h 181"/>
                <a:gd name="T46" fmla="*/ 29 w 300"/>
                <a:gd name="T47" fmla="*/ 136 h 181"/>
                <a:gd name="T48" fmla="*/ 15 w 300"/>
                <a:gd name="T49" fmla="*/ 159 h 181"/>
                <a:gd name="T50" fmla="*/ 0 w 300"/>
                <a:gd name="T51" fmla="*/ 181 h 181"/>
                <a:gd name="T52" fmla="*/ 0 w 300"/>
                <a:gd name="T53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00" h="181">
                  <a:moveTo>
                    <a:pt x="0" y="181"/>
                  </a:moveTo>
                  <a:lnTo>
                    <a:pt x="23" y="177"/>
                  </a:lnTo>
                  <a:lnTo>
                    <a:pt x="45" y="173"/>
                  </a:lnTo>
                  <a:lnTo>
                    <a:pt x="67" y="166"/>
                  </a:lnTo>
                  <a:lnTo>
                    <a:pt x="89" y="159"/>
                  </a:lnTo>
                  <a:lnTo>
                    <a:pt x="110" y="151"/>
                  </a:lnTo>
                  <a:lnTo>
                    <a:pt x="131" y="142"/>
                  </a:lnTo>
                  <a:lnTo>
                    <a:pt x="150" y="131"/>
                  </a:lnTo>
                  <a:lnTo>
                    <a:pt x="169" y="120"/>
                  </a:lnTo>
                  <a:lnTo>
                    <a:pt x="188" y="108"/>
                  </a:lnTo>
                  <a:lnTo>
                    <a:pt x="207" y="94"/>
                  </a:lnTo>
                  <a:lnTo>
                    <a:pt x="224" y="81"/>
                  </a:lnTo>
                  <a:lnTo>
                    <a:pt x="241" y="66"/>
                  </a:lnTo>
                  <a:lnTo>
                    <a:pt x="256" y="50"/>
                  </a:lnTo>
                  <a:lnTo>
                    <a:pt x="271" y="34"/>
                  </a:lnTo>
                  <a:lnTo>
                    <a:pt x="286" y="17"/>
                  </a:lnTo>
                  <a:lnTo>
                    <a:pt x="300" y="0"/>
                  </a:lnTo>
                  <a:lnTo>
                    <a:pt x="99" y="0"/>
                  </a:lnTo>
                  <a:lnTo>
                    <a:pt x="89" y="23"/>
                  </a:lnTo>
                  <a:lnTo>
                    <a:pt x="79" y="45"/>
                  </a:lnTo>
                  <a:lnTo>
                    <a:pt x="68" y="68"/>
                  </a:lnTo>
                  <a:lnTo>
                    <a:pt x="56" y="91"/>
                  </a:lnTo>
                  <a:lnTo>
                    <a:pt x="42" y="113"/>
                  </a:lnTo>
                  <a:lnTo>
                    <a:pt x="29" y="136"/>
                  </a:lnTo>
                  <a:lnTo>
                    <a:pt x="15" y="159"/>
                  </a:lnTo>
                  <a:lnTo>
                    <a:pt x="0" y="181"/>
                  </a:lnTo>
                  <a:lnTo>
                    <a:pt x="0" y="18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" name="Freeform 2614">
              <a:extLst>
                <a:ext uri="{FF2B5EF4-FFF2-40B4-BE49-F238E27FC236}">
                  <a16:creationId xmlns:a16="http://schemas.microsoft.com/office/drawing/2014/main" id="{BF168F7D-B0C8-AFFC-21E6-D5B1E228035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28438" y="5303838"/>
              <a:ext cx="95250" cy="58738"/>
            </a:xfrm>
            <a:custGeom>
              <a:avLst/>
              <a:gdLst>
                <a:gd name="T0" fmla="*/ 0 w 299"/>
                <a:gd name="T1" fmla="*/ 0 h 181"/>
                <a:gd name="T2" fmla="*/ 14 w 299"/>
                <a:gd name="T3" fmla="*/ 17 h 181"/>
                <a:gd name="T4" fmla="*/ 28 w 299"/>
                <a:gd name="T5" fmla="*/ 34 h 181"/>
                <a:gd name="T6" fmla="*/ 43 w 299"/>
                <a:gd name="T7" fmla="*/ 50 h 181"/>
                <a:gd name="T8" fmla="*/ 59 w 299"/>
                <a:gd name="T9" fmla="*/ 66 h 181"/>
                <a:gd name="T10" fmla="*/ 76 w 299"/>
                <a:gd name="T11" fmla="*/ 81 h 181"/>
                <a:gd name="T12" fmla="*/ 93 w 299"/>
                <a:gd name="T13" fmla="*/ 95 h 181"/>
                <a:gd name="T14" fmla="*/ 112 w 299"/>
                <a:gd name="T15" fmla="*/ 108 h 181"/>
                <a:gd name="T16" fmla="*/ 130 w 299"/>
                <a:gd name="T17" fmla="*/ 121 h 181"/>
                <a:gd name="T18" fmla="*/ 149 w 299"/>
                <a:gd name="T19" fmla="*/ 132 h 181"/>
                <a:gd name="T20" fmla="*/ 169 w 299"/>
                <a:gd name="T21" fmla="*/ 142 h 181"/>
                <a:gd name="T22" fmla="*/ 190 w 299"/>
                <a:gd name="T23" fmla="*/ 152 h 181"/>
                <a:gd name="T24" fmla="*/ 211 w 299"/>
                <a:gd name="T25" fmla="*/ 159 h 181"/>
                <a:gd name="T26" fmla="*/ 232 w 299"/>
                <a:gd name="T27" fmla="*/ 167 h 181"/>
                <a:gd name="T28" fmla="*/ 254 w 299"/>
                <a:gd name="T29" fmla="*/ 173 h 181"/>
                <a:gd name="T30" fmla="*/ 276 w 299"/>
                <a:gd name="T31" fmla="*/ 178 h 181"/>
                <a:gd name="T32" fmla="*/ 299 w 299"/>
                <a:gd name="T33" fmla="*/ 181 h 181"/>
                <a:gd name="T34" fmla="*/ 283 w 299"/>
                <a:gd name="T35" fmla="*/ 159 h 181"/>
                <a:gd name="T36" fmla="*/ 269 w 299"/>
                <a:gd name="T37" fmla="*/ 136 h 181"/>
                <a:gd name="T38" fmla="*/ 256 w 299"/>
                <a:gd name="T39" fmla="*/ 113 h 181"/>
                <a:gd name="T40" fmla="*/ 243 w 299"/>
                <a:gd name="T41" fmla="*/ 91 h 181"/>
                <a:gd name="T42" fmla="*/ 231 w 299"/>
                <a:gd name="T43" fmla="*/ 68 h 181"/>
                <a:gd name="T44" fmla="*/ 220 w 299"/>
                <a:gd name="T45" fmla="*/ 45 h 181"/>
                <a:gd name="T46" fmla="*/ 210 w 299"/>
                <a:gd name="T47" fmla="*/ 23 h 181"/>
                <a:gd name="T48" fmla="*/ 200 w 299"/>
                <a:gd name="T49" fmla="*/ 0 h 181"/>
                <a:gd name="T50" fmla="*/ 0 w 299"/>
                <a:gd name="T51" fmla="*/ 0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99" h="181">
                  <a:moveTo>
                    <a:pt x="0" y="0"/>
                  </a:moveTo>
                  <a:lnTo>
                    <a:pt x="14" y="17"/>
                  </a:lnTo>
                  <a:lnTo>
                    <a:pt x="28" y="34"/>
                  </a:lnTo>
                  <a:lnTo>
                    <a:pt x="43" y="50"/>
                  </a:lnTo>
                  <a:lnTo>
                    <a:pt x="59" y="66"/>
                  </a:lnTo>
                  <a:lnTo>
                    <a:pt x="76" y="81"/>
                  </a:lnTo>
                  <a:lnTo>
                    <a:pt x="93" y="95"/>
                  </a:lnTo>
                  <a:lnTo>
                    <a:pt x="112" y="108"/>
                  </a:lnTo>
                  <a:lnTo>
                    <a:pt x="130" y="121"/>
                  </a:lnTo>
                  <a:lnTo>
                    <a:pt x="149" y="132"/>
                  </a:lnTo>
                  <a:lnTo>
                    <a:pt x="169" y="142"/>
                  </a:lnTo>
                  <a:lnTo>
                    <a:pt x="190" y="152"/>
                  </a:lnTo>
                  <a:lnTo>
                    <a:pt x="211" y="159"/>
                  </a:lnTo>
                  <a:lnTo>
                    <a:pt x="232" y="167"/>
                  </a:lnTo>
                  <a:lnTo>
                    <a:pt x="254" y="173"/>
                  </a:lnTo>
                  <a:lnTo>
                    <a:pt x="276" y="178"/>
                  </a:lnTo>
                  <a:lnTo>
                    <a:pt x="299" y="181"/>
                  </a:lnTo>
                  <a:lnTo>
                    <a:pt x="283" y="159"/>
                  </a:lnTo>
                  <a:lnTo>
                    <a:pt x="269" y="136"/>
                  </a:lnTo>
                  <a:lnTo>
                    <a:pt x="256" y="113"/>
                  </a:lnTo>
                  <a:lnTo>
                    <a:pt x="243" y="91"/>
                  </a:lnTo>
                  <a:lnTo>
                    <a:pt x="231" y="68"/>
                  </a:lnTo>
                  <a:lnTo>
                    <a:pt x="220" y="45"/>
                  </a:lnTo>
                  <a:lnTo>
                    <a:pt x="210" y="23"/>
                  </a:lnTo>
                  <a:lnTo>
                    <a:pt x="20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Freeform 2615">
              <a:extLst>
                <a:ext uri="{FF2B5EF4-FFF2-40B4-BE49-F238E27FC236}">
                  <a16:creationId xmlns:a16="http://schemas.microsoft.com/office/drawing/2014/main" id="{DC8E09B3-A944-6B5C-A28B-683884502B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01450" y="5230813"/>
              <a:ext cx="87313" cy="63500"/>
            </a:xfrm>
            <a:custGeom>
              <a:avLst/>
              <a:gdLst>
                <a:gd name="T0" fmla="*/ 229 w 275"/>
                <a:gd name="T1" fmla="*/ 0 h 202"/>
                <a:gd name="T2" fmla="*/ 0 w 275"/>
                <a:gd name="T3" fmla="*/ 0 h 202"/>
                <a:gd name="T4" fmla="*/ 4 w 275"/>
                <a:gd name="T5" fmla="*/ 28 h 202"/>
                <a:gd name="T6" fmla="*/ 9 w 275"/>
                <a:gd name="T7" fmla="*/ 54 h 202"/>
                <a:gd name="T8" fmla="*/ 15 w 275"/>
                <a:gd name="T9" fmla="*/ 81 h 202"/>
                <a:gd name="T10" fmla="*/ 22 w 275"/>
                <a:gd name="T11" fmla="*/ 106 h 202"/>
                <a:gd name="T12" fmla="*/ 32 w 275"/>
                <a:gd name="T13" fmla="*/ 131 h 202"/>
                <a:gd name="T14" fmla="*/ 42 w 275"/>
                <a:gd name="T15" fmla="*/ 156 h 202"/>
                <a:gd name="T16" fmla="*/ 54 w 275"/>
                <a:gd name="T17" fmla="*/ 180 h 202"/>
                <a:gd name="T18" fmla="*/ 68 w 275"/>
                <a:gd name="T19" fmla="*/ 202 h 202"/>
                <a:gd name="T20" fmla="*/ 275 w 275"/>
                <a:gd name="T21" fmla="*/ 202 h 202"/>
                <a:gd name="T22" fmla="*/ 266 w 275"/>
                <a:gd name="T23" fmla="*/ 177 h 202"/>
                <a:gd name="T24" fmla="*/ 258 w 275"/>
                <a:gd name="T25" fmla="*/ 151 h 202"/>
                <a:gd name="T26" fmla="*/ 250 w 275"/>
                <a:gd name="T27" fmla="*/ 126 h 202"/>
                <a:gd name="T28" fmla="*/ 245 w 275"/>
                <a:gd name="T29" fmla="*/ 101 h 202"/>
                <a:gd name="T30" fmla="*/ 239 w 275"/>
                <a:gd name="T31" fmla="*/ 75 h 202"/>
                <a:gd name="T32" fmla="*/ 235 w 275"/>
                <a:gd name="T33" fmla="*/ 51 h 202"/>
                <a:gd name="T34" fmla="*/ 232 w 275"/>
                <a:gd name="T35" fmla="*/ 26 h 202"/>
                <a:gd name="T36" fmla="*/ 229 w 275"/>
                <a:gd name="T37" fmla="*/ 0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75" h="202">
                  <a:moveTo>
                    <a:pt x="229" y="0"/>
                  </a:moveTo>
                  <a:lnTo>
                    <a:pt x="0" y="0"/>
                  </a:lnTo>
                  <a:lnTo>
                    <a:pt x="4" y="28"/>
                  </a:lnTo>
                  <a:lnTo>
                    <a:pt x="9" y="54"/>
                  </a:lnTo>
                  <a:lnTo>
                    <a:pt x="15" y="81"/>
                  </a:lnTo>
                  <a:lnTo>
                    <a:pt x="22" y="106"/>
                  </a:lnTo>
                  <a:lnTo>
                    <a:pt x="32" y="131"/>
                  </a:lnTo>
                  <a:lnTo>
                    <a:pt x="42" y="156"/>
                  </a:lnTo>
                  <a:lnTo>
                    <a:pt x="54" y="180"/>
                  </a:lnTo>
                  <a:lnTo>
                    <a:pt x="68" y="202"/>
                  </a:lnTo>
                  <a:lnTo>
                    <a:pt x="275" y="202"/>
                  </a:lnTo>
                  <a:lnTo>
                    <a:pt x="266" y="177"/>
                  </a:lnTo>
                  <a:lnTo>
                    <a:pt x="258" y="151"/>
                  </a:lnTo>
                  <a:lnTo>
                    <a:pt x="250" y="126"/>
                  </a:lnTo>
                  <a:lnTo>
                    <a:pt x="245" y="101"/>
                  </a:lnTo>
                  <a:lnTo>
                    <a:pt x="239" y="75"/>
                  </a:lnTo>
                  <a:lnTo>
                    <a:pt x="235" y="51"/>
                  </a:lnTo>
                  <a:lnTo>
                    <a:pt x="232" y="26"/>
                  </a:lnTo>
                  <a:lnTo>
                    <a:pt x="22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Freeform 2616">
              <a:extLst>
                <a:ext uri="{FF2B5EF4-FFF2-40B4-BE49-F238E27FC236}">
                  <a16:creationId xmlns:a16="http://schemas.microsoft.com/office/drawing/2014/main" id="{8A7C5F54-73D9-CBEF-A615-FBB878EA362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01450" y="5156200"/>
              <a:ext cx="79375" cy="65088"/>
            </a:xfrm>
            <a:custGeom>
              <a:avLst/>
              <a:gdLst>
                <a:gd name="T0" fmla="*/ 252 w 252"/>
                <a:gd name="T1" fmla="*/ 0 h 203"/>
                <a:gd name="T2" fmla="*/ 42 w 252"/>
                <a:gd name="T3" fmla="*/ 0 h 203"/>
                <a:gd name="T4" fmla="*/ 33 w 252"/>
                <a:gd name="T5" fmla="*/ 22 h 203"/>
                <a:gd name="T6" fmla="*/ 25 w 252"/>
                <a:gd name="T7" fmla="*/ 44 h 203"/>
                <a:gd name="T8" fmla="*/ 17 w 252"/>
                <a:gd name="T9" fmla="*/ 67 h 203"/>
                <a:gd name="T10" fmla="*/ 11 w 252"/>
                <a:gd name="T11" fmla="*/ 91 h 203"/>
                <a:gd name="T12" fmla="*/ 6 w 252"/>
                <a:gd name="T13" fmla="*/ 116 h 203"/>
                <a:gd name="T14" fmla="*/ 3 w 252"/>
                <a:gd name="T15" fmla="*/ 140 h 203"/>
                <a:gd name="T16" fmla="*/ 0 w 252"/>
                <a:gd name="T17" fmla="*/ 165 h 203"/>
                <a:gd name="T18" fmla="*/ 0 w 252"/>
                <a:gd name="T19" fmla="*/ 192 h 203"/>
                <a:gd name="T20" fmla="*/ 0 w 252"/>
                <a:gd name="T21" fmla="*/ 197 h 203"/>
                <a:gd name="T22" fmla="*/ 0 w 252"/>
                <a:gd name="T23" fmla="*/ 203 h 203"/>
                <a:gd name="T24" fmla="*/ 228 w 252"/>
                <a:gd name="T25" fmla="*/ 203 h 203"/>
                <a:gd name="T26" fmla="*/ 228 w 252"/>
                <a:gd name="T27" fmla="*/ 176 h 203"/>
                <a:gd name="T28" fmla="*/ 228 w 252"/>
                <a:gd name="T29" fmla="*/ 151 h 203"/>
                <a:gd name="T30" fmla="*/ 229 w 252"/>
                <a:gd name="T31" fmla="*/ 126 h 203"/>
                <a:gd name="T32" fmla="*/ 233 w 252"/>
                <a:gd name="T33" fmla="*/ 100 h 203"/>
                <a:gd name="T34" fmla="*/ 236 w 252"/>
                <a:gd name="T35" fmla="*/ 75 h 203"/>
                <a:gd name="T36" fmla="*/ 240 w 252"/>
                <a:gd name="T37" fmla="*/ 50 h 203"/>
                <a:gd name="T38" fmla="*/ 246 w 252"/>
                <a:gd name="T39" fmla="*/ 24 h 203"/>
                <a:gd name="T40" fmla="*/ 252 w 252"/>
                <a:gd name="T41" fmla="*/ 0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52" h="203">
                  <a:moveTo>
                    <a:pt x="252" y="0"/>
                  </a:moveTo>
                  <a:lnTo>
                    <a:pt x="42" y="0"/>
                  </a:lnTo>
                  <a:lnTo>
                    <a:pt x="33" y="22"/>
                  </a:lnTo>
                  <a:lnTo>
                    <a:pt x="25" y="44"/>
                  </a:lnTo>
                  <a:lnTo>
                    <a:pt x="17" y="67"/>
                  </a:lnTo>
                  <a:lnTo>
                    <a:pt x="11" y="91"/>
                  </a:lnTo>
                  <a:lnTo>
                    <a:pt x="6" y="116"/>
                  </a:lnTo>
                  <a:lnTo>
                    <a:pt x="3" y="140"/>
                  </a:lnTo>
                  <a:lnTo>
                    <a:pt x="0" y="165"/>
                  </a:lnTo>
                  <a:lnTo>
                    <a:pt x="0" y="192"/>
                  </a:lnTo>
                  <a:lnTo>
                    <a:pt x="0" y="197"/>
                  </a:lnTo>
                  <a:lnTo>
                    <a:pt x="0" y="203"/>
                  </a:lnTo>
                  <a:lnTo>
                    <a:pt x="228" y="203"/>
                  </a:lnTo>
                  <a:lnTo>
                    <a:pt x="228" y="176"/>
                  </a:lnTo>
                  <a:lnTo>
                    <a:pt x="228" y="151"/>
                  </a:lnTo>
                  <a:lnTo>
                    <a:pt x="229" y="126"/>
                  </a:lnTo>
                  <a:lnTo>
                    <a:pt x="233" y="100"/>
                  </a:lnTo>
                  <a:lnTo>
                    <a:pt x="236" y="75"/>
                  </a:lnTo>
                  <a:lnTo>
                    <a:pt x="240" y="50"/>
                  </a:lnTo>
                  <a:lnTo>
                    <a:pt x="246" y="24"/>
                  </a:lnTo>
                  <a:lnTo>
                    <a:pt x="25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Freeform 2617">
              <a:extLst>
                <a:ext uri="{FF2B5EF4-FFF2-40B4-BE49-F238E27FC236}">
                  <a16:creationId xmlns:a16="http://schemas.microsoft.com/office/drawing/2014/main" id="{69597269-B992-E80F-7DA5-7FECDDA61E1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20500" y="5080000"/>
              <a:ext cx="101600" cy="66675"/>
            </a:xfrm>
            <a:custGeom>
              <a:avLst/>
              <a:gdLst>
                <a:gd name="T0" fmla="*/ 321 w 321"/>
                <a:gd name="T1" fmla="*/ 0 h 214"/>
                <a:gd name="T2" fmla="*/ 295 w 321"/>
                <a:gd name="T3" fmla="*/ 4 h 214"/>
                <a:gd name="T4" fmla="*/ 269 w 321"/>
                <a:gd name="T5" fmla="*/ 10 h 214"/>
                <a:gd name="T6" fmla="*/ 245 w 321"/>
                <a:gd name="T7" fmla="*/ 17 h 214"/>
                <a:gd name="T8" fmla="*/ 221 w 321"/>
                <a:gd name="T9" fmla="*/ 26 h 214"/>
                <a:gd name="T10" fmla="*/ 198 w 321"/>
                <a:gd name="T11" fmla="*/ 36 h 214"/>
                <a:gd name="T12" fmla="*/ 175 w 321"/>
                <a:gd name="T13" fmla="*/ 46 h 214"/>
                <a:gd name="T14" fmla="*/ 153 w 321"/>
                <a:gd name="T15" fmla="*/ 59 h 214"/>
                <a:gd name="T16" fmla="*/ 132 w 321"/>
                <a:gd name="T17" fmla="*/ 72 h 214"/>
                <a:gd name="T18" fmla="*/ 112 w 321"/>
                <a:gd name="T19" fmla="*/ 87 h 214"/>
                <a:gd name="T20" fmla="*/ 93 w 321"/>
                <a:gd name="T21" fmla="*/ 102 h 214"/>
                <a:gd name="T22" fmla="*/ 75 w 321"/>
                <a:gd name="T23" fmla="*/ 119 h 214"/>
                <a:gd name="T24" fmla="*/ 58 w 321"/>
                <a:gd name="T25" fmla="*/ 135 h 214"/>
                <a:gd name="T26" fmla="*/ 42 w 321"/>
                <a:gd name="T27" fmla="*/ 154 h 214"/>
                <a:gd name="T28" fmla="*/ 26 w 321"/>
                <a:gd name="T29" fmla="*/ 174 h 214"/>
                <a:gd name="T30" fmla="*/ 12 w 321"/>
                <a:gd name="T31" fmla="*/ 193 h 214"/>
                <a:gd name="T32" fmla="*/ 0 w 321"/>
                <a:gd name="T33" fmla="*/ 214 h 214"/>
                <a:gd name="T34" fmla="*/ 202 w 321"/>
                <a:gd name="T35" fmla="*/ 214 h 214"/>
                <a:gd name="T36" fmla="*/ 213 w 321"/>
                <a:gd name="T37" fmla="*/ 186 h 214"/>
                <a:gd name="T38" fmla="*/ 224 w 321"/>
                <a:gd name="T39" fmla="*/ 158 h 214"/>
                <a:gd name="T40" fmla="*/ 238 w 321"/>
                <a:gd name="T41" fmla="*/ 131 h 214"/>
                <a:gd name="T42" fmla="*/ 251 w 321"/>
                <a:gd name="T43" fmla="*/ 104 h 214"/>
                <a:gd name="T44" fmla="*/ 266 w 321"/>
                <a:gd name="T45" fmla="*/ 77 h 214"/>
                <a:gd name="T46" fmla="*/ 284 w 321"/>
                <a:gd name="T47" fmla="*/ 50 h 214"/>
                <a:gd name="T48" fmla="*/ 301 w 321"/>
                <a:gd name="T49" fmla="*/ 25 h 214"/>
                <a:gd name="T50" fmla="*/ 321 w 321"/>
                <a:gd name="T51" fmla="*/ 0 h 214"/>
                <a:gd name="T52" fmla="*/ 321 w 321"/>
                <a:gd name="T53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21" h="214">
                  <a:moveTo>
                    <a:pt x="321" y="0"/>
                  </a:moveTo>
                  <a:lnTo>
                    <a:pt x="295" y="4"/>
                  </a:lnTo>
                  <a:lnTo>
                    <a:pt x="269" y="10"/>
                  </a:lnTo>
                  <a:lnTo>
                    <a:pt x="245" y="17"/>
                  </a:lnTo>
                  <a:lnTo>
                    <a:pt x="221" y="26"/>
                  </a:lnTo>
                  <a:lnTo>
                    <a:pt x="198" y="36"/>
                  </a:lnTo>
                  <a:lnTo>
                    <a:pt x="175" y="46"/>
                  </a:lnTo>
                  <a:lnTo>
                    <a:pt x="153" y="59"/>
                  </a:lnTo>
                  <a:lnTo>
                    <a:pt x="132" y="72"/>
                  </a:lnTo>
                  <a:lnTo>
                    <a:pt x="112" y="87"/>
                  </a:lnTo>
                  <a:lnTo>
                    <a:pt x="93" y="102"/>
                  </a:lnTo>
                  <a:lnTo>
                    <a:pt x="75" y="119"/>
                  </a:lnTo>
                  <a:lnTo>
                    <a:pt x="58" y="135"/>
                  </a:lnTo>
                  <a:lnTo>
                    <a:pt x="42" y="154"/>
                  </a:lnTo>
                  <a:lnTo>
                    <a:pt x="26" y="174"/>
                  </a:lnTo>
                  <a:lnTo>
                    <a:pt x="12" y="193"/>
                  </a:lnTo>
                  <a:lnTo>
                    <a:pt x="0" y="214"/>
                  </a:lnTo>
                  <a:lnTo>
                    <a:pt x="202" y="214"/>
                  </a:lnTo>
                  <a:lnTo>
                    <a:pt x="213" y="186"/>
                  </a:lnTo>
                  <a:lnTo>
                    <a:pt x="224" y="158"/>
                  </a:lnTo>
                  <a:lnTo>
                    <a:pt x="238" y="131"/>
                  </a:lnTo>
                  <a:lnTo>
                    <a:pt x="251" y="104"/>
                  </a:lnTo>
                  <a:lnTo>
                    <a:pt x="266" y="77"/>
                  </a:lnTo>
                  <a:lnTo>
                    <a:pt x="284" y="50"/>
                  </a:lnTo>
                  <a:lnTo>
                    <a:pt x="301" y="25"/>
                  </a:lnTo>
                  <a:lnTo>
                    <a:pt x="321" y="0"/>
                  </a:lnTo>
                  <a:lnTo>
                    <a:pt x="32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6" name="TextBox 135">
            <a:extLst>
              <a:ext uri="{FF2B5EF4-FFF2-40B4-BE49-F238E27FC236}">
                <a16:creationId xmlns:a16="http://schemas.microsoft.com/office/drawing/2014/main" id="{42D6C7EF-2A25-D2B0-AF85-E37905E8CD1D}"/>
              </a:ext>
            </a:extLst>
          </p:cNvPr>
          <p:cNvSpPr txBox="1"/>
          <p:nvPr/>
        </p:nvSpPr>
        <p:spPr>
          <a:xfrm>
            <a:off x="7330641" y="995230"/>
            <a:ext cx="474079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rgbClr val="002060"/>
                </a:solidFill>
              </a:rPr>
              <a:t>Самотестирование через «онлайн-сервис»: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b="0" dirty="0">
                <a:solidFill>
                  <a:srgbClr val="002B6A"/>
                </a:solidFill>
              </a:rPr>
              <a:t>в гг. Алматы, Астана, Караганда, Павлодар, Усть-Каменогорск (</a:t>
            </a:r>
            <a:r>
              <a:rPr lang="en-US" sz="1800" b="0" dirty="0">
                <a:solidFill>
                  <a:srgbClr val="002B6A"/>
                </a:solidFill>
              </a:rPr>
              <a:t>ICAP</a:t>
            </a:r>
            <a:r>
              <a:rPr lang="ru-RU" sz="1800" b="0" dirty="0">
                <a:solidFill>
                  <a:srgbClr val="002B6A"/>
                </a:solidFill>
              </a:rPr>
              <a:t>)</a:t>
            </a:r>
            <a:endParaRPr lang="ru-RU" dirty="0">
              <a:solidFill>
                <a:srgbClr val="002B6A"/>
              </a:solidFill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FAA66EEC-4DED-F72E-2ED4-9489BC412B68}"/>
              </a:ext>
            </a:extLst>
          </p:cNvPr>
          <p:cNvSpPr txBox="1"/>
          <p:nvPr/>
        </p:nvSpPr>
        <p:spPr>
          <a:xfrm>
            <a:off x="7330641" y="2122125"/>
            <a:ext cx="474079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rgbClr val="002060"/>
                </a:solidFill>
              </a:rPr>
              <a:t>Привлечение к тестированию по принципу «равный-равному» методом </a:t>
            </a:r>
            <a:r>
              <a:rPr lang="en-US" sz="1800" b="1" dirty="0">
                <a:solidFill>
                  <a:srgbClr val="002060"/>
                </a:solidFill>
              </a:rPr>
              <a:t>SNS</a:t>
            </a:r>
            <a:r>
              <a:rPr lang="ru-RU" sz="1800" b="1" dirty="0">
                <a:solidFill>
                  <a:srgbClr val="002060"/>
                </a:solidFill>
              </a:rPr>
              <a:t>:</a:t>
            </a:r>
            <a:endParaRPr lang="ru-RU" b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b="0" dirty="0">
                <a:solidFill>
                  <a:srgbClr val="002B6A"/>
                </a:solidFill>
              </a:rPr>
              <a:t>в гг. Алматы, Астана, Караганда (</a:t>
            </a:r>
            <a:r>
              <a:rPr lang="en-US" sz="1800" b="0" dirty="0">
                <a:solidFill>
                  <a:srgbClr val="002B6A"/>
                </a:solidFill>
              </a:rPr>
              <a:t>ICAP</a:t>
            </a:r>
            <a:r>
              <a:rPr lang="ru-RU" dirty="0">
                <a:solidFill>
                  <a:srgbClr val="002B6A"/>
                </a:solidFill>
              </a:rPr>
              <a:t>)</a:t>
            </a:r>
            <a:endParaRPr lang="ru-RU" sz="1800" b="0" dirty="0">
              <a:solidFill>
                <a:srgbClr val="002B6A"/>
              </a:solidFill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76F236C9-ECF2-D9BB-1BF3-0954BA3095A6}"/>
              </a:ext>
            </a:extLst>
          </p:cNvPr>
          <p:cNvSpPr txBox="1"/>
          <p:nvPr/>
        </p:nvSpPr>
        <p:spPr>
          <a:xfrm>
            <a:off x="7333005" y="3144971"/>
            <a:ext cx="471561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kern="12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Мониторинг силами сообщества для предоставления качественных услуг </a:t>
            </a:r>
          </a:p>
          <a:p>
            <a:r>
              <a:rPr lang="ru-RU" sz="1800" b="1" kern="12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ЛЖВ и КГН</a:t>
            </a:r>
            <a:endParaRPr lang="ru-RU" dirty="0"/>
          </a:p>
        </p:txBody>
      </p:sp>
      <p:sp>
        <p:nvSpPr>
          <p:cNvPr id="146" name="Oval 69">
            <a:extLst>
              <a:ext uri="{FF2B5EF4-FFF2-40B4-BE49-F238E27FC236}">
                <a16:creationId xmlns:a16="http://schemas.microsoft.com/office/drawing/2014/main" id="{925389A6-33CD-8223-08F1-4604EACBD0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3190" y="1013388"/>
            <a:ext cx="798513" cy="798512"/>
          </a:xfrm>
          <a:prstGeom prst="ellipse">
            <a:avLst/>
          </a:prstGeom>
          <a:solidFill>
            <a:srgbClr val="002B6A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" name="Freeform 71">
            <a:extLst>
              <a:ext uri="{FF2B5EF4-FFF2-40B4-BE49-F238E27FC236}">
                <a16:creationId xmlns:a16="http://schemas.microsoft.com/office/drawing/2014/main" id="{FEA7A413-9535-9B2F-A961-11251E1094E0}"/>
              </a:ext>
            </a:extLst>
          </p:cNvPr>
          <p:cNvSpPr>
            <a:spLocks/>
          </p:cNvSpPr>
          <p:nvPr/>
        </p:nvSpPr>
        <p:spPr bwMode="auto">
          <a:xfrm>
            <a:off x="6428746" y="1018944"/>
            <a:ext cx="787400" cy="787400"/>
          </a:xfrm>
          <a:custGeom>
            <a:avLst/>
            <a:gdLst>
              <a:gd name="T0" fmla="*/ 62 w 510"/>
              <a:gd name="T1" fmla="*/ 367 h 510"/>
              <a:gd name="T2" fmla="*/ 144 w 510"/>
              <a:gd name="T3" fmla="*/ 62 h 510"/>
              <a:gd name="T4" fmla="*/ 449 w 510"/>
              <a:gd name="T5" fmla="*/ 144 h 510"/>
              <a:gd name="T6" fmla="*/ 367 w 510"/>
              <a:gd name="T7" fmla="*/ 449 h 510"/>
              <a:gd name="T8" fmla="*/ 62 w 510"/>
              <a:gd name="T9" fmla="*/ 367 h 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0" h="510">
                <a:moveTo>
                  <a:pt x="62" y="367"/>
                </a:moveTo>
                <a:cubicBezTo>
                  <a:pt x="0" y="260"/>
                  <a:pt x="37" y="124"/>
                  <a:pt x="144" y="62"/>
                </a:cubicBezTo>
                <a:cubicBezTo>
                  <a:pt x="250" y="0"/>
                  <a:pt x="387" y="37"/>
                  <a:pt x="449" y="144"/>
                </a:cubicBezTo>
                <a:cubicBezTo>
                  <a:pt x="510" y="251"/>
                  <a:pt x="474" y="387"/>
                  <a:pt x="367" y="449"/>
                </a:cubicBezTo>
                <a:cubicBezTo>
                  <a:pt x="260" y="510"/>
                  <a:pt x="124" y="474"/>
                  <a:pt x="62" y="367"/>
                </a:cubicBezTo>
                <a:close/>
              </a:path>
            </a:pathLst>
          </a:custGeom>
          <a:solidFill>
            <a:srgbClr val="002B6A"/>
          </a:solidFill>
          <a:ln w="19050">
            <a:solidFill>
              <a:schemeClr val="bg1"/>
            </a:solidFill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56" name="Google Shape;915;p46">
            <a:extLst>
              <a:ext uri="{FF2B5EF4-FFF2-40B4-BE49-F238E27FC236}">
                <a16:creationId xmlns:a16="http://schemas.microsoft.com/office/drawing/2014/main" id="{91675B41-9DB1-D20F-F5D7-4DB7F6D6881D}"/>
              </a:ext>
            </a:extLst>
          </p:cNvPr>
          <p:cNvGrpSpPr/>
          <p:nvPr/>
        </p:nvGrpSpPr>
        <p:grpSpPr>
          <a:xfrm>
            <a:off x="6644065" y="1293640"/>
            <a:ext cx="352389" cy="238007"/>
            <a:chOff x="564675" y="1700625"/>
            <a:chExt cx="465200" cy="314200"/>
          </a:xfrm>
        </p:grpSpPr>
        <p:sp>
          <p:nvSpPr>
            <p:cNvPr id="157" name="Google Shape;916;p46">
              <a:extLst>
                <a:ext uri="{FF2B5EF4-FFF2-40B4-BE49-F238E27FC236}">
                  <a16:creationId xmlns:a16="http://schemas.microsoft.com/office/drawing/2014/main" id="{16539BEE-F5C2-B929-32E4-BFA501D4BEB0}"/>
                </a:ext>
              </a:extLst>
            </p:cNvPr>
            <p:cNvSpPr/>
            <p:nvPr/>
          </p:nvSpPr>
          <p:spPr>
            <a:xfrm>
              <a:off x="564675" y="1700625"/>
              <a:ext cx="465200" cy="29250"/>
            </a:xfrm>
            <a:custGeom>
              <a:avLst/>
              <a:gdLst/>
              <a:ahLst/>
              <a:cxnLst/>
              <a:rect l="l" t="t" r="r" b="b"/>
              <a:pathLst>
                <a:path w="18608" h="1170" fill="none" extrusionOk="0">
                  <a:moveTo>
                    <a:pt x="18608" y="1170"/>
                  </a:moveTo>
                  <a:lnTo>
                    <a:pt x="18608" y="488"/>
                  </a:lnTo>
                  <a:lnTo>
                    <a:pt x="18608" y="488"/>
                  </a:lnTo>
                  <a:lnTo>
                    <a:pt x="18608" y="390"/>
                  </a:lnTo>
                  <a:lnTo>
                    <a:pt x="18559" y="293"/>
                  </a:lnTo>
                  <a:lnTo>
                    <a:pt x="18535" y="220"/>
                  </a:lnTo>
                  <a:lnTo>
                    <a:pt x="18462" y="147"/>
                  </a:lnTo>
                  <a:lnTo>
                    <a:pt x="18389" y="74"/>
                  </a:lnTo>
                  <a:lnTo>
                    <a:pt x="18316" y="49"/>
                  </a:lnTo>
                  <a:lnTo>
                    <a:pt x="18218" y="1"/>
                  </a:lnTo>
                  <a:lnTo>
                    <a:pt x="18121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0" y="1"/>
                  </a:lnTo>
                  <a:lnTo>
                    <a:pt x="293" y="49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0"/>
                  </a:lnTo>
                  <a:lnTo>
                    <a:pt x="1" y="488"/>
                  </a:lnTo>
                  <a:lnTo>
                    <a:pt x="1" y="1170"/>
                  </a:lnTo>
                </a:path>
              </a:pathLst>
            </a:custGeom>
            <a:no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17;p46">
              <a:extLst>
                <a:ext uri="{FF2B5EF4-FFF2-40B4-BE49-F238E27FC236}">
                  <a16:creationId xmlns:a16="http://schemas.microsoft.com/office/drawing/2014/main" id="{9D413AA9-2380-BD72-238C-942AB237CE9F}"/>
                </a:ext>
              </a:extLst>
            </p:cNvPr>
            <p:cNvSpPr/>
            <p:nvPr/>
          </p:nvSpPr>
          <p:spPr>
            <a:xfrm>
              <a:off x="564675" y="1732300"/>
              <a:ext cx="465200" cy="272175"/>
            </a:xfrm>
            <a:custGeom>
              <a:avLst/>
              <a:gdLst/>
              <a:ahLst/>
              <a:cxnLst/>
              <a:rect l="l" t="t" r="r" b="b"/>
              <a:pathLst>
                <a:path w="18608" h="10887" fill="none" extrusionOk="0">
                  <a:moveTo>
                    <a:pt x="13493" y="7209"/>
                  </a:moveTo>
                  <a:lnTo>
                    <a:pt x="18608" y="10887"/>
                  </a:lnTo>
                  <a:lnTo>
                    <a:pt x="18608" y="10887"/>
                  </a:lnTo>
                  <a:lnTo>
                    <a:pt x="18608" y="10814"/>
                  </a:lnTo>
                  <a:lnTo>
                    <a:pt x="18608" y="0"/>
                  </a:lnTo>
                  <a:lnTo>
                    <a:pt x="9450" y="6625"/>
                  </a:lnTo>
                  <a:lnTo>
                    <a:pt x="9450" y="6625"/>
                  </a:lnTo>
                  <a:lnTo>
                    <a:pt x="9377" y="6673"/>
                  </a:lnTo>
                  <a:lnTo>
                    <a:pt x="9304" y="6673"/>
                  </a:lnTo>
                  <a:lnTo>
                    <a:pt x="9304" y="6673"/>
                  </a:lnTo>
                  <a:lnTo>
                    <a:pt x="9231" y="6673"/>
                  </a:lnTo>
                  <a:lnTo>
                    <a:pt x="9158" y="6625"/>
                  </a:lnTo>
                  <a:lnTo>
                    <a:pt x="1" y="0"/>
                  </a:lnTo>
                  <a:lnTo>
                    <a:pt x="1" y="10814"/>
                  </a:lnTo>
                  <a:lnTo>
                    <a:pt x="1" y="10814"/>
                  </a:lnTo>
                  <a:lnTo>
                    <a:pt x="1" y="10887"/>
                  </a:lnTo>
                  <a:lnTo>
                    <a:pt x="5115" y="7209"/>
                  </a:lnTo>
                </a:path>
              </a:pathLst>
            </a:custGeom>
            <a:no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18;p46">
              <a:extLst>
                <a:ext uri="{FF2B5EF4-FFF2-40B4-BE49-F238E27FC236}">
                  <a16:creationId xmlns:a16="http://schemas.microsoft.com/office/drawing/2014/main" id="{1899320D-8779-F660-CE8A-02F7642BD166}"/>
                </a:ext>
              </a:extLst>
            </p:cNvPr>
            <p:cNvSpPr/>
            <p:nvPr/>
          </p:nvSpPr>
          <p:spPr>
            <a:xfrm>
              <a:off x="572600" y="2014200"/>
              <a:ext cx="449375" cy="625"/>
            </a:xfrm>
            <a:custGeom>
              <a:avLst/>
              <a:gdLst/>
              <a:ahLst/>
              <a:cxnLst/>
              <a:rect l="l" t="t" r="r" b="b"/>
              <a:pathLst>
                <a:path w="17975" h="25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98" y="25"/>
                  </a:lnTo>
                  <a:lnTo>
                    <a:pt x="171" y="25"/>
                  </a:lnTo>
                  <a:lnTo>
                    <a:pt x="17804" y="25"/>
                  </a:lnTo>
                  <a:lnTo>
                    <a:pt x="17804" y="25"/>
                  </a:lnTo>
                  <a:lnTo>
                    <a:pt x="17877" y="25"/>
                  </a:lnTo>
                  <a:lnTo>
                    <a:pt x="17974" y="0"/>
                  </a:lnTo>
                </a:path>
              </a:pathLst>
            </a:custGeom>
            <a:no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0" name="Oval 69">
            <a:extLst>
              <a:ext uri="{FF2B5EF4-FFF2-40B4-BE49-F238E27FC236}">
                <a16:creationId xmlns:a16="http://schemas.microsoft.com/office/drawing/2014/main" id="{80420D87-A733-B5FF-F516-3CF74D85B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3190" y="2150329"/>
            <a:ext cx="798513" cy="798512"/>
          </a:xfrm>
          <a:prstGeom prst="ellipse">
            <a:avLst/>
          </a:prstGeom>
          <a:solidFill>
            <a:srgbClr val="002B6A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" name="Freeform 71">
            <a:extLst>
              <a:ext uri="{FF2B5EF4-FFF2-40B4-BE49-F238E27FC236}">
                <a16:creationId xmlns:a16="http://schemas.microsoft.com/office/drawing/2014/main" id="{5E083EE0-7568-51AC-8B05-E9ADC1978B6B}"/>
              </a:ext>
            </a:extLst>
          </p:cNvPr>
          <p:cNvSpPr>
            <a:spLocks/>
          </p:cNvSpPr>
          <p:nvPr/>
        </p:nvSpPr>
        <p:spPr bwMode="auto">
          <a:xfrm>
            <a:off x="6428746" y="2155885"/>
            <a:ext cx="787400" cy="787400"/>
          </a:xfrm>
          <a:custGeom>
            <a:avLst/>
            <a:gdLst>
              <a:gd name="T0" fmla="*/ 62 w 510"/>
              <a:gd name="T1" fmla="*/ 367 h 510"/>
              <a:gd name="T2" fmla="*/ 144 w 510"/>
              <a:gd name="T3" fmla="*/ 62 h 510"/>
              <a:gd name="T4" fmla="*/ 449 w 510"/>
              <a:gd name="T5" fmla="*/ 144 h 510"/>
              <a:gd name="T6" fmla="*/ 367 w 510"/>
              <a:gd name="T7" fmla="*/ 449 h 510"/>
              <a:gd name="T8" fmla="*/ 62 w 510"/>
              <a:gd name="T9" fmla="*/ 367 h 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0" h="510">
                <a:moveTo>
                  <a:pt x="62" y="367"/>
                </a:moveTo>
                <a:cubicBezTo>
                  <a:pt x="0" y="260"/>
                  <a:pt x="37" y="124"/>
                  <a:pt x="144" y="62"/>
                </a:cubicBezTo>
                <a:cubicBezTo>
                  <a:pt x="250" y="0"/>
                  <a:pt x="387" y="37"/>
                  <a:pt x="449" y="144"/>
                </a:cubicBezTo>
                <a:cubicBezTo>
                  <a:pt x="510" y="251"/>
                  <a:pt x="474" y="387"/>
                  <a:pt x="367" y="449"/>
                </a:cubicBezTo>
                <a:cubicBezTo>
                  <a:pt x="260" y="510"/>
                  <a:pt x="124" y="474"/>
                  <a:pt x="62" y="367"/>
                </a:cubicBezTo>
                <a:close/>
              </a:path>
            </a:pathLst>
          </a:custGeom>
          <a:solidFill>
            <a:srgbClr val="002B6A"/>
          </a:solidFill>
          <a:ln w="19050">
            <a:solidFill>
              <a:schemeClr val="bg1"/>
            </a:solidFill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70" name="Google Shape;1266;p46">
            <a:extLst>
              <a:ext uri="{FF2B5EF4-FFF2-40B4-BE49-F238E27FC236}">
                <a16:creationId xmlns:a16="http://schemas.microsoft.com/office/drawing/2014/main" id="{1D53BD13-7E51-6F6E-4265-751F759769BC}"/>
              </a:ext>
            </a:extLst>
          </p:cNvPr>
          <p:cNvGrpSpPr/>
          <p:nvPr/>
        </p:nvGrpSpPr>
        <p:grpSpPr>
          <a:xfrm>
            <a:off x="6616387" y="2359361"/>
            <a:ext cx="407743" cy="391135"/>
            <a:chOff x="5233525" y="4954450"/>
            <a:chExt cx="538275" cy="516350"/>
          </a:xfrm>
        </p:grpSpPr>
        <p:sp>
          <p:nvSpPr>
            <p:cNvPr id="171" name="Google Shape;1267;p46">
              <a:extLst>
                <a:ext uri="{FF2B5EF4-FFF2-40B4-BE49-F238E27FC236}">
                  <a16:creationId xmlns:a16="http://schemas.microsoft.com/office/drawing/2014/main" id="{7BA76A0C-16FB-AE17-F276-2AE7B88ED4F2}"/>
                </a:ext>
              </a:extLst>
            </p:cNvPr>
            <p:cNvSpPr/>
            <p:nvPr/>
          </p:nvSpPr>
          <p:spPr>
            <a:xfrm>
              <a:off x="5637825" y="4954450"/>
              <a:ext cx="89525" cy="89525"/>
            </a:xfrm>
            <a:custGeom>
              <a:avLst/>
              <a:gdLst/>
              <a:ahLst/>
              <a:cxnLst/>
              <a:rect l="l" t="t" r="r" b="b"/>
              <a:pathLst>
                <a:path w="3581" h="3581" fill="none" extrusionOk="0">
                  <a:moveTo>
                    <a:pt x="1023" y="3410"/>
                  </a:moveTo>
                  <a:lnTo>
                    <a:pt x="1023" y="3410"/>
                  </a:lnTo>
                  <a:lnTo>
                    <a:pt x="1193" y="3483"/>
                  </a:lnTo>
                  <a:lnTo>
                    <a:pt x="1388" y="3532"/>
                  </a:lnTo>
                  <a:lnTo>
                    <a:pt x="1583" y="3556"/>
                  </a:lnTo>
                  <a:lnTo>
                    <a:pt x="1778" y="3581"/>
                  </a:lnTo>
                  <a:lnTo>
                    <a:pt x="1778" y="3581"/>
                  </a:lnTo>
                  <a:lnTo>
                    <a:pt x="1973" y="3556"/>
                  </a:lnTo>
                  <a:lnTo>
                    <a:pt x="2143" y="3532"/>
                  </a:lnTo>
                  <a:lnTo>
                    <a:pt x="2314" y="3508"/>
                  </a:lnTo>
                  <a:lnTo>
                    <a:pt x="2484" y="3435"/>
                  </a:lnTo>
                  <a:lnTo>
                    <a:pt x="2630" y="3361"/>
                  </a:lnTo>
                  <a:lnTo>
                    <a:pt x="2776" y="3264"/>
                  </a:lnTo>
                  <a:lnTo>
                    <a:pt x="2923" y="3167"/>
                  </a:lnTo>
                  <a:lnTo>
                    <a:pt x="3044" y="3045"/>
                  </a:lnTo>
                  <a:lnTo>
                    <a:pt x="3166" y="2923"/>
                  </a:lnTo>
                  <a:lnTo>
                    <a:pt x="3264" y="2801"/>
                  </a:lnTo>
                  <a:lnTo>
                    <a:pt x="3361" y="2631"/>
                  </a:lnTo>
                  <a:lnTo>
                    <a:pt x="3434" y="2485"/>
                  </a:lnTo>
                  <a:lnTo>
                    <a:pt x="3483" y="2314"/>
                  </a:lnTo>
                  <a:lnTo>
                    <a:pt x="3531" y="2144"/>
                  </a:lnTo>
                  <a:lnTo>
                    <a:pt x="3556" y="1973"/>
                  </a:lnTo>
                  <a:lnTo>
                    <a:pt x="3580" y="1803"/>
                  </a:lnTo>
                  <a:lnTo>
                    <a:pt x="3580" y="1803"/>
                  </a:lnTo>
                  <a:lnTo>
                    <a:pt x="3556" y="1608"/>
                  </a:lnTo>
                  <a:lnTo>
                    <a:pt x="3531" y="1437"/>
                  </a:lnTo>
                  <a:lnTo>
                    <a:pt x="3483" y="1267"/>
                  </a:lnTo>
                  <a:lnTo>
                    <a:pt x="3434" y="1096"/>
                  </a:lnTo>
                  <a:lnTo>
                    <a:pt x="3361" y="950"/>
                  </a:lnTo>
                  <a:lnTo>
                    <a:pt x="3264" y="804"/>
                  </a:lnTo>
                  <a:lnTo>
                    <a:pt x="3166" y="658"/>
                  </a:lnTo>
                  <a:lnTo>
                    <a:pt x="3044" y="536"/>
                  </a:lnTo>
                  <a:lnTo>
                    <a:pt x="2923" y="414"/>
                  </a:lnTo>
                  <a:lnTo>
                    <a:pt x="2776" y="317"/>
                  </a:lnTo>
                  <a:lnTo>
                    <a:pt x="2630" y="220"/>
                  </a:lnTo>
                  <a:lnTo>
                    <a:pt x="2484" y="147"/>
                  </a:lnTo>
                  <a:lnTo>
                    <a:pt x="2314" y="98"/>
                  </a:lnTo>
                  <a:lnTo>
                    <a:pt x="2143" y="49"/>
                  </a:lnTo>
                  <a:lnTo>
                    <a:pt x="1973" y="25"/>
                  </a:lnTo>
                  <a:lnTo>
                    <a:pt x="1778" y="0"/>
                  </a:lnTo>
                  <a:lnTo>
                    <a:pt x="1778" y="0"/>
                  </a:lnTo>
                  <a:lnTo>
                    <a:pt x="1607" y="25"/>
                  </a:lnTo>
                  <a:lnTo>
                    <a:pt x="1437" y="49"/>
                  </a:lnTo>
                  <a:lnTo>
                    <a:pt x="1266" y="98"/>
                  </a:lnTo>
                  <a:lnTo>
                    <a:pt x="1096" y="147"/>
                  </a:lnTo>
                  <a:lnTo>
                    <a:pt x="925" y="220"/>
                  </a:lnTo>
                  <a:lnTo>
                    <a:pt x="779" y="317"/>
                  </a:lnTo>
                  <a:lnTo>
                    <a:pt x="658" y="414"/>
                  </a:lnTo>
                  <a:lnTo>
                    <a:pt x="536" y="536"/>
                  </a:lnTo>
                  <a:lnTo>
                    <a:pt x="414" y="658"/>
                  </a:lnTo>
                  <a:lnTo>
                    <a:pt x="317" y="804"/>
                  </a:lnTo>
                  <a:lnTo>
                    <a:pt x="219" y="950"/>
                  </a:lnTo>
                  <a:lnTo>
                    <a:pt x="146" y="1096"/>
                  </a:lnTo>
                  <a:lnTo>
                    <a:pt x="73" y="1267"/>
                  </a:lnTo>
                  <a:lnTo>
                    <a:pt x="49" y="1437"/>
                  </a:lnTo>
                  <a:lnTo>
                    <a:pt x="24" y="1608"/>
                  </a:lnTo>
                  <a:lnTo>
                    <a:pt x="0" y="1803"/>
                  </a:lnTo>
                  <a:lnTo>
                    <a:pt x="0" y="1803"/>
                  </a:lnTo>
                  <a:lnTo>
                    <a:pt x="24" y="2071"/>
                  </a:lnTo>
                  <a:lnTo>
                    <a:pt x="97" y="2339"/>
                  </a:lnTo>
                  <a:lnTo>
                    <a:pt x="195" y="2582"/>
                  </a:lnTo>
                  <a:lnTo>
                    <a:pt x="317" y="2801"/>
                  </a:lnTo>
                </a:path>
              </a:pathLst>
            </a:custGeom>
            <a:no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268;p46">
              <a:extLst>
                <a:ext uri="{FF2B5EF4-FFF2-40B4-BE49-F238E27FC236}">
                  <a16:creationId xmlns:a16="http://schemas.microsoft.com/office/drawing/2014/main" id="{6E2167F2-066A-6FA6-CAF6-6498969EE76E}"/>
                </a:ext>
              </a:extLst>
            </p:cNvPr>
            <p:cNvSpPr/>
            <p:nvPr/>
          </p:nvSpPr>
          <p:spPr>
            <a:xfrm>
              <a:off x="5323025" y="4980625"/>
              <a:ext cx="88925" cy="88925"/>
            </a:xfrm>
            <a:custGeom>
              <a:avLst/>
              <a:gdLst/>
              <a:ahLst/>
              <a:cxnLst/>
              <a:rect l="l" t="t" r="r" b="b"/>
              <a:pathLst>
                <a:path w="3557" h="3557" fill="none" extrusionOk="0">
                  <a:moveTo>
                    <a:pt x="3191" y="2850"/>
                  </a:moveTo>
                  <a:lnTo>
                    <a:pt x="3191" y="2850"/>
                  </a:lnTo>
                  <a:lnTo>
                    <a:pt x="3313" y="2680"/>
                  </a:lnTo>
                  <a:lnTo>
                    <a:pt x="3410" y="2509"/>
                  </a:lnTo>
                  <a:lnTo>
                    <a:pt x="3483" y="2314"/>
                  </a:lnTo>
                  <a:lnTo>
                    <a:pt x="3532" y="2095"/>
                  </a:lnTo>
                  <a:lnTo>
                    <a:pt x="3532" y="2095"/>
                  </a:lnTo>
                  <a:lnTo>
                    <a:pt x="3556" y="1925"/>
                  </a:lnTo>
                  <a:lnTo>
                    <a:pt x="3556" y="1730"/>
                  </a:lnTo>
                  <a:lnTo>
                    <a:pt x="3556" y="1559"/>
                  </a:lnTo>
                  <a:lnTo>
                    <a:pt x="3508" y="1389"/>
                  </a:lnTo>
                  <a:lnTo>
                    <a:pt x="3459" y="1218"/>
                  </a:lnTo>
                  <a:lnTo>
                    <a:pt x="3410" y="1072"/>
                  </a:lnTo>
                  <a:lnTo>
                    <a:pt x="3337" y="902"/>
                  </a:lnTo>
                  <a:lnTo>
                    <a:pt x="3240" y="756"/>
                  </a:lnTo>
                  <a:lnTo>
                    <a:pt x="3142" y="634"/>
                  </a:lnTo>
                  <a:lnTo>
                    <a:pt x="3021" y="512"/>
                  </a:lnTo>
                  <a:lnTo>
                    <a:pt x="2899" y="390"/>
                  </a:lnTo>
                  <a:lnTo>
                    <a:pt x="2753" y="293"/>
                  </a:lnTo>
                  <a:lnTo>
                    <a:pt x="2606" y="196"/>
                  </a:lnTo>
                  <a:lnTo>
                    <a:pt x="2436" y="122"/>
                  </a:lnTo>
                  <a:lnTo>
                    <a:pt x="2266" y="74"/>
                  </a:lnTo>
                  <a:lnTo>
                    <a:pt x="2095" y="25"/>
                  </a:lnTo>
                  <a:lnTo>
                    <a:pt x="2095" y="25"/>
                  </a:lnTo>
                  <a:lnTo>
                    <a:pt x="1925" y="1"/>
                  </a:lnTo>
                  <a:lnTo>
                    <a:pt x="1730" y="1"/>
                  </a:lnTo>
                  <a:lnTo>
                    <a:pt x="1559" y="1"/>
                  </a:lnTo>
                  <a:lnTo>
                    <a:pt x="1389" y="25"/>
                  </a:lnTo>
                  <a:lnTo>
                    <a:pt x="1218" y="74"/>
                  </a:lnTo>
                  <a:lnTo>
                    <a:pt x="1072" y="147"/>
                  </a:lnTo>
                  <a:lnTo>
                    <a:pt x="902" y="220"/>
                  </a:lnTo>
                  <a:lnTo>
                    <a:pt x="756" y="317"/>
                  </a:lnTo>
                  <a:lnTo>
                    <a:pt x="634" y="415"/>
                  </a:lnTo>
                  <a:lnTo>
                    <a:pt x="512" y="537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1"/>
                  </a:lnTo>
                  <a:lnTo>
                    <a:pt x="122" y="1097"/>
                  </a:lnTo>
                  <a:lnTo>
                    <a:pt x="74" y="1267"/>
                  </a:lnTo>
                  <a:lnTo>
                    <a:pt x="25" y="1462"/>
                  </a:lnTo>
                  <a:lnTo>
                    <a:pt x="25" y="1462"/>
                  </a:lnTo>
                  <a:lnTo>
                    <a:pt x="1" y="1633"/>
                  </a:lnTo>
                  <a:lnTo>
                    <a:pt x="1" y="1803"/>
                  </a:lnTo>
                  <a:lnTo>
                    <a:pt x="1" y="1998"/>
                  </a:lnTo>
                  <a:lnTo>
                    <a:pt x="25" y="2168"/>
                  </a:lnTo>
                  <a:lnTo>
                    <a:pt x="74" y="2339"/>
                  </a:lnTo>
                  <a:lnTo>
                    <a:pt x="147" y="2485"/>
                  </a:lnTo>
                  <a:lnTo>
                    <a:pt x="220" y="2655"/>
                  </a:lnTo>
                  <a:lnTo>
                    <a:pt x="317" y="2777"/>
                  </a:lnTo>
                  <a:lnTo>
                    <a:pt x="415" y="2923"/>
                  </a:lnTo>
                  <a:lnTo>
                    <a:pt x="536" y="3045"/>
                  </a:lnTo>
                  <a:lnTo>
                    <a:pt x="658" y="3167"/>
                  </a:lnTo>
                  <a:lnTo>
                    <a:pt x="804" y="3264"/>
                  </a:lnTo>
                  <a:lnTo>
                    <a:pt x="950" y="3362"/>
                  </a:lnTo>
                  <a:lnTo>
                    <a:pt x="1096" y="3435"/>
                  </a:lnTo>
                  <a:lnTo>
                    <a:pt x="1267" y="3483"/>
                  </a:lnTo>
                  <a:lnTo>
                    <a:pt x="1462" y="3532"/>
                  </a:lnTo>
                  <a:lnTo>
                    <a:pt x="1462" y="3532"/>
                  </a:lnTo>
                  <a:lnTo>
                    <a:pt x="1705" y="3557"/>
                  </a:lnTo>
                  <a:lnTo>
                    <a:pt x="1973" y="3557"/>
                  </a:lnTo>
                  <a:lnTo>
                    <a:pt x="2217" y="3508"/>
                  </a:lnTo>
                  <a:lnTo>
                    <a:pt x="2460" y="3435"/>
                  </a:lnTo>
                </a:path>
              </a:pathLst>
            </a:custGeom>
            <a:no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269;p46">
              <a:extLst>
                <a:ext uri="{FF2B5EF4-FFF2-40B4-BE49-F238E27FC236}">
                  <a16:creationId xmlns:a16="http://schemas.microsoft.com/office/drawing/2014/main" id="{0517D635-B265-F595-272F-D721407124C3}"/>
                </a:ext>
              </a:extLst>
            </p:cNvPr>
            <p:cNvSpPr/>
            <p:nvPr/>
          </p:nvSpPr>
          <p:spPr>
            <a:xfrm>
              <a:off x="5233525" y="5255225"/>
              <a:ext cx="89525" cy="89525"/>
            </a:xfrm>
            <a:custGeom>
              <a:avLst/>
              <a:gdLst/>
              <a:ahLst/>
              <a:cxnLst/>
              <a:rect l="l" t="t" r="r" b="b"/>
              <a:pathLst>
                <a:path w="3581" h="3581" fill="none" extrusionOk="0">
                  <a:moveTo>
                    <a:pt x="3215" y="707"/>
                  </a:moveTo>
                  <a:lnTo>
                    <a:pt x="3215" y="707"/>
                  </a:lnTo>
                  <a:lnTo>
                    <a:pt x="3093" y="585"/>
                  </a:lnTo>
                  <a:lnTo>
                    <a:pt x="2972" y="464"/>
                  </a:lnTo>
                  <a:lnTo>
                    <a:pt x="2850" y="342"/>
                  </a:lnTo>
                  <a:lnTo>
                    <a:pt x="2679" y="244"/>
                  </a:lnTo>
                  <a:lnTo>
                    <a:pt x="2679" y="244"/>
                  </a:lnTo>
                  <a:lnTo>
                    <a:pt x="2533" y="171"/>
                  </a:lnTo>
                  <a:lnTo>
                    <a:pt x="2363" y="98"/>
                  </a:lnTo>
                  <a:lnTo>
                    <a:pt x="2192" y="50"/>
                  </a:lnTo>
                  <a:lnTo>
                    <a:pt x="2022" y="25"/>
                  </a:lnTo>
                  <a:lnTo>
                    <a:pt x="1851" y="1"/>
                  </a:lnTo>
                  <a:lnTo>
                    <a:pt x="1681" y="25"/>
                  </a:lnTo>
                  <a:lnTo>
                    <a:pt x="1510" y="25"/>
                  </a:lnTo>
                  <a:lnTo>
                    <a:pt x="1340" y="74"/>
                  </a:lnTo>
                  <a:lnTo>
                    <a:pt x="1169" y="123"/>
                  </a:lnTo>
                  <a:lnTo>
                    <a:pt x="1023" y="196"/>
                  </a:lnTo>
                  <a:lnTo>
                    <a:pt x="877" y="269"/>
                  </a:lnTo>
                  <a:lnTo>
                    <a:pt x="731" y="366"/>
                  </a:lnTo>
                  <a:lnTo>
                    <a:pt x="585" y="488"/>
                  </a:lnTo>
                  <a:lnTo>
                    <a:pt x="463" y="610"/>
                  </a:lnTo>
                  <a:lnTo>
                    <a:pt x="341" y="731"/>
                  </a:lnTo>
                  <a:lnTo>
                    <a:pt x="244" y="902"/>
                  </a:lnTo>
                  <a:lnTo>
                    <a:pt x="244" y="902"/>
                  </a:lnTo>
                  <a:lnTo>
                    <a:pt x="171" y="1048"/>
                  </a:lnTo>
                  <a:lnTo>
                    <a:pt x="98" y="1219"/>
                  </a:lnTo>
                  <a:lnTo>
                    <a:pt x="49" y="1389"/>
                  </a:lnTo>
                  <a:lnTo>
                    <a:pt x="25" y="1560"/>
                  </a:lnTo>
                  <a:lnTo>
                    <a:pt x="0" y="1730"/>
                  </a:lnTo>
                  <a:lnTo>
                    <a:pt x="0" y="1900"/>
                  </a:lnTo>
                  <a:lnTo>
                    <a:pt x="25" y="2071"/>
                  </a:lnTo>
                  <a:lnTo>
                    <a:pt x="73" y="2241"/>
                  </a:lnTo>
                  <a:lnTo>
                    <a:pt x="122" y="2412"/>
                  </a:lnTo>
                  <a:lnTo>
                    <a:pt x="195" y="2558"/>
                  </a:lnTo>
                  <a:lnTo>
                    <a:pt x="268" y="2729"/>
                  </a:lnTo>
                  <a:lnTo>
                    <a:pt x="366" y="2850"/>
                  </a:lnTo>
                  <a:lnTo>
                    <a:pt x="463" y="2996"/>
                  </a:lnTo>
                  <a:lnTo>
                    <a:pt x="609" y="3118"/>
                  </a:lnTo>
                  <a:lnTo>
                    <a:pt x="731" y="3240"/>
                  </a:lnTo>
                  <a:lnTo>
                    <a:pt x="901" y="3337"/>
                  </a:lnTo>
                  <a:lnTo>
                    <a:pt x="901" y="3337"/>
                  </a:lnTo>
                  <a:lnTo>
                    <a:pt x="1048" y="3410"/>
                  </a:lnTo>
                  <a:lnTo>
                    <a:pt x="1218" y="3484"/>
                  </a:lnTo>
                  <a:lnTo>
                    <a:pt x="1389" y="3532"/>
                  </a:lnTo>
                  <a:lnTo>
                    <a:pt x="1559" y="3557"/>
                  </a:lnTo>
                  <a:lnTo>
                    <a:pt x="1730" y="3581"/>
                  </a:lnTo>
                  <a:lnTo>
                    <a:pt x="1900" y="3581"/>
                  </a:lnTo>
                  <a:lnTo>
                    <a:pt x="2071" y="3557"/>
                  </a:lnTo>
                  <a:lnTo>
                    <a:pt x="2241" y="3508"/>
                  </a:lnTo>
                  <a:lnTo>
                    <a:pt x="2411" y="3459"/>
                  </a:lnTo>
                  <a:lnTo>
                    <a:pt x="2558" y="3410"/>
                  </a:lnTo>
                  <a:lnTo>
                    <a:pt x="2704" y="3313"/>
                  </a:lnTo>
                  <a:lnTo>
                    <a:pt x="2850" y="3216"/>
                  </a:lnTo>
                  <a:lnTo>
                    <a:pt x="2996" y="3118"/>
                  </a:lnTo>
                  <a:lnTo>
                    <a:pt x="3118" y="2996"/>
                  </a:lnTo>
                  <a:lnTo>
                    <a:pt x="3240" y="2850"/>
                  </a:lnTo>
                  <a:lnTo>
                    <a:pt x="3337" y="2704"/>
                  </a:lnTo>
                  <a:lnTo>
                    <a:pt x="3337" y="2704"/>
                  </a:lnTo>
                  <a:lnTo>
                    <a:pt x="3459" y="2412"/>
                  </a:lnTo>
                  <a:lnTo>
                    <a:pt x="3532" y="2144"/>
                  </a:lnTo>
                  <a:lnTo>
                    <a:pt x="3581" y="1852"/>
                  </a:lnTo>
                  <a:lnTo>
                    <a:pt x="3556" y="1560"/>
                  </a:lnTo>
                </a:path>
              </a:pathLst>
            </a:custGeom>
            <a:no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270;p46">
              <a:extLst>
                <a:ext uri="{FF2B5EF4-FFF2-40B4-BE49-F238E27FC236}">
                  <a16:creationId xmlns:a16="http://schemas.microsoft.com/office/drawing/2014/main" id="{5C6950D7-0DE7-ABC2-A16B-56E122A2F670}"/>
                </a:ext>
              </a:extLst>
            </p:cNvPr>
            <p:cNvSpPr/>
            <p:nvPr/>
          </p:nvSpPr>
          <p:spPr>
            <a:xfrm>
              <a:off x="5453325" y="5382475"/>
              <a:ext cx="88925" cy="88325"/>
            </a:xfrm>
            <a:custGeom>
              <a:avLst/>
              <a:gdLst/>
              <a:ahLst/>
              <a:cxnLst/>
              <a:rect l="l" t="t" r="r" b="b"/>
              <a:pathLst>
                <a:path w="3557" h="3533" fill="none" extrusionOk="0">
                  <a:moveTo>
                    <a:pt x="1389" y="1"/>
                  </a:moveTo>
                  <a:lnTo>
                    <a:pt x="1389" y="1"/>
                  </a:lnTo>
                  <a:lnTo>
                    <a:pt x="1194" y="50"/>
                  </a:lnTo>
                  <a:lnTo>
                    <a:pt x="999" y="147"/>
                  </a:lnTo>
                  <a:lnTo>
                    <a:pt x="804" y="245"/>
                  </a:lnTo>
                  <a:lnTo>
                    <a:pt x="634" y="366"/>
                  </a:lnTo>
                  <a:lnTo>
                    <a:pt x="634" y="366"/>
                  </a:lnTo>
                  <a:lnTo>
                    <a:pt x="488" y="488"/>
                  </a:lnTo>
                  <a:lnTo>
                    <a:pt x="390" y="634"/>
                  </a:lnTo>
                  <a:lnTo>
                    <a:pt x="268" y="780"/>
                  </a:lnTo>
                  <a:lnTo>
                    <a:pt x="195" y="926"/>
                  </a:lnTo>
                  <a:lnTo>
                    <a:pt x="122" y="1073"/>
                  </a:lnTo>
                  <a:lnTo>
                    <a:pt x="74" y="1243"/>
                  </a:lnTo>
                  <a:lnTo>
                    <a:pt x="25" y="1414"/>
                  </a:lnTo>
                  <a:lnTo>
                    <a:pt x="0" y="1584"/>
                  </a:lnTo>
                  <a:lnTo>
                    <a:pt x="0" y="1755"/>
                  </a:lnTo>
                  <a:lnTo>
                    <a:pt x="0" y="1925"/>
                  </a:lnTo>
                  <a:lnTo>
                    <a:pt x="25" y="2096"/>
                  </a:lnTo>
                  <a:lnTo>
                    <a:pt x="74" y="2266"/>
                  </a:lnTo>
                  <a:lnTo>
                    <a:pt x="122" y="2412"/>
                  </a:lnTo>
                  <a:lnTo>
                    <a:pt x="195" y="2583"/>
                  </a:lnTo>
                  <a:lnTo>
                    <a:pt x="293" y="2729"/>
                  </a:lnTo>
                  <a:lnTo>
                    <a:pt x="415" y="2875"/>
                  </a:lnTo>
                  <a:lnTo>
                    <a:pt x="415" y="2875"/>
                  </a:lnTo>
                  <a:lnTo>
                    <a:pt x="536" y="3021"/>
                  </a:lnTo>
                  <a:lnTo>
                    <a:pt x="658" y="3143"/>
                  </a:lnTo>
                  <a:lnTo>
                    <a:pt x="804" y="3240"/>
                  </a:lnTo>
                  <a:lnTo>
                    <a:pt x="950" y="3313"/>
                  </a:lnTo>
                  <a:lnTo>
                    <a:pt x="1121" y="3386"/>
                  </a:lnTo>
                  <a:lnTo>
                    <a:pt x="1267" y="3459"/>
                  </a:lnTo>
                  <a:lnTo>
                    <a:pt x="1437" y="3484"/>
                  </a:lnTo>
                  <a:lnTo>
                    <a:pt x="1608" y="3508"/>
                  </a:lnTo>
                  <a:lnTo>
                    <a:pt x="1778" y="3532"/>
                  </a:lnTo>
                  <a:lnTo>
                    <a:pt x="1949" y="3508"/>
                  </a:lnTo>
                  <a:lnTo>
                    <a:pt x="2119" y="3484"/>
                  </a:lnTo>
                  <a:lnTo>
                    <a:pt x="2290" y="3435"/>
                  </a:lnTo>
                  <a:lnTo>
                    <a:pt x="2460" y="3386"/>
                  </a:lnTo>
                  <a:lnTo>
                    <a:pt x="2606" y="3313"/>
                  </a:lnTo>
                  <a:lnTo>
                    <a:pt x="2777" y="3216"/>
                  </a:lnTo>
                  <a:lnTo>
                    <a:pt x="2923" y="3118"/>
                  </a:lnTo>
                  <a:lnTo>
                    <a:pt x="2923" y="3118"/>
                  </a:lnTo>
                  <a:lnTo>
                    <a:pt x="3045" y="2997"/>
                  </a:lnTo>
                  <a:lnTo>
                    <a:pt x="3167" y="2851"/>
                  </a:lnTo>
                  <a:lnTo>
                    <a:pt x="3264" y="2704"/>
                  </a:lnTo>
                  <a:lnTo>
                    <a:pt x="3361" y="2558"/>
                  </a:lnTo>
                  <a:lnTo>
                    <a:pt x="3435" y="2412"/>
                  </a:lnTo>
                  <a:lnTo>
                    <a:pt x="3483" y="2242"/>
                  </a:lnTo>
                  <a:lnTo>
                    <a:pt x="3532" y="2071"/>
                  </a:lnTo>
                  <a:lnTo>
                    <a:pt x="3556" y="1901"/>
                  </a:lnTo>
                  <a:lnTo>
                    <a:pt x="3556" y="1730"/>
                  </a:lnTo>
                  <a:lnTo>
                    <a:pt x="3556" y="1560"/>
                  </a:lnTo>
                  <a:lnTo>
                    <a:pt x="3532" y="1389"/>
                  </a:lnTo>
                  <a:lnTo>
                    <a:pt x="3483" y="1219"/>
                  </a:lnTo>
                  <a:lnTo>
                    <a:pt x="3410" y="1048"/>
                  </a:lnTo>
                  <a:lnTo>
                    <a:pt x="3337" y="902"/>
                  </a:lnTo>
                  <a:lnTo>
                    <a:pt x="3264" y="756"/>
                  </a:lnTo>
                  <a:lnTo>
                    <a:pt x="3142" y="610"/>
                  </a:lnTo>
                  <a:lnTo>
                    <a:pt x="3142" y="610"/>
                  </a:lnTo>
                  <a:lnTo>
                    <a:pt x="2972" y="415"/>
                  </a:lnTo>
                  <a:lnTo>
                    <a:pt x="2753" y="245"/>
                  </a:lnTo>
                  <a:lnTo>
                    <a:pt x="2533" y="123"/>
                  </a:lnTo>
                  <a:lnTo>
                    <a:pt x="2314" y="50"/>
                  </a:lnTo>
                </a:path>
              </a:pathLst>
            </a:custGeom>
            <a:no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271;p46">
              <a:extLst>
                <a:ext uri="{FF2B5EF4-FFF2-40B4-BE49-F238E27FC236}">
                  <a16:creationId xmlns:a16="http://schemas.microsoft.com/office/drawing/2014/main" id="{081637E4-1EE4-9AEC-C5AD-A42DC4CB2BC9}"/>
                </a:ext>
              </a:extLst>
            </p:cNvPr>
            <p:cNvSpPr/>
            <p:nvPr/>
          </p:nvSpPr>
          <p:spPr>
            <a:xfrm>
              <a:off x="5682875" y="5188875"/>
              <a:ext cx="88925" cy="89525"/>
            </a:xfrm>
            <a:custGeom>
              <a:avLst/>
              <a:gdLst/>
              <a:ahLst/>
              <a:cxnLst/>
              <a:rect l="l" t="t" r="r" b="b"/>
              <a:pathLst>
                <a:path w="3557" h="3581" fill="none" extrusionOk="0">
                  <a:moveTo>
                    <a:pt x="0" y="2022"/>
                  </a:moveTo>
                  <a:lnTo>
                    <a:pt x="0" y="2022"/>
                  </a:lnTo>
                  <a:lnTo>
                    <a:pt x="25" y="2216"/>
                  </a:lnTo>
                  <a:lnTo>
                    <a:pt x="98" y="2411"/>
                  </a:lnTo>
                  <a:lnTo>
                    <a:pt x="98" y="2411"/>
                  </a:lnTo>
                  <a:lnTo>
                    <a:pt x="171" y="2557"/>
                  </a:lnTo>
                  <a:lnTo>
                    <a:pt x="244" y="2728"/>
                  </a:lnTo>
                  <a:lnTo>
                    <a:pt x="341" y="2874"/>
                  </a:lnTo>
                  <a:lnTo>
                    <a:pt x="463" y="2996"/>
                  </a:lnTo>
                  <a:lnTo>
                    <a:pt x="585" y="3118"/>
                  </a:lnTo>
                  <a:lnTo>
                    <a:pt x="707" y="3239"/>
                  </a:lnTo>
                  <a:lnTo>
                    <a:pt x="853" y="3337"/>
                  </a:lnTo>
                  <a:lnTo>
                    <a:pt x="999" y="3410"/>
                  </a:lnTo>
                  <a:lnTo>
                    <a:pt x="1169" y="3483"/>
                  </a:lnTo>
                  <a:lnTo>
                    <a:pt x="1340" y="3532"/>
                  </a:lnTo>
                  <a:lnTo>
                    <a:pt x="1510" y="3556"/>
                  </a:lnTo>
                  <a:lnTo>
                    <a:pt x="1681" y="3580"/>
                  </a:lnTo>
                  <a:lnTo>
                    <a:pt x="1851" y="3580"/>
                  </a:lnTo>
                  <a:lnTo>
                    <a:pt x="2022" y="3556"/>
                  </a:lnTo>
                  <a:lnTo>
                    <a:pt x="2192" y="3532"/>
                  </a:lnTo>
                  <a:lnTo>
                    <a:pt x="2363" y="3459"/>
                  </a:lnTo>
                  <a:lnTo>
                    <a:pt x="2363" y="3459"/>
                  </a:lnTo>
                  <a:lnTo>
                    <a:pt x="2533" y="3410"/>
                  </a:lnTo>
                  <a:lnTo>
                    <a:pt x="2704" y="3312"/>
                  </a:lnTo>
                  <a:lnTo>
                    <a:pt x="2850" y="3215"/>
                  </a:lnTo>
                  <a:lnTo>
                    <a:pt x="2972" y="3093"/>
                  </a:lnTo>
                  <a:lnTo>
                    <a:pt x="3093" y="2971"/>
                  </a:lnTo>
                  <a:lnTo>
                    <a:pt x="3215" y="2850"/>
                  </a:lnTo>
                  <a:lnTo>
                    <a:pt x="3288" y="2704"/>
                  </a:lnTo>
                  <a:lnTo>
                    <a:pt x="3386" y="2557"/>
                  </a:lnTo>
                  <a:lnTo>
                    <a:pt x="3434" y="2387"/>
                  </a:lnTo>
                  <a:lnTo>
                    <a:pt x="3483" y="2216"/>
                  </a:lnTo>
                  <a:lnTo>
                    <a:pt x="3532" y="2070"/>
                  </a:lnTo>
                  <a:lnTo>
                    <a:pt x="3556" y="1875"/>
                  </a:lnTo>
                  <a:lnTo>
                    <a:pt x="3556" y="1705"/>
                  </a:lnTo>
                  <a:lnTo>
                    <a:pt x="3532" y="1534"/>
                  </a:lnTo>
                  <a:lnTo>
                    <a:pt x="3507" y="1364"/>
                  </a:lnTo>
                  <a:lnTo>
                    <a:pt x="3434" y="1194"/>
                  </a:lnTo>
                  <a:lnTo>
                    <a:pt x="3434" y="1194"/>
                  </a:lnTo>
                  <a:lnTo>
                    <a:pt x="3361" y="1023"/>
                  </a:lnTo>
                  <a:lnTo>
                    <a:pt x="3288" y="853"/>
                  </a:lnTo>
                  <a:lnTo>
                    <a:pt x="3191" y="706"/>
                  </a:lnTo>
                  <a:lnTo>
                    <a:pt x="3069" y="585"/>
                  </a:lnTo>
                  <a:lnTo>
                    <a:pt x="2947" y="463"/>
                  </a:lnTo>
                  <a:lnTo>
                    <a:pt x="2825" y="341"/>
                  </a:lnTo>
                  <a:lnTo>
                    <a:pt x="2679" y="268"/>
                  </a:lnTo>
                  <a:lnTo>
                    <a:pt x="2533" y="171"/>
                  </a:lnTo>
                  <a:lnTo>
                    <a:pt x="2363" y="122"/>
                  </a:lnTo>
                  <a:lnTo>
                    <a:pt x="2192" y="73"/>
                  </a:lnTo>
                  <a:lnTo>
                    <a:pt x="2022" y="24"/>
                  </a:lnTo>
                  <a:lnTo>
                    <a:pt x="1851" y="24"/>
                  </a:lnTo>
                  <a:lnTo>
                    <a:pt x="1681" y="0"/>
                  </a:lnTo>
                  <a:lnTo>
                    <a:pt x="1510" y="24"/>
                  </a:lnTo>
                  <a:lnTo>
                    <a:pt x="1340" y="73"/>
                  </a:lnTo>
                  <a:lnTo>
                    <a:pt x="1169" y="122"/>
                  </a:lnTo>
                  <a:lnTo>
                    <a:pt x="1169" y="122"/>
                  </a:lnTo>
                  <a:lnTo>
                    <a:pt x="974" y="195"/>
                  </a:lnTo>
                  <a:lnTo>
                    <a:pt x="804" y="292"/>
                  </a:lnTo>
                  <a:lnTo>
                    <a:pt x="658" y="390"/>
                  </a:lnTo>
                  <a:lnTo>
                    <a:pt x="512" y="512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0"/>
                  </a:lnTo>
                  <a:lnTo>
                    <a:pt x="122" y="1120"/>
                  </a:lnTo>
                </a:path>
              </a:pathLst>
            </a:custGeom>
            <a:no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272;p46">
              <a:extLst>
                <a:ext uri="{FF2B5EF4-FFF2-40B4-BE49-F238E27FC236}">
                  <a16:creationId xmlns:a16="http://schemas.microsoft.com/office/drawing/2014/main" id="{5C2631A0-1004-B80A-04A3-116E5BC051C0}"/>
                </a:ext>
              </a:extLst>
            </p:cNvPr>
            <p:cNvSpPr/>
            <p:nvPr/>
          </p:nvSpPr>
          <p:spPr>
            <a:xfrm>
              <a:off x="5411925" y="5110925"/>
              <a:ext cx="188775" cy="189400"/>
            </a:xfrm>
            <a:custGeom>
              <a:avLst/>
              <a:gdLst/>
              <a:ahLst/>
              <a:cxnLst/>
              <a:rect l="l" t="t" r="r" b="b"/>
              <a:pathLst>
                <a:path w="7551" h="7576" fill="none" extrusionOk="0">
                  <a:moveTo>
                    <a:pt x="0" y="3776"/>
                  </a:moveTo>
                  <a:lnTo>
                    <a:pt x="0" y="3776"/>
                  </a:lnTo>
                  <a:lnTo>
                    <a:pt x="25" y="3410"/>
                  </a:lnTo>
                  <a:lnTo>
                    <a:pt x="73" y="3021"/>
                  </a:lnTo>
                  <a:lnTo>
                    <a:pt x="171" y="2655"/>
                  </a:lnTo>
                  <a:lnTo>
                    <a:pt x="293" y="2314"/>
                  </a:lnTo>
                  <a:lnTo>
                    <a:pt x="463" y="1973"/>
                  </a:lnTo>
                  <a:lnTo>
                    <a:pt x="658" y="1681"/>
                  </a:lnTo>
                  <a:lnTo>
                    <a:pt x="877" y="1389"/>
                  </a:lnTo>
                  <a:lnTo>
                    <a:pt x="1121" y="1121"/>
                  </a:lnTo>
                  <a:lnTo>
                    <a:pt x="1389" y="877"/>
                  </a:lnTo>
                  <a:lnTo>
                    <a:pt x="1656" y="658"/>
                  </a:lnTo>
                  <a:lnTo>
                    <a:pt x="1973" y="463"/>
                  </a:lnTo>
                  <a:lnTo>
                    <a:pt x="2314" y="293"/>
                  </a:lnTo>
                  <a:lnTo>
                    <a:pt x="2655" y="171"/>
                  </a:lnTo>
                  <a:lnTo>
                    <a:pt x="3020" y="74"/>
                  </a:lnTo>
                  <a:lnTo>
                    <a:pt x="3386" y="25"/>
                  </a:lnTo>
                  <a:lnTo>
                    <a:pt x="3775" y="1"/>
                  </a:lnTo>
                  <a:lnTo>
                    <a:pt x="3775" y="1"/>
                  </a:lnTo>
                  <a:lnTo>
                    <a:pt x="4165" y="25"/>
                  </a:lnTo>
                  <a:lnTo>
                    <a:pt x="4555" y="74"/>
                  </a:lnTo>
                  <a:lnTo>
                    <a:pt x="4896" y="171"/>
                  </a:lnTo>
                  <a:lnTo>
                    <a:pt x="5261" y="293"/>
                  </a:lnTo>
                  <a:lnTo>
                    <a:pt x="5578" y="463"/>
                  </a:lnTo>
                  <a:lnTo>
                    <a:pt x="5894" y="658"/>
                  </a:lnTo>
                  <a:lnTo>
                    <a:pt x="6186" y="877"/>
                  </a:lnTo>
                  <a:lnTo>
                    <a:pt x="6454" y="1121"/>
                  </a:lnTo>
                  <a:lnTo>
                    <a:pt x="6698" y="1389"/>
                  </a:lnTo>
                  <a:lnTo>
                    <a:pt x="6917" y="1681"/>
                  </a:lnTo>
                  <a:lnTo>
                    <a:pt x="7112" y="1973"/>
                  </a:lnTo>
                  <a:lnTo>
                    <a:pt x="7258" y="2314"/>
                  </a:lnTo>
                  <a:lnTo>
                    <a:pt x="7404" y="2655"/>
                  </a:lnTo>
                  <a:lnTo>
                    <a:pt x="7477" y="3021"/>
                  </a:lnTo>
                  <a:lnTo>
                    <a:pt x="7550" y="3410"/>
                  </a:lnTo>
                  <a:lnTo>
                    <a:pt x="7550" y="3776"/>
                  </a:lnTo>
                  <a:lnTo>
                    <a:pt x="7550" y="3776"/>
                  </a:lnTo>
                  <a:lnTo>
                    <a:pt x="7550" y="4165"/>
                  </a:lnTo>
                  <a:lnTo>
                    <a:pt x="7477" y="4555"/>
                  </a:lnTo>
                  <a:lnTo>
                    <a:pt x="7404" y="4920"/>
                  </a:lnTo>
                  <a:lnTo>
                    <a:pt x="7258" y="5261"/>
                  </a:lnTo>
                  <a:lnTo>
                    <a:pt x="7112" y="5578"/>
                  </a:lnTo>
                  <a:lnTo>
                    <a:pt x="6917" y="5895"/>
                  </a:lnTo>
                  <a:lnTo>
                    <a:pt x="6698" y="6187"/>
                  </a:lnTo>
                  <a:lnTo>
                    <a:pt x="6454" y="6455"/>
                  </a:lnTo>
                  <a:lnTo>
                    <a:pt x="6186" y="6698"/>
                  </a:lnTo>
                  <a:lnTo>
                    <a:pt x="5894" y="6917"/>
                  </a:lnTo>
                  <a:lnTo>
                    <a:pt x="5578" y="7112"/>
                  </a:lnTo>
                  <a:lnTo>
                    <a:pt x="5261" y="7258"/>
                  </a:lnTo>
                  <a:lnTo>
                    <a:pt x="4896" y="7405"/>
                  </a:lnTo>
                  <a:lnTo>
                    <a:pt x="4555" y="7478"/>
                  </a:lnTo>
                  <a:lnTo>
                    <a:pt x="4165" y="7551"/>
                  </a:lnTo>
                  <a:lnTo>
                    <a:pt x="3775" y="7575"/>
                  </a:lnTo>
                  <a:lnTo>
                    <a:pt x="3775" y="7575"/>
                  </a:lnTo>
                  <a:lnTo>
                    <a:pt x="3386" y="7551"/>
                  </a:lnTo>
                  <a:lnTo>
                    <a:pt x="3020" y="7478"/>
                  </a:lnTo>
                  <a:lnTo>
                    <a:pt x="2655" y="7405"/>
                  </a:lnTo>
                  <a:lnTo>
                    <a:pt x="2314" y="7258"/>
                  </a:lnTo>
                  <a:lnTo>
                    <a:pt x="1973" y="7112"/>
                  </a:lnTo>
                  <a:lnTo>
                    <a:pt x="1656" y="6917"/>
                  </a:lnTo>
                  <a:lnTo>
                    <a:pt x="1389" y="6698"/>
                  </a:lnTo>
                  <a:lnTo>
                    <a:pt x="1121" y="6455"/>
                  </a:lnTo>
                  <a:lnTo>
                    <a:pt x="877" y="6187"/>
                  </a:lnTo>
                  <a:lnTo>
                    <a:pt x="658" y="5895"/>
                  </a:lnTo>
                  <a:lnTo>
                    <a:pt x="463" y="5578"/>
                  </a:lnTo>
                  <a:lnTo>
                    <a:pt x="293" y="5261"/>
                  </a:lnTo>
                  <a:lnTo>
                    <a:pt x="171" y="4920"/>
                  </a:lnTo>
                  <a:lnTo>
                    <a:pt x="73" y="4555"/>
                  </a:lnTo>
                  <a:lnTo>
                    <a:pt x="25" y="4165"/>
                  </a:lnTo>
                  <a:lnTo>
                    <a:pt x="0" y="3776"/>
                  </a:lnTo>
                  <a:lnTo>
                    <a:pt x="0" y="3776"/>
                  </a:lnTo>
                  <a:close/>
                </a:path>
              </a:pathLst>
            </a:custGeom>
            <a:no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273;p46">
              <a:extLst>
                <a:ext uri="{FF2B5EF4-FFF2-40B4-BE49-F238E27FC236}">
                  <a16:creationId xmlns:a16="http://schemas.microsoft.com/office/drawing/2014/main" id="{514DC679-1A79-F483-C953-5A4F414E899E}"/>
                </a:ext>
              </a:extLst>
            </p:cNvPr>
            <p:cNvSpPr/>
            <p:nvPr/>
          </p:nvSpPr>
          <p:spPr>
            <a:xfrm>
              <a:off x="5367475" y="5025075"/>
              <a:ext cx="81600" cy="105975"/>
            </a:xfrm>
            <a:custGeom>
              <a:avLst/>
              <a:gdLst/>
              <a:ahLst/>
              <a:cxnLst/>
              <a:rect l="l" t="t" r="r" b="b"/>
              <a:pathLst>
                <a:path w="3264" h="4239" fill="none" extrusionOk="0">
                  <a:moveTo>
                    <a:pt x="0" y="1"/>
                  </a:moveTo>
                  <a:lnTo>
                    <a:pt x="3264" y="4238"/>
                  </a:lnTo>
                </a:path>
              </a:pathLst>
            </a:custGeom>
            <a:no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274;p46">
              <a:extLst>
                <a:ext uri="{FF2B5EF4-FFF2-40B4-BE49-F238E27FC236}">
                  <a16:creationId xmlns:a16="http://schemas.microsoft.com/office/drawing/2014/main" id="{2616EB45-6AC2-2117-8FE9-30955F9FDD1F}"/>
                </a:ext>
              </a:extLst>
            </p:cNvPr>
            <p:cNvSpPr/>
            <p:nvPr/>
          </p:nvSpPr>
          <p:spPr>
            <a:xfrm>
              <a:off x="5567800" y="4999500"/>
              <a:ext cx="115100" cy="133975"/>
            </a:xfrm>
            <a:custGeom>
              <a:avLst/>
              <a:gdLst/>
              <a:ahLst/>
              <a:cxnLst/>
              <a:rect l="l" t="t" r="r" b="b"/>
              <a:pathLst>
                <a:path w="4604" h="5359" fill="none" extrusionOk="0">
                  <a:moveTo>
                    <a:pt x="0" y="5359"/>
                  </a:moveTo>
                  <a:lnTo>
                    <a:pt x="4603" y="1"/>
                  </a:lnTo>
                </a:path>
              </a:pathLst>
            </a:custGeom>
            <a:no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275;p46">
              <a:extLst>
                <a:ext uri="{FF2B5EF4-FFF2-40B4-BE49-F238E27FC236}">
                  <a16:creationId xmlns:a16="http://schemas.microsoft.com/office/drawing/2014/main" id="{01A0919F-BF59-5458-2374-DF20FADE4C67}"/>
                </a:ext>
              </a:extLst>
            </p:cNvPr>
            <p:cNvSpPr/>
            <p:nvPr/>
          </p:nvSpPr>
          <p:spPr>
            <a:xfrm>
              <a:off x="5600075" y="5217475"/>
              <a:ext cx="127275" cy="16475"/>
            </a:xfrm>
            <a:custGeom>
              <a:avLst/>
              <a:gdLst/>
              <a:ahLst/>
              <a:cxnLst/>
              <a:rect l="l" t="t" r="r" b="b"/>
              <a:pathLst>
                <a:path w="5091" h="659" fill="none" extrusionOk="0">
                  <a:moveTo>
                    <a:pt x="5090" y="658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276;p46">
              <a:extLst>
                <a:ext uri="{FF2B5EF4-FFF2-40B4-BE49-F238E27FC236}">
                  <a16:creationId xmlns:a16="http://schemas.microsoft.com/office/drawing/2014/main" id="{FB6E588A-BF1B-ED91-6962-A4EC786C1011}"/>
                </a:ext>
              </a:extLst>
            </p:cNvPr>
            <p:cNvSpPr/>
            <p:nvPr/>
          </p:nvSpPr>
          <p:spPr>
            <a:xfrm>
              <a:off x="5497775" y="5299675"/>
              <a:ext cx="4900" cy="126675"/>
            </a:xfrm>
            <a:custGeom>
              <a:avLst/>
              <a:gdLst/>
              <a:ahLst/>
              <a:cxnLst/>
              <a:rect l="l" t="t" r="r" b="b"/>
              <a:pathLst>
                <a:path w="196" h="5067" fill="none" extrusionOk="0">
                  <a:moveTo>
                    <a:pt x="0" y="5067"/>
                  </a:moveTo>
                  <a:lnTo>
                    <a:pt x="195" y="1"/>
                  </a:lnTo>
                </a:path>
              </a:pathLst>
            </a:custGeom>
            <a:no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277;p46">
              <a:extLst>
                <a:ext uri="{FF2B5EF4-FFF2-40B4-BE49-F238E27FC236}">
                  <a16:creationId xmlns:a16="http://schemas.microsoft.com/office/drawing/2014/main" id="{70AB2DD6-2A33-C614-4FA4-043F793A2B53}"/>
                </a:ext>
              </a:extLst>
            </p:cNvPr>
            <p:cNvSpPr/>
            <p:nvPr/>
          </p:nvSpPr>
          <p:spPr>
            <a:xfrm>
              <a:off x="5277975" y="5241825"/>
              <a:ext cx="141275" cy="58500"/>
            </a:xfrm>
            <a:custGeom>
              <a:avLst/>
              <a:gdLst/>
              <a:ahLst/>
              <a:cxnLst/>
              <a:rect l="l" t="t" r="r" b="b"/>
              <a:pathLst>
                <a:path w="5651" h="2340" fill="none" extrusionOk="0">
                  <a:moveTo>
                    <a:pt x="0" y="2339"/>
                  </a:moveTo>
                  <a:lnTo>
                    <a:pt x="5651" y="1"/>
                  </a:lnTo>
                </a:path>
              </a:pathLst>
            </a:custGeom>
            <a:no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2" name="Oval 69">
            <a:extLst>
              <a:ext uri="{FF2B5EF4-FFF2-40B4-BE49-F238E27FC236}">
                <a16:creationId xmlns:a16="http://schemas.microsoft.com/office/drawing/2014/main" id="{51509262-A3AC-DAE6-A542-6FBDD98D79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5168" y="3222973"/>
            <a:ext cx="798513" cy="798512"/>
          </a:xfrm>
          <a:prstGeom prst="ellipse">
            <a:avLst/>
          </a:prstGeom>
          <a:solidFill>
            <a:srgbClr val="002B6A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3" name="Freeform 71">
            <a:extLst>
              <a:ext uri="{FF2B5EF4-FFF2-40B4-BE49-F238E27FC236}">
                <a16:creationId xmlns:a16="http://schemas.microsoft.com/office/drawing/2014/main" id="{9E4811FE-1799-03BC-8000-433BA6232FBC}"/>
              </a:ext>
            </a:extLst>
          </p:cNvPr>
          <p:cNvSpPr>
            <a:spLocks/>
          </p:cNvSpPr>
          <p:nvPr/>
        </p:nvSpPr>
        <p:spPr bwMode="auto">
          <a:xfrm>
            <a:off x="6430724" y="3228529"/>
            <a:ext cx="787400" cy="787400"/>
          </a:xfrm>
          <a:custGeom>
            <a:avLst/>
            <a:gdLst>
              <a:gd name="T0" fmla="*/ 62 w 510"/>
              <a:gd name="T1" fmla="*/ 367 h 510"/>
              <a:gd name="T2" fmla="*/ 144 w 510"/>
              <a:gd name="T3" fmla="*/ 62 h 510"/>
              <a:gd name="T4" fmla="*/ 449 w 510"/>
              <a:gd name="T5" fmla="*/ 144 h 510"/>
              <a:gd name="T6" fmla="*/ 367 w 510"/>
              <a:gd name="T7" fmla="*/ 449 h 510"/>
              <a:gd name="T8" fmla="*/ 62 w 510"/>
              <a:gd name="T9" fmla="*/ 367 h 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0" h="510">
                <a:moveTo>
                  <a:pt x="62" y="367"/>
                </a:moveTo>
                <a:cubicBezTo>
                  <a:pt x="0" y="260"/>
                  <a:pt x="37" y="124"/>
                  <a:pt x="144" y="62"/>
                </a:cubicBezTo>
                <a:cubicBezTo>
                  <a:pt x="250" y="0"/>
                  <a:pt x="387" y="37"/>
                  <a:pt x="449" y="144"/>
                </a:cubicBezTo>
                <a:cubicBezTo>
                  <a:pt x="510" y="251"/>
                  <a:pt x="474" y="387"/>
                  <a:pt x="367" y="449"/>
                </a:cubicBezTo>
                <a:cubicBezTo>
                  <a:pt x="260" y="510"/>
                  <a:pt x="124" y="474"/>
                  <a:pt x="62" y="367"/>
                </a:cubicBezTo>
                <a:close/>
              </a:path>
            </a:pathLst>
          </a:custGeom>
          <a:solidFill>
            <a:srgbClr val="002B6A"/>
          </a:solidFill>
          <a:ln w="19050">
            <a:solidFill>
              <a:schemeClr val="bg1"/>
            </a:solidFill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92" name="Google Shape;1021;p46">
            <a:extLst>
              <a:ext uri="{FF2B5EF4-FFF2-40B4-BE49-F238E27FC236}">
                <a16:creationId xmlns:a16="http://schemas.microsoft.com/office/drawing/2014/main" id="{0F738729-88FE-E366-D901-F0907D33AFEE}"/>
              </a:ext>
            </a:extLst>
          </p:cNvPr>
          <p:cNvGrpSpPr/>
          <p:nvPr/>
        </p:nvGrpSpPr>
        <p:grpSpPr>
          <a:xfrm>
            <a:off x="6668512" y="3463288"/>
            <a:ext cx="309022" cy="315499"/>
            <a:chOff x="3951850" y="2985350"/>
            <a:chExt cx="407950" cy="416500"/>
          </a:xfrm>
        </p:grpSpPr>
        <p:sp>
          <p:nvSpPr>
            <p:cNvPr id="193" name="Google Shape;1022;p46">
              <a:extLst>
                <a:ext uri="{FF2B5EF4-FFF2-40B4-BE49-F238E27FC236}">
                  <a16:creationId xmlns:a16="http://schemas.microsoft.com/office/drawing/2014/main" id="{14DC5F28-314B-5EBC-8560-C2822297E144}"/>
                </a:ext>
              </a:extLst>
            </p:cNvPr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l" t="t" r="r" b="b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023;p46">
              <a:extLst>
                <a:ext uri="{FF2B5EF4-FFF2-40B4-BE49-F238E27FC236}">
                  <a16:creationId xmlns:a16="http://schemas.microsoft.com/office/drawing/2014/main" id="{F397B84D-27A7-E028-350A-145E61644B4C}"/>
                </a:ext>
              </a:extLst>
            </p:cNvPr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l" t="t" r="r" b="b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024;p46">
              <a:extLst>
                <a:ext uri="{FF2B5EF4-FFF2-40B4-BE49-F238E27FC236}">
                  <a16:creationId xmlns:a16="http://schemas.microsoft.com/office/drawing/2014/main" id="{384F2A5B-551C-DB70-EFB7-4487DCBFE4C2}"/>
                </a:ext>
              </a:extLst>
            </p:cNvPr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l" t="t" r="r" b="b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025;p46">
              <a:extLst>
                <a:ext uri="{FF2B5EF4-FFF2-40B4-BE49-F238E27FC236}">
                  <a16:creationId xmlns:a16="http://schemas.microsoft.com/office/drawing/2014/main" id="{4FBE731A-4912-8632-19E3-F0B1A0867FE0}"/>
                </a:ext>
              </a:extLst>
            </p:cNvPr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l" t="t" r="r" b="b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7" name="TextBox 196">
            <a:extLst>
              <a:ext uri="{FF2B5EF4-FFF2-40B4-BE49-F238E27FC236}">
                <a16:creationId xmlns:a16="http://schemas.microsoft.com/office/drawing/2014/main" id="{CD061D05-4187-454B-4251-C5257E915276}"/>
              </a:ext>
            </a:extLst>
          </p:cNvPr>
          <p:cNvSpPr txBox="1"/>
          <p:nvPr/>
        </p:nvSpPr>
        <p:spPr>
          <a:xfrm>
            <a:off x="7333005" y="4228899"/>
            <a:ext cx="477657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kern="12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Укрепление систем сообщества: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</a:rPr>
              <a:t>совещание с депутатами по вопросам ГСЗ</a:t>
            </a:r>
            <a:endParaRPr lang="en-US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</a:rPr>
              <a:t>мотивация НПО, получивших ГСЗ</a:t>
            </a:r>
          </a:p>
        </p:txBody>
      </p:sp>
      <p:sp>
        <p:nvSpPr>
          <p:cNvPr id="198" name="Oval 69">
            <a:extLst>
              <a:ext uri="{FF2B5EF4-FFF2-40B4-BE49-F238E27FC236}">
                <a16:creationId xmlns:a16="http://schemas.microsoft.com/office/drawing/2014/main" id="{43C6756A-2D5D-A34E-499B-F937B6E25C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0724" y="4272810"/>
            <a:ext cx="798513" cy="798512"/>
          </a:xfrm>
          <a:prstGeom prst="ellipse">
            <a:avLst/>
          </a:prstGeom>
          <a:solidFill>
            <a:srgbClr val="002B6A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9" name="Freeform 71">
            <a:extLst>
              <a:ext uri="{FF2B5EF4-FFF2-40B4-BE49-F238E27FC236}">
                <a16:creationId xmlns:a16="http://schemas.microsoft.com/office/drawing/2014/main" id="{35D6F190-5EC1-75FC-5FF2-C6942E7BC839}"/>
              </a:ext>
            </a:extLst>
          </p:cNvPr>
          <p:cNvSpPr>
            <a:spLocks/>
          </p:cNvSpPr>
          <p:nvPr/>
        </p:nvSpPr>
        <p:spPr bwMode="auto">
          <a:xfrm>
            <a:off x="6436280" y="4278366"/>
            <a:ext cx="787400" cy="787400"/>
          </a:xfrm>
          <a:custGeom>
            <a:avLst/>
            <a:gdLst>
              <a:gd name="T0" fmla="*/ 62 w 510"/>
              <a:gd name="T1" fmla="*/ 367 h 510"/>
              <a:gd name="T2" fmla="*/ 144 w 510"/>
              <a:gd name="T3" fmla="*/ 62 h 510"/>
              <a:gd name="T4" fmla="*/ 449 w 510"/>
              <a:gd name="T5" fmla="*/ 144 h 510"/>
              <a:gd name="T6" fmla="*/ 367 w 510"/>
              <a:gd name="T7" fmla="*/ 449 h 510"/>
              <a:gd name="T8" fmla="*/ 62 w 510"/>
              <a:gd name="T9" fmla="*/ 367 h 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0" h="510">
                <a:moveTo>
                  <a:pt x="62" y="367"/>
                </a:moveTo>
                <a:cubicBezTo>
                  <a:pt x="0" y="260"/>
                  <a:pt x="37" y="124"/>
                  <a:pt x="144" y="62"/>
                </a:cubicBezTo>
                <a:cubicBezTo>
                  <a:pt x="250" y="0"/>
                  <a:pt x="387" y="37"/>
                  <a:pt x="449" y="144"/>
                </a:cubicBezTo>
                <a:cubicBezTo>
                  <a:pt x="510" y="251"/>
                  <a:pt x="474" y="387"/>
                  <a:pt x="367" y="449"/>
                </a:cubicBezTo>
                <a:cubicBezTo>
                  <a:pt x="260" y="510"/>
                  <a:pt x="124" y="474"/>
                  <a:pt x="62" y="367"/>
                </a:cubicBezTo>
                <a:close/>
              </a:path>
            </a:pathLst>
          </a:custGeom>
          <a:solidFill>
            <a:srgbClr val="002B6A"/>
          </a:solidFill>
          <a:ln w="19050">
            <a:solidFill>
              <a:schemeClr val="bg1"/>
            </a:solidFill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" name="Google Shape;908;p46">
            <a:extLst>
              <a:ext uri="{FF2B5EF4-FFF2-40B4-BE49-F238E27FC236}">
                <a16:creationId xmlns:a16="http://schemas.microsoft.com/office/drawing/2014/main" id="{ACB31D32-EA60-D9CA-F192-8B486A784302}"/>
              </a:ext>
            </a:extLst>
          </p:cNvPr>
          <p:cNvSpPr/>
          <p:nvPr/>
        </p:nvSpPr>
        <p:spPr>
          <a:xfrm>
            <a:off x="6685278" y="4535536"/>
            <a:ext cx="285975" cy="273060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2175" cap="rnd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Oval 69">
            <a:extLst>
              <a:ext uri="{FF2B5EF4-FFF2-40B4-BE49-F238E27FC236}">
                <a16:creationId xmlns:a16="http://schemas.microsoft.com/office/drawing/2014/main" id="{C9D7500D-959B-198F-7267-0B1F2EE554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0724" y="5421963"/>
            <a:ext cx="798513" cy="798512"/>
          </a:xfrm>
          <a:prstGeom prst="ellipse">
            <a:avLst/>
          </a:prstGeom>
          <a:solidFill>
            <a:srgbClr val="002B6A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" name="Freeform 71">
            <a:extLst>
              <a:ext uri="{FF2B5EF4-FFF2-40B4-BE49-F238E27FC236}">
                <a16:creationId xmlns:a16="http://schemas.microsoft.com/office/drawing/2014/main" id="{3ED01160-EE85-9DE5-8CB7-AFB4E7778642}"/>
              </a:ext>
            </a:extLst>
          </p:cNvPr>
          <p:cNvSpPr>
            <a:spLocks/>
          </p:cNvSpPr>
          <p:nvPr/>
        </p:nvSpPr>
        <p:spPr bwMode="auto">
          <a:xfrm>
            <a:off x="6436280" y="5427519"/>
            <a:ext cx="787400" cy="787400"/>
          </a:xfrm>
          <a:custGeom>
            <a:avLst/>
            <a:gdLst>
              <a:gd name="T0" fmla="*/ 62 w 510"/>
              <a:gd name="T1" fmla="*/ 367 h 510"/>
              <a:gd name="T2" fmla="*/ 144 w 510"/>
              <a:gd name="T3" fmla="*/ 62 h 510"/>
              <a:gd name="T4" fmla="*/ 449 w 510"/>
              <a:gd name="T5" fmla="*/ 144 h 510"/>
              <a:gd name="T6" fmla="*/ 367 w 510"/>
              <a:gd name="T7" fmla="*/ 449 h 510"/>
              <a:gd name="T8" fmla="*/ 62 w 510"/>
              <a:gd name="T9" fmla="*/ 367 h 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0" h="510">
                <a:moveTo>
                  <a:pt x="62" y="367"/>
                </a:moveTo>
                <a:cubicBezTo>
                  <a:pt x="0" y="260"/>
                  <a:pt x="37" y="124"/>
                  <a:pt x="144" y="62"/>
                </a:cubicBezTo>
                <a:cubicBezTo>
                  <a:pt x="250" y="0"/>
                  <a:pt x="387" y="37"/>
                  <a:pt x="449" y="144"/>
                </a:cubicBezTo>
                <a:cubicBezTo>
                  <a:pt x="510" y="251"/>
                  <a:pt x="474" y="387"/>
                  <a:pt x="367" y="449"/>
                </a:cubicBezTo>
                <a:cubicBezTo>
                  <a:pt x="260" y="510"/>
                  <a:pt x="124" y="474"/>
                  <a:pt x="62" y="367"/>
                </a:cubicBezTo>
                <a:close/>
              </a:path>
            </a:pathLst>
          </a:custGeom>
          <a:solidFill>
            <a:srgbClr val="002B6A"/>
          </a:solidFill>
          <a:ln w="19050">
            <a:solidFill>
              <a:schemeClr val="bg1"/>
            </a:solidFill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09" name="Google Shape;960;p46">
            <a:extLst>
              <a:ext uri="{FF2B5EF4-FFF2-40B4-BE49-F238E27FC236}">
                <a16:creationId xmlns:a16="http://schemas.microsoft.com/office/drawing/2014/main" id="{D7E365B0-B0D0-C9C4-B80A-B5B026C5060F}"/>
              </a:ext>
            </a:extLst>
          </p:cNvPr>
          <p:cNvGrpSpPr/>
          <p:nvPr/>
        </p:nvGrpSpPr>
        <p:grpSpPr>
          <a:xfrm>
            <a:off x="6657014" y="5643329"/>
            <a:ext cx="345931" cy="327486"/>
            <a:chOff x="6618700" y="1635475"/>
            <a:chExt cx="456675" cy="432325"/>
          </a:xfrm>
        </p:grpSpPr>
        <p:sp>
          <p:nvSpPr>
            <p:cNvPr id="210" name="Google Shape;961;p46">
              <a:extLst>
                <a:ext uri="{FF2B5EF4-FFF2-40B4-BE49-F238E27FC236}">
                  <a16:creationId xmlns:a16="http://schemas.microsoft.com/office/drawing/2014/main" id="{3D56A577-BFAC-F973-B22D-9576B45FE101}"/>
                </a:ext>
              </a:extLst>
            </p:cNvPr>
            <p:cNvSpPr/>
            <p:nvPr/>
          </p:nvSpPr>
          <p:spPr>
            <a:xfrm>
              <a:off x="6663775" y="1904000"/>
              <a:ext cx="117525" cy="163800"/>
            </a:xfrm>
            <a:custGeom>
              <a:avLst/>
              <a:gdLst/>
              <a:ahLst/>
              <a:cxnLst/>
              <a:rect l="l" t="t" r="r" b="b"/>
              <a:pathLst>
                <a:path w="4701" h="6552" fill="none" extrusionOk="0">
                  <a:moveTo>
                    <a:pt x="0" y="0"/>
                  </a:moveTo>
                  <a:lnTo>
                    <a:pt x="512" y="6016"/>
                  </a:lnTo>
                  <a:lnTo>
                    <a:pt x="512" y="6016"/>
                  </a:lnTo>
                  <a:lnTo>
                    <a:pt x="536" y="6138"/>
                  </a:lnTo>
                  <a:lnTo>
                    <a:pt x="585" y="6235"/>
                  </a:lnTo>
                  <a:lnTo>
                    <a:pt x="633" y="6332"/>
                  </a:lnTo>
                  <a:lnTo>
                    <a:pt x="706" y="6406"/>
                  </a:lnTo>
                  <a:lnTo>
                    <a:pt x="804" y="6454"/>
                  </a:lnTo>
                  <a:lnTo>
                    <a:pt x="877" y="6503"/>
                  </a:lnTo>
                  <a:lnTo>
                    <a:pt x="999" y="6552"/>
                  </a:lnTo>
                  <a:lnTo>
                    <a:pt x="1096" y="6552"/>
                  </a:lnTo>
                  <a:lnTo>
                    <a:pt x="4116" y="6552"/>
                  </a:lnTo>
                  <a:lnTo>
                    <a:pt x="4116" y="6552"/>
                  </a:lnTo>
                  <a:lnTo>
                    <a:pt x="4238" y="6527"/>
                  </a:lnTo>
                  <a:lnTo>
                    <a:pt x="4360" y="6503"/>
                  </a:lnTo>
                  <a:lnTo>
                    <a:pt x="4457" y="6430"/>
                  </a:lnTo>
                  <a:lnTo>
                    <a:pt x="4554" y="6332"/>
                  </a:lnTo>
                  <a:lnTo>
                    <a:pt x="4554" y="6332"/>
                  </a:lnTo>
                  <a:lnTo>
                    <a:pt x="4628" y="6235"/>
                  </a:lnTo>
                  <a:lnTo>
                    <a:pt x="4676" y="6113"/>
                  </a:lnTo>
                  <a:lnTo>
                    <a:pt x="4701" y="5991"/>
                  </a:lnTo>
                  <a:lnTo>
                    <a:pt x="4676" y="5845"/>
                  </a:lnTo>
                  <a:lnTo>
                    <a:pt x="3678" y="98"/>
                  </a:lnTo>
                </a:path>
              </a:pathLst>
            </a:custGeom>
            <a:no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962;p46">
              <a:extLst>
                <a:ext uri="{FF2B5EF4-FFF2-40B4-BE49-F238E27FC236}">
                  <a16:creationId xmlns:a16="http://schemas.microsoft.com/office/drawing/2014/main" id="{302F6EAA-8C53-B59F-E8C2-146DF36D5784}"/>
                </a:ext>
              </a:extLst>
            </p:cNvPr>
            <p:cNvSpPr/>
            <p:nvPr/>
          </p:nvSpPr>
          <p:spPr>
            <a:xfrm>
              <a:off x="7046125" y="1775525"/>
              <a:ext cx="29250" cy="99275"/>
            </a:xfrm>
            <a:custGeom>
              <a:avLst/>
              <a:gdLst/>
              <a:ahLst/>
              <a:cxnLst/>
              <a:rect l="l" t="t" r="r" b="b"/>
              <a:pathLst>
                <a:path w="1170" h="3971" fill="none" extrusionOk="0">
                  <a:moveTo>
                    <a:pt x="1" y="3970"/>
                  </a:moveTo>
                  <a:lnTo>
                    <a:pt x="1" y="3970"/>
                  </a:lnTo>
                  <a:lnTo>
                    <a:pt x="245" y="3824"/>
                  </a:lnTo>
                  <a:lnTo>
                    <a:pt x="488" y="3629"/>
                  </a:lnTo>
                  <a:lnTo>
                    <a:pt x="683" y="3410"/>
                  </a:lnTo>
                  <a:lnTo>
                    <a:pt x="853" y="3166"/>
                  </a:lnTo>
                  <a:lnTo>
                    <a:pt x="1000" y="2898"/>
                  </a:lnTo>
                  <a:lnTo>
                    <a:pt x="1097" y="2606"/>
                  </a:lnTo>
                  <a:lnTo>
                    <a:pt x="1170" y="2314"/>
                  </a:lnTo>
                  <a:lnTo>
                    <a:pt x="1170" y="1997"/>
                  </a:lnTo>
                  <a:lnTo>
                    <a:pt x="1170" y="1997"/>
                  </a:lnTo>
                  <a:lnTo>
                    <a:pt x="1170" y="1681"/>
                  </a:lnTo>
                  <a:lnTo>
                    <a:pt x="1097" y="1364"/>
                  </a:lnTo>
                  <a:lnTo>
                    <a:pt x="1000" y="1096"/>
                  </a:lnTo>
                  <a:lnTo>
                    <a:pt x="853" y="828"/>
                  </a:lnTo>
                  <a:lnTo>
                    <a:pt x="683" y="585"/>
                  </a:lnTo>
                  <a:lnTo>
                    <a:pt x="488" y="366"/>
                  </a:lnTo>
                  <a:lnTo>
                    <a:pt x="245" y="171"/>
                  </a:lnTo>
                  <a:lnTo>
                    <a:pt x="1" y="0"/>
                  </a:lnTo>
                </a:path>
              </a:pathLst>
            </a:custGeom>
            <a:no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963;p46">
              <a:extLst>
                <a:ext uri="{FF2B5EF4-FFF2-40B4-BE49-F238E27FC236}">
                  <a16:creationId xmlns:a16="http://schemas.microsoft.com/office/drawing/2014/main" id="{4BD80896-B572-D373-EB5C-0922E056CA6A}"/>
                </a:ext>
              </a:extLst>
            </p:cNvPr>
            <p:cNvSpPr/>
            <p:nvPr/>
          </p:nvSpPr>
          <p:spPr>
            <a:xfrm>
              <a:off x="6618700" y="1751775"/>
              <a:ext cx="96850" cy="146750"/>
            </a:xfrm>
            <a:custGeom>
              <a:avLst/>
              <a:gdLst/>
              <a:ahLst/>
              <a:cxnLst/>
              <a:rect l="l" t="t" r="r" b="b"/>
              <a:pathLst>
                <a:path w="3874" h="5870" fill="none" extrusionOk="0">
                  <a:moveTo>
                    <a:pt x="3873" y="0"/>
                  </a:moveTo>
                  <a:lnTo>
                    <a:pt x="3873" y="0"/>
                  </a:lnTo>
                  <a:lnTo>
                    <a:pt x="2704" y="0"/>
                  </a:lnTo>
                  <a:lnTo>
                    <a:pt x="1730" y="0"/>
                  </a:lnTo>
                  <a:lnTo>
                    <a:pt x="1730" y="0"/>
                  </a:lnTo>
                  <a:lnTo>
                    <a:pt x="1560" y="25"/>
                  </a:lnTo>
                  <a:lnTo>
                    <a:pt x="1413" y="49"/>
                  </a:lnTo>
                  <a:lnTo>
                    <a:pt x="1243" y="98"/>
                  </a:lnTo>
                  <a:lnTo>
                    <a:pt x="1097" y="147"/>
                  </a:lnTo>
                  <a:lnTo>
                    <a:pt x="926" y="244"/>
                  </a:lnTo>
                  <a:lnTo>
                    <a:pt x="780" y="317"/>
                  </a:lnTo>
                  <a:lnTo>
                    <a:pt x="658" y="439"/>
                  </a:lnTo>
                  <a:lnTo>
                    <a:pt x="537" y="536"/>
                  </a:lnTo>
                  <a:lnTo>
                    <a:pt x="415" y="682"/>
                  </a:lnTo>
                  <a:lnTo>
                    <a:pt x="293" y="804"/>
                  </a:lnTo>
                  <a:lnTo>
                    <a:pt x="220" y="950"/>
                  </a:lnTo>
                  <a:lnTo>
                    <a:pt x="147" y="1096"/>
                  </a:lnTo>
                  <a:lnTo>
                    <a:pt x="74" y="1267"/>
                  </a:lnTo>
                  <a:lnTo>
                    <a:pt x="25" y="1437"/>
                  </a:lnTo>
                  <a:lnTo>
                    <a:pt x="1" y="1583"/>
                  </a:lnTo>
                  <a:lnTo>
                    <a:pt x="1" y="1754"/>
                  </a:lnTo>
                  <a:lnTo>
                    <a:pt x="1" y="4092"/>
                  </a:lnTo>
                  <a:lnTo>
                    <a:pt x="1" y="4092"/>
                  </a:lnTo>
                  <a:lnTo>
                    <a:pt x="1" y="4263"/>
                  </a:lnTo>
                  <a:lnTo>
                    <a:pt x="25" y="4433"/>
                  </a:lnTo>
                  <a:lnTo>
                    <a:pt x="74" y="4579"/>
                  </a:lnTo>
                  <a:lnTo>
                    <a:pt x="147" y="4750"/>
                  </a:lnTo>
                  <a:lnTo>
                    <a:pt x="220" y="4896"/>
                  </a:lnTo>
                  <a:lnTo>
                    <a:pt x="293" y="5042"/>
                  </a:lnTo>
                  <a:lnTo>
                    <a:pt x="415" y="5188"/>
                  </a:lnTo>
                  <a:lnTo>
                    <a:pt x="537" y="5310"/>
                  </a:lnTo>
                  <a:lnTo>
                    <a:pt x="658" y="5407"/>
                  </a:lnTo>
                  <a:lnTo>
                    <a:pt x="780" y="5529"/>
                  </a:lnTo>
                  <a:lnTo>
                    <a:pt x="926" y="5626"/>
                  </a:lnTo>
                  <a:lnTo>
                    <a:pt x="1097" y="5699"/>
                  </a:lnTo>
                  <a:lnTo>
                    <a:pt x="1243" y="5748"/>
                  </a:lnTo>
                  <a:lnTo>
                    <a:pt x="1413" y="5797"/>
                  </a:lnTo>
                  <a:lnTo>
                    <a:pt x="1560" y="5821"/>
                  </a:lnTo>
                  <a:lnTo>
                    <a:pt x="1730" y="5846"/>
                  </a:lnTo>
                  <a:lnTo>
                    <a:pt x="1730" y="5846"/>
                  </a:lnTo>
                  <a:lnTo>
                    <a:pt x="2704" y="5846"/>
                  </a:lnTo>
                  <a:lnTo>
                    <a:pt x="3873" y="5870"/>
                  </a:lnTo>
                </a:path>
              </a:pathLst>
            </a:custGeom>
            <a:no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964;p46">
              <a:extLst>
                <a:ext uri="{FF2B5EF4-FFF2-40B4-BE49-F238E27FC236}">
                  <a16:creationId xmlns:a16="http://schemas.microsoft.com/office/drawing/2014/main" id="{1B511F3D-E521-3A38-E056-7D1EF2049B1C}"/>
                </a:ext>
              </a:extLst>
            </p:cNvPr>
            <p:cNvSpPr/>
            <p:nvPr/>
          </p:nvSpPr>
          <p:spPr>
            <a:xfrm>
              <a:off x="6721600" y="1660450"/>
              <a:ext cx="278900" cy="329425"/>
            </a:xfrm>
            <a:custGeom>
              <a:avLst/>
              <a:gdLst/>
              <a:ahLst/>
              <a:cxnLst/>
              <a:rect l="l" t="t" r="r" b="b"/>
              <a:pathLst>
                <a:path w="11156" h="13177" fill="none" extrusionOk="0">
                  <a:moveTo>
                    <a:pt x="11155" y="0"/>
                  </a:moveTo>
                  <a:lnTo>
                    <a:pt x="11155" y="0"/>
                  </a:lnTo>
                  <a:lnTo>
                    <a:pt x="10766" y="317"/>
                  </a:lnTo>
                  <a:lnTo>
                    <a:pt x="10352" y="609"/>
                  </a:lnTo>
                  <a:lnTo>
                    <a:pt x="9938" y="901"/>
                  </a:lnTo>
                  <a:lnTo>
                    <a:pt x="9524" y="1169"/>
                  </a:lnTo>
                  <a:lnTo>
                    <a:pt x="9085" y="1413"/>
                  </a:lnTo>
                  <a:lnTo>
                    <a:pt x="8671" y="1632"/>
                  </a:lnTo>
                  <a:lnTo>
                    <a:pt x="7843" y="2046"/>
                  </a:lnTo>
                  <a:lnTo>
                    <a:pt x="7015" y="2387"/>
                  </a:lnTo>
                  <a:lnTo>
                    <a:pt x="6211" y="2679"/>
                  </a:lnTo>
                  <a:lnTo>
                    <a:pt x="5456" y="2898"/>
                  </a:lnTo>
                  <a:lnTo>
                    <a:pt x="4774" y="3093"/>
                  </a:lnTo>
                  <a:lnTo>
                    <a:pt x="4774" y="3093"/>
                  </a:lnTo>
                  <a:lnTo>
                    <a:pt x="4239" y="3215"/>
                  </a:lnTo>
                  <a:lnTo>
                    <a:pt x="3678" y="3312"/>
                  </a:lnTo>
                  <a:lnTo>
                    <a:pt x="3070" y="3410"/>
                  </a:lnTo>
                  <a:lnTo>
                    <a:pt x="2461" y="3459"/>
                  </a:lnTo>
                  <a:lnTo>
                    <a:pt x="1219" y="3580"/>
                  </a:lnTo>
                  <a:lnTo>
                    <a:pt x="1" y="3629"/>
                  </a:lnTo>
                  <a:lnTo>
                    <a:pt x="1" y="9523"/>
                  </a:lnTo>
                  <a:lnTo>
                    <a:pt x="1" y="9523"/>
                  </a:lnTo>
                  <a:lnTo>
                    <a:pt x="1219" y="9596"/>
                  </a:lnTo>
                  <a:lnTo>
                    <a:pt x="2461" y="9693"/>
                  </a:lnTo>
                  <a:lnTo>
                    <a:pt x="3070" y="9767"/>
                  </a:lnTo>
                  <a:lnTo>
                    <a:pt x="3678" y="9840"/>
                  </a:lnTo>
                  <a:lnTo>
                    <a:pt x="4239" y="9937"/>
                  </a:lnTo>
                  <a:lnTo>
                    <a:pt x="4774" y="10059"/>
                  </a:lnTo>
                  <a:lnTo>
                    <a:pt x="4774" y="10059"/>
                  </a:lnTo>
                  <a:lnTo>
                    <a:pt x="5456" y="10254"/>
                  </a:lnTo>
                  <a:lnTo>
                    <a:pt x="6211" y="10497"/>
                  </a:lnTo>
                  <a:lnTo>
                    <a:pt x="7015" y="10765"/>
                  </a:lnTo>
                  <a:lnTo>
                    <a:pt x="7843" y="11130"/>
                  </a:lnTo>
                  <a:lnTo>
                    <a:pt x="8671" y="11520"/>
                  </a:lnTo>
                  <a:lnTo>
                    <a:pt x="9085" y="11764"/>
                  </a:lnTo>
                  <a:lnTo>
                    <a:pt x="9524" y="12007"/>
                  </a:lnTo>
                  <a:lnTo>
                    <a:pt x="9938" y="12251"/>
                  </a:lnTo>
                  <a:lnTo>
                    <a:pt x="10352" y="12543"/>
                  </a:lnTo>
                  <a:lnTo>
                    <a:pt x="10766" y="12835"/>
                  </a:lnTo>
                  <a:lnTo>
                    <a:pt x="11155" y="13176"/>
                  </a:lnTo>
                </a:path>
              </a:pathLst>
            </a:custGeom>
            <a:no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965;p46">
              <a:extLst>
                <a:ext uri="{FF2B5EF4-FFF2-40B4-BE49-F238E27FC236}">
                  <a16:creationId xmlns:a16="http://schemas.microsoft.com/office/drawing/2014/main" id="{93408A55-F778-B4DE-F8AD-40D2CDC4A13A}"/>
                </a:ext>
              </a:extLst>
            </p:cNvPr>
            <p:cNvSpPr/>
            <p:nvPr/>
          </p:nvSpPr>
          <p:spPr>
            <a:xfrm>
              <a:off x="7006550" y="1635475"/>
              <a:ext cx="34750" cy="378750"/>
            </a:xfrm>
            <a:custGeom>
              <a:avLst/>
              <a:gdLst/>
              <a:ahLst/>
              <a:cxnLst/>
              <a:rect l="l" t="t" r="r" b="b"/>
              <a:pathLst>
                <a:path w="1390" h="15150" fill="none" extrusionOk="0">
                  <a:moveTo>
                    <a:pt x="1024" y="49"/>
                  </a:moveTo>
                  <a:lnTo>
                    <a:pt x="1024" y="49"/>
                  </a:lnTo>
                  <a:lnTo>
                    <a:pt x="902" y="1"/>
                  </a:lnTo>
                  <a:lnTo>
                    <a:pt x="805" y="1"/>
                  </a:lnTo>
                  <a:lnTo>
                    <a:pt x="805" y="1"/>
                  </a:lnTo>
                  <a:lnTo>
                    <a:pt x="683" y="1"/>
                  </a:lnTo>
                  <a:lnTo>
                    <a:pt x="585" y="49"/>
                  </a:lnTo>
                  <a:lnTo>
                    <a:pt x="464" y="98"/>
                  </a:lnTo>
                  <a:lnTo>
                    <a:pt x="391" y="171"/>
                  </a:lnTo>
                  <a:lnTo>
                    <a:pt x="391" y="171"/>
                  </a:lnTo>
                  <a:lnTo>
                    <a:pt x="1" y="536"/>
                  </a:lnTo>
                  <a:lnTo>
                    <a:pt x="1" y="14638"/>
                  </a:lnTo>
                  <a:lnTo>
                    <a:pt x="1" y="14638"/>
                  </a:lnTo>
                  <a:lnTo>
                    <a:pt x="391" y="14979"/>
                  </a:lnTo>
                  <a:lnTo>
                    <a:pt x="391" y="14979"/>
                  </a:lnTo>
                  <a:lnTo>
                    <a:pt x="464" y="15052"/>
                  </a:lnTo>
                  <a:lnTo>
                    <a:pt x="585" y="15101"/>
                  </a:lnTo>
                  <a:lnTo>
                    <a:pt x="683" y="15149"/>
                  </a:lnTo>
                  <a:lnTo>
                    <a:pt x="805" y="15149"/>
                  </a:lnTo>
                  <a:lnTo>
                    <a:pt x="805" y="15149"/>
                  </a:lnTo>
                  <a:lnTo>
                    <a:pt x="902" y="15149"/>
                  </a:lnTo>
                  <a:lnTo>
                    <a:pt x="1024" y="15101"/>
                  </a:lnTo>
                  <a:lnTo>
                    <a:pt x="1024" y="15101"/>
                  </a:lnTo>
                  <a:lnTo>
                    <a:pt x="1170" y="15028"/>
                  </a:lnTo>
                  <a:lnTo>
                    <a:pt x="1292" y="14906"/>
                  </a:lnTo>
                  <a:lnTo>
                    <a:pt x="1365" y="14735"/>
                  </a:lnTo>
                  <a:lnTo>
                    <a:pt x="1389" y="14565"/>
                  </a:lnTo>
                  <a:lnTo>
                    <a:pt x="1389" y="585"/>
                  </a:lnTo>
                  <a:lnTo>
                    <a:pt x="1389" y="585"/>
                  </a:lnTo>
                  <a:lnTo>
                    <a:pt x="1365" y="415"/>
                  </a:lnTo>
                  <a:lnTo>
                    <a:pt x="1292" y="269"/>
                  </a:lnTo>
                  <a:lnTo>
                    <a:pt x="1170" y="122"/>
                  </a:lnTo>
                  <a:lnTo>
                    <a:pt x="1024" y="49"/>
                  </a:lnTo>
                  <a:lnTo>
                    <a:pt x="1024" y="49"/>
                  </a:lnTo>
                  <a:close/>
                </a:path>
              </a:pathLst>
            </a:custGeom>
            <a:noFill/>
            <a:ln w="12175" cap="rnd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5" name="TextBox 214">
            <a:extLst>
              <a:ext uri="{FF2B5EF4-FFF2-40B4-BE49-F238E27FC236}">
                <a16:creationId xmlns:a16="http://schemas.microsoft.com/office/drawing/2014/main" id="{64950FD9-A13C-BA2C-C04C-1618F7A1F6E8}"/>
              </a:ext>
            </a:extLst>
          </p:cNvPr>
          <p:cNvSpPr txBox="1"/>
          <p:nvPr/>
        </p:nvSpPr>
        <p:spPr>
          <a:xfrm>
            <a:off x="7326533" y="5421766"/>
            <a:ext cx="471561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kern="12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Мероприятия по искоренению стигмы и дискриминации: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</a:rPr>
              <a:t>акции и кампании по искоренению стигмы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</a:rPr>
              <a:t>диалоговая площадка</a:t>
            </a:r>
          </a:p>
        </p:txBody>
      </p:sp>
    </p:spTree>
    <p:extLst>
      <p:ext uri="{BB962C8B-B14F-4D97-AF65-F5344CB8AC3E}">
        <p14:creationId xmlns:p14="http://schemas.microsoft.com/office/powerpoint/2010/main" val="768239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D0E93FB-2EA9-CE17-E0D0-E99635366E58}"/>
              </a:ext>
            </a:extLst>
          </p:cNvPr>
          <p:cNvSpPr/>
          <p:nvPr/>
        </p:nvSpPr>
        <p:spPr>
          <a:xfrm>
            <a:off x="0" y="0"/>
            <a:ext cx="12191999" cy="8411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97D412-E238-DC62-6E65-8CFBC27195A0}"/>
              </a:ext>
            </a:extLst>
          </p:cNvPr>
          <p:cNvSpPr txBox="1"/>
          <p:nvPr/>
        </p:nvSpPr>
        <p:spPr>
          <a:xfrm>
            <a:off x="1786102" y="235905"/>
            <a:ext cx="9071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Стимулы (</a:t>
            </a:r>
            <a:r>
              <a:rPr lang="en-US" b="1" dirty="0">
                <a:solidFill>
                  <a:schemeClr val="bg1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Incentives</a:t>
            </a:r>
            <a:r>
              <a:rPr lang="ru-RU" b="1" dirty="0">
                <a:solidFill>
                  <a:schemeClr val="bg1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)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5BBC743-24F0-4F44-D3F8-760948CB0334}"/>
              </a:ext>
            </a:extLst>
          </p:cNvPr>
          <p:cNvSpPr/>
          <p:nvPr/>
        </p:nvSpPr>
        <p:spPr>
          <a:xfrm>
            <a:off x="11253872" y="-7620"/>
            <a:ext cx="938127" cy="84114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2F559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002060"/>
              </a:solidFill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sp>
        <p:nvSpPr>
          <p:cNvPr id="7" name="Номер слайда 30">
            <a:extLst>
              <a:ext uri="{FF2B5EF4-FFF2-40B4-BE49-F238E27FC236}">
                <a16:creationId xmlns:a16="http://schemas.microsoft.com/office/drawing/2014/main" id="{11E16BEC-BC62-78B5-B2D6-9E7A37CE7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7985" y="219391"/>
            <a:ext cx="729343" cy="365125"/>
          </a:xfrm>
        </p:spPr>
        <p:txBody>
          <a:bodyPr/>
          <a:lstStyle/>
          <a:p>
            <a:pPr algn="ctr"/>
            <a:fld id="{AC469582-59F0-4F0D-BE28-8E8B50A0B541}" type="slidenum">
              <a:rPr lang="ru-RU" sz="1800" b="1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pPr algn="ctr"/>
              <a:t>6</a:t>
            </a:fld>
            <a:endParaRPr lang="ru-RU" sz="1800" b="1" dirty="0">
              <a:solidFill>
                <a:srgbClr val="002060"/>
              </a:solidFill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pic>
        <p:nvPicPr>
          <p:cNvPr id="8" name="Picture 6" descr="ÐÐÐÐÐ¥Ð¡ÐÐÐ ÐÐÐ£Ð§ÐÐ«Ð Ð¦ÐÐÐ¢Ð  ÐÐÐ ÐÐÐ¢ÐÐÐÐÐÐ Ð ÐÐÐ¤ÐÐÐ¦ÐÐÐÐÐ«Ð¥ ÐÐÐÐÐÐÐÐÐÐÐ">
            <a:extLst>
              <a:ext uri="{FF2B5EF4-FFF2-40B4-BE49-F238E27FC236}">
                <a16:creationId xmlns:a16="http://schemas.microsoft.com/office/drawing/2014/main" id="{BF9B7FCD-E840-34AD-530F-0851ED7A4D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16" b="-513"/>
          <a:stretch>
            <a:fillRect/>
          </a:stretch>
        </p:blipFill>
        <p:spPr bwMode="auto">
          <a:xfrm>
            <a:off x="307975" y="109075"/>
            <a:ext cx="938127" cy="622992"/>
          </a:xfrm>
          <a:prstGeom prst="rect">
            <a:avLst/>
          </a:prstGeom>
          <a:solidFill>
            <a:schemeClr val="bg2">
              <a:lumMod val="90000"/>
              <a:alpha val="0"/>
            </a:schemeClr>
          </a:solidFill>
          <a:ln>
            <a:noFill/>
          </a:ln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00DF7B4B-CF2B-0B4A-587E-73C5DDECF1F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391" t="60105" b="7167"/>
          <a:stretch/>
        </p:blipFill>
        <p:spPr>
          <a:xfrm rot="10800000">
            <a:off x="10907485" y="-22136"/>
            <a:ext cx="342973" cy="87089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B5037CD-074A-BB77-05B8-77E01944A613}"/>
              </a:ext>
            </a:extLst>
          </p:cNvPr>
          <p:cNvSpPr txBox="1"/>
          <p:nvPr/>
        </p:nvSpPr>
        <p:spPr>
          <a:xfrm>
            <a:off x="140819" y="1679455"/>
            <a:ext cx="58027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Для аутрич-работников в НПО по работе с КГН: </a:t>
            </a: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3B8FBDD0-EA34-7A38-33C5-F3607F99F411}"/>
              </a:ext>
            </a:extLst>
          </p:cNvPr>
          <p:cNvSpPr/>
          <p:nvPr/>
        </p:nvSpPr>
        <p:spPr>
          <a:xfrm>
            <a:off x="248082" y="970815"/>
            <a:ext cx="5695517" cy="513652"/>
          </a:xfrm>
          <a:prstGeom prst="roundRect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sp>
        <p:nvSpPr>
          <p:cNvPr id="26" name="Овал 25">
            <a:extLst>
              <a:ext uri="{FF2B5EF4-FFF2-40B4-BE49-F238E27FC236}">
                <a16:creationId xmlns:a16="http://schemas.microsoft.com/office/drawing/2014/main" id="{AEC90EC9-FABA-86F6-B99B-FC4502F42FB8}"/>
              </a:ext>
            </a:extLst>
          </p:cNvPr>
          <p:cNvSpPr/>
          <p:nvPr/>
        </p:nvSpPr>
        <p:spPr>
          <a:xfrm>
            <a:off x="35593" y="970815"/>
            <a:ext cx="544764" cy="513652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1</a:t>
            </a:r>
            <a:endParaRPr lang="ru-RU" dirty="0"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69CB1F4-5826-E89F-D063-A69C6D0BFFD5}"/>
              </a:ext>
            </a:extLst>
          </p:cNvPr>
          <p:cNvSpPr txBox="1"/>
          <p:nvPr/>
        </p:nvSpPr>
        <p:spPr>
          <a:xfrm>
            <a:off x="621188" y="1022870"/>
            <a:ext cx="24772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На уровне сообщества </a:t>
            </a:r>
          </a:p>
        </p:txBody>
      </p:sp>
      <p:grpSp>
        <p:nvGrpSpPr>
          <p:cNvPr id="35" name="Group 3">
            <a:extLst>
              <a:ext uri="{FF2B5EF4-FFF2-40B4-BE49-F238E27FC236}">
                <a16:creationId xmlns:a16="http://schemas.microsoft.com/office/drawing/2014/main" id="{D2086210-4740-0932-F679-B9645CD0822B}"/>
              </a:ext>
            </a:extLst>
          </p:cNvPr>
          <p:cNvGrpSpPr/>
          <p:nvPr/>
        </p:nvGrpSpPr>
        <p:grpSpPr>
          <a:xfrm>
            <a:off x="185155" y="2114918"/>
            <a:ext cx="2700285" cy="1916332"/>
            <a:chOff x="4816002" y="1903543"/>
            <a:chExt cx="2911379" cy="1916332"/>
          </a:xfrm>
        </p:grpSpPr>
        <p:sp>
          <p:nvSpPr>
            <p:cNvPr id="36" name="Rectangle: Rounded Corners 1">
              <a:extLst>
                <a:ext uri="{FF2B5EF4-FFF2-40B4-BE49-F238E27FC236}">
                  <a16:creationId xmlns:a16="http://schemas.microsoft.com/office/drawing/2014/main" id="{9EBDB6D4-F603-71A6-7981-07E857C620BA}"/>
                </a:ext>
              </a:extLst>
            </p:cNvPr>
            <p:cNvSpPr/>
            <p:nvPr/>
          </p:nvSpPr>
          <p:spPr>
            <a:xfrm>
              <a:off x="4825572" y="1903543"/>
              <a:ext cx="2901809" cy="1916332"/>
            </a:xfrm>
            <a:prstGeom prst="roundRect">
              <a:avLst>
                <a:gd name="adj" fmla="val 9599"/>
              </a:avLst>
            </a:prstGeom>
            <a:noFill/>
            <a:ln>
              <a:solidFill>
                <a:srgbClr val="2380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  <a:ea typeface="Roboto Condensed" panose="02000000000000000000" pitchFamily="2" charset="0"/>
                <a:cs typeface="Roboto Condensed" panose="02000000000000000000" pitchFamily="2" charset="0"/>
              </a:endParaRPr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7799C228-27B3-A7AC-8CFC-50000B7DA335}"/>
                </a:ext>
              </a:extLst>
            </p:cNvPr>
            <p:cNvCxnSpPr>
              <a:cxnSpLocks/>
            </p:cNvCxnSpPr>
            <p:nvPr/>
          </p:nvCxnSpPr>
          <p:spPr>
            <a:xfrm>
              <a:off x="5108929" y="2347091"/>
              <a:ext cx="2335092" cy="11022"/>
            </a:xfrm>
            <a:prstGeom prst="line">
              <a:avLst/>
            </a:prstGeom>
            <a:ln w="3175">
              <a:solidFill>
                <a:srgbClr val="23809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Rectangle 41">
              <a:extLst>
                <a:ext uri="{FF2B5EF4-FFF2-40B4-BE49-F238E27FC236}">
                  <a16:creationId xmlns:a16="http://schemas.microsoft.com/office/drawing/2014/main" id="{5CE32446-2BB6-4A89-E360-7B402A40B30D}"/>
                </a:ext>
              </a:extLst>
            </p:cNvPr>
            <p:cNvSpPr/>
            <p:nvPr/>
          </p:nvSpPr>
          <p:spPr>
            <a:xfrm>
              <a:off x="4816002" y="2453503"/>
              <a:ext cx="2901809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400" dirty="0">
                  <a:solidFill>
                    <a:schemeClr val="accent5">
                      <a:lumMod val="50000"/>
                    </a:schemeClr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за каждого нового клиента, получившего ДКП впервые</a:t>
              </a:r>
            </a:p>
          </p:txBody>
        </p:sp>
        <p:sp>
          <p:nvSpPr>
            <p:cNvPr id="39" name="Rectangle 42">
              <a:extLst>
                <a:ext uri="{FF2B5EF4-FFF2-40B4-BE49-F238E27FC236}">
                  <a16:creationId xmlns:a16="http://schemas.microsoft.com/office/drawing/2014/main" id="{1D9CDA62-126D-A5F6-74AF-F493C7A96018}"/>
                </a:ext>
              </a:extLst>
            </p:cNvPr>
            <p:cNvSpPr/>
            <p:nvPr/>
          </p:nvSpPr>
          <p:spPr>
            <a:xfrm>
              <a:off x="5129899" y="1980136"/>
              <a:ext cx="2293154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000" b="1" dirty="0">
                  <a:solidFill>
                    <a:schemeClr val="accent2">
                      <a:lumMod val="75000"/>
                    </a:schemeClr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3 000 тенге </a:t>
              </a:r>
              <a:endParaRPr lang="ru-RU" sz="2000" dirty="0">
                <a:solidFill>
                  <a:schemeClr val="accent2">
                    <a:lumMod val="75000"/>
                  </a:schemeClr>
                </a:solidFill>
                <a:ea typeface="Roboto Condensed" panose="02000000000000000000" pitchFamily="2" charset="0"/>
                <a:cs typeface="Roboto Condensed" panose="02000000000000000000" pitchFamily="2" charset="0"/>
              </a:endParaRPr>
            </a:p>
          </p:txBody>
        </p:sp>
      </p:grpSp>
      <p:grpSp>
        <p:nvGrpSpPr>
          <p:cNvPr id="40" name="Group 3">
            <a:extLst>
              <a:ext uri="{FF2B5EF4-FFF2-40B4-BE49-F238E27FC236}">
                <a16:creationId xmlns:a16="http://schemas.microsoft.com/office/drawing/2014/main" id="{162DD946-36B3-7664-346B-61416EE69218}"/>
              </a:ext>
            </a:extLst>
          </p:cNvPr>
          <p:cNvGrpSpPr/>
          <p:nvPr/>
        </p:nvGrpSpPr>
        <p:grpSpPr>
          <a:xfrm>
            <a:off x="3158825" y="2133036"/>
            <a:ext cx="2700285" cy="1930765"/>
            <a:chOff x="4816002" y="1903543"/>
            <a:chExt cx="2911379" cy="1840662"/>
          </a:xfrm>
        </p:grpSpPr>
        <p:sp>
          <p:nvSpPr>
            <p:cNvPr id="41" name="Rectangle: Rounded Corners 1">
              <a:extLst>
                <a:ext uri="{FF2B5EF4-FFF2-40B4-BE49-F238E27FC236}">
                  <a16:creationId xmlns:a16="http://schemas.microsoft.com/office/drawing/2014/main" id="{3AFD3968-99E4-C2F7-FDD6-BBEA29E13001}"/>
                </a:ext>
              </a:extLst>
            </p:cNvPr>
            <p:cNvSpPr/>
            <p:nvPr/>
          </p:nvSpPr>
          <p:spPr>
            <a:xfrm>
              <a:off x="4825572" y="1903543"/>
              <a:ext cx="2901809" cy="1816363"/>
            </a:xfrm>
            <a:prstGeom prst="roundRect">
              <a:avLst>
                <a:gd name="adj" fmla="val 9599"/>
              </a:avLst>
            </a:prstGeom>
            <a:noFill/>
            <a:ln>
              <a:solidFill>
                <a:srgbClr val="2380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  <a:ea typeface="Roboto Condensed" panose="02000000000000000000" pitchFamily="2" charset="0"/>
                <a:cs typeface="Roboto Condensed" panose="02000000000000000000" pitchFamily="2" charset="0"/>
              </a:endParaRPr>
            </a:p>
          </p:txBody>
        </p:sp>
        <p:cxnSp>
          <p:nvCxnSpPr>
            <p:cNvPr id="42" name="Straight Connector 36">
              <a:extLst>
                <a:ext uri="{FF2B5EF4-FFF2-40B4-BE49-F238E27FC236}">
                  <a16:creationId xmlns:a16="http://schemas.microsoft.com/office/drawing/2014/main" id="{1BDE306A-324A-80DE-842C-FE333754C22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108929" y="2347091"/>
              <a:ext cx="2405216" cy="1"/>
            </a:xfrm>
            <a:prstGeom prst="line">
              <a:avLst/>
            </a:prstGeom>
            <a:ln w="3175">
              <a:solidFill>
                <a:srgbClr val="23809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ectangle 41">
              <a:extLst>
                <a:ext uri="{FF2B5EF4-FFF2-40B4-BE49-F238E27FC236}">
                  <a16:creationId xmlns:a16="http://schemas.microsoft.com/office/drawing/2014/main" id="{5ECA227C-6987-1AF9-FD08-2A8A667B208C}"/>
                </a:ext>
              </a:extLst>
            </p:cNvPr>
            <p:cNvSpPr/>
            <p:nvPr/>
          </p:nvSpPr>
          <p:spPr>
            <a:xfrm>
              <a:off x="4816002" y="2423844"/>
              <a:ext cx="2901809" cy="132036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400" dirty="0">
                  <a:solidFill>
                    <a:schemeClr val="accent5">
                      <a:lumMod val="50000"/>
                    </a:schemeClr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за предоставление объема услуг: </a:t>
              </a:r>
            </a:p>
            <a:p>
              <a:r>
                <a:rPr lang="ru-RU" sz="1400" dirty="0">
                  <a:solidFill>
                    <a:schemeClr val="accent5">
                      <a:lumMod val="50000"/>
                    </a:schemeClr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1) Тестирование на ВИЧ</a:t>
              </a:r>
            </a:p>
            <a:p>
              <a:r>
                <a:rPr lang="ru-RU" sz="1400" dirty="0">
                  <a:solidFill>
                    <a:schemeClr val="accent5">
                      <a:lumMod val="50000"/>
                    </a:schemeClr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2) Выявление нового случая ВИЧ</a:t>
              </a:r>
            </a:p>
            <a:p>
              <a:r>
                <a:rPr lang="ru-RU" sz="1400" dirty="0">
                  <a:solidFill>
                    <a:schemeClr val="accent5">
                      <a:lumMod val="50000"/>
                    </a:schemeClr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3) Содействие в постановке на Д-учет</a:t>
              </a:r>
            </a:p>
          </p:txBody>
        </p:sp>
        <p:sp>
          <p:nvSpPr>
            <p:cNvPr id="44" name="Rectangle 42">
              <a:extLst>
                <a:ext uri="{FF2B5EF4-FFF2-40B4-BE49-F238E27FC236}">
                  <a16:creationId xmlns:a16="http://schemas.microsoft.com/office/drawing/2014/main" id="{01571DC8-0D07-F048-6405-4BBAEBF68BE7}"/>
                </a:ext>
              </a:extLst>
            </p:cNvPr>
            <p:cNvSpPr/>
            <p:nvPr/>
          </p:nvSpPr>
          <p:spPr>
            <a:xfrm>
              <a:off x="5129899" y="1980136"/>
              <a:ext cx="2293154" cy="38143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000" b="1" dirty="0">
                  <a:solidFill>
                    <a:schemeClr val="accent2">
                      <a:lumMod val="75000"/>
                    </a:schemeClr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20 000 тенге </a:t>
              </a:r>
              <a:endParaRPr lang="ru-RU" sz="2000" dirty="0">
                <a:solidFill>
                  <a:schemeClr val="accent2">
                    <a:lumMod val="75000"/>
                  </a:schemeClr>
                </a:solidFill>
                <a:ea typeface="Roboto Condensed" panose="02000000000000000000" pitchFamily="2" charset="0"/>
                <a:cs typeface="Roboto Condensed" panose="02000000000000000000" pitchFamily="2" charset="0"/>
              </a:endParaRPr>
            </a:p>
          </p:txBody>
        </p: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4CBE56A6-2654-396A-C216-F3B10FBC6459}"/>
              </a:ext>
            </a:extLst>
          </p:cNvPr>
          <p:cNvSpPr txBox="1"/>
          <p:nvPr/>
        </p:nvSpPr>
        <p:spPr>
          <a:xfrm>
            <a:off x="194450" y="4204795"/>
            <a:ext cx="58027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Для равных консультантов в НПО по работе с ЛЖВ: </a:t>
            </a:r>
          </a:p>
        </p:txBody>
      </p:sp>
      <p:grpSp>
        <p:nvGrpSpPr>
          <p:cNvPr id="53" name="Group 3">
            <a:extLst>
              <a:ext uri="{FF2B5EF4-FFF2-40B4-BE49-F238E27FC236}">
                <a16:creationId xmlns:a16="http://schemas.microsoft.com/office/drawing/2014/main" id="{8A302EA5-2193-D838-00BF-A2BB49128DD6}"/>
              </a:ext>
            </a:extLst>
          </p:cNvPr>
          <p:cNvGrpSpPr/>
          <p:nvPr/>
        </p:nvGrpSpPr>
        <p:grpSpPr>
          <a:xfrm>
            <a:off x="194031" y="4657017"/>
            <a:ext cx="5665079" cy="1629893"/>
            <a:chOff x="4825572" y="1903543"/>
            <a:chExt cx="2901809" cy="1629893"/>
          </a:xfrm>
        </p:grpSpPr>
        <p:sp>
          <p:nvSpPr>
            <p:cNvPr id="54" name="Rectangle: Rounded Corners 1">
              <a:extLst>
                <a:ext uri="{FF2B5EF4-FFF2-40B4-BE49-F238E27FC236}">
                  <a16:creationId xmlns:a16="http://schemas.microsoft.com/office/drawing/2014/main" id="{B67546F7-2388-5A05-7C52-557E3668D57C}"/>
                </a:ext>
              </a:extLst>
            </p:cNvPr>
            <p:cNvSpPr/>
            <p:nvPr/>
          </p:nvSpPr>
          <p:spPr>
            <a:xfrm>
              <a:off x="4825572" y="1903543"/>
              <a:ext cx="2901809" cy="1629893"/>
            </a:xfrm>
            <a:prstGeom prst="roundRect">
              <a:avLst>
                <a:gd name="adj" fmla="val 9599"/>
              </a:avLst>
            </a:prstGeom>
            <a:noFill/>
            <a:ln>
              <a:solidFill>
                <a:srgbClr val="2380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  <a:ea typeface="Roboto Condensed" panose="02000000000000000000" pitchFamily="2" charset="0"/>
                <a:cs typeface="Roboto Condensed" panose="02000000000000000000" pitchFamily="2" charset="0"/>
              </a:endParaRPr>
            </a:p>
          </p:txBody>
        </p:sp>
        <p:cxnSp>
          <p:nvCxnSpPr>
            <p:cNvPr id="55" name="Straight Connector 36">
              <a:extLst>
                <a:ext uri="{FF2B5EF4-FFF2-40B4-BE49-F238E27FC236}">
                  <a16:creationId xmlns:a16="http://schemas.microsoft.com/office/drawing/2014/main" id="{5901CFC8-A49E-9942-966A-84477021A00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108929" y="2347091"/>
              <a:ext cx="2405216" cy="1"/>
            </a:xfrm>
            <a:prstGeom prst="line">
              <a:avLst/>
            </a:prstGeom>
            <a:ln w="3175">
              <a:solidFill>
                <a:srgbClr val="23809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ectangle 41">
              <a:extLst>
                <a:ext uri="{FF2B5EF4-FFF2-40B4-BE49-F238E27FC236}">
                  <a16:creationId xmlns:a16="http://schemas.microsoft.com/office/drawing/2014/main" id="{C03EF516-8108-FF09-6F90-92BAD5177AD8}"/>
                </a:ext>
              </a:extLst>
            </p:cNvPr>
            <p:cNvSpPr/>
            <p:nvPr/>
          </p:nvSpPr>
          <p:spPr>
            <a:xfrm>
              <a:off x="4825572" y="2363885"/>
              <a:ext cx="2901809" cy="11695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400" dirty="0">
                  <a:solidFill>
                    <a:schemeClr val="accent5">
                      <a:lumMod val="50000"/>
                    </a:schemeClr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за предоставление объема услуг: </a:t>
              </a:r>
            </a:p>
            <a:p>
              <a:r>
                <a:rPr lang="ru-RU" sz="1400" dirty="0">
                  <a:solidFill>
                    <a:schemeClr val="accent5">
                      <a:lumMod val="50000"/>
                    </a:schemeClr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1) Тестирование партнеров ЛЖВ на ВИЧ</a:t>
              </a:r>
            </a:p>
            <a:p>
              <a:r>
                <a:rPr lang="ru-RU" sz="1400" dirty="0">
                  <a:solidFill>
                    <a:schemeClr val="accent5">
                      <a:lumMod val="50000"/>
                    </a:schemeClr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2) Выявление (+) ВИЧ </a:t>
              </a:r>
            </a:p>
            <a:p>
              <a:r>
                <a:rPr lang="ru-RU" sz="1400" dirty="0">
                  <a:solidFill>
                    <a:schemeClr val="accent5">
                      <a:lumMod val="50000"/>
                    </a:schemeClr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3) Постановка на Д-учет </a:t>
              </a:r>
            </a:p>
            <a:p>
              <a:r>
                <a:rPr lang="ru-RU" sz="1400" dirty="0">
                  <a:solidFill>
                    <a:schemeClr val="accent5">
                      <a:lumMod val="50000"/>
                    </a:schemeClr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4) Привлечение на АРТ</a:t>
              </a:r>
            </a:p>
          </p:txBody>
        </p:sp>
        <p:sp>
          <p:nvSpPr>
            <p:cNvPr id="57" name="Rectangle 42">
              <a:extLst>
                <a:ext uri="{FF2B5EF4-FFF2-40B4-BE49-F238E27FC236}">
                  <a16:creationId xmlns:a16="http://schemas.microsoft.com/office/drawing/2014/main" id="{8BC5C0D0-D806-7F57-DA73-9EFB540851A2}"/>
                </a:ext>
              </a:extLst>
            </p:cNvPr>
            <p:cNvSpPr/>
            <p:nvPr/>
          </p:nvSpPr>
          <p:spPr>
            <a:xfrm>
              <a:off x="5129899" y="1980136"/>
              <a:ext cx="2293154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000" b="1" dirty="0">
                  <a:solidFill>
                    <a:schemeClr val="accent2">
                      <a:lumMod val="75000"/>
                    </a:schemeClr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20 000 тенге </a:t>
              </a:r>
              <a:endParaRPr lang="ru-RU" sz="2000" dirty="0">
                <a:solidFill>
                  <a:schemeClr val="accent2">
                    <a:lumMod val="75000"/>
                  </a:schemeClr>
                </a:solidFill>
                <a:ea typeface="Roboto Condensed" panose="02000000000000000000" pitchFamily="2" charset="0"/>
                <a:cs typeface="Roboto Condensed" panose="02000000000000000000" pitchFamily="2" charset="0"/>
              </a:endParaRPr>
            </a:p>
          </p:txBody>
        </p:sp>
      </p:grpSp>
      <p:sp>
        <p:nvSpPr>
          <p:cNvPr id="58" name="Прямоугольник: скругленные углы 57">
            <a:extLst>
              <a:ext uri="{FF2B5EF4-FFF2-40B4-BE49-F238E27FC236}">
                <a16:creationId xmlns:a16="http://schemas.microsoft.com/office/drawing/2014/main" id="{6D064E3C-BEF8-99BF-4B97-5F5A525A4FE0}"/>
              </a:ext>
            </a:extLst>
          </p:cNvPr>
          <p:cNvSpPr/>
          <p:nvPr/>
        </p:nvSpPr>
        <p:spPr>
          <a:xfrm>
            <a:off x="6401811" y="981063"/>
            <a:ext cx="5695517" cy="513652"/>
          </a:xfrm>
          <a:prstGeom prst="roundRect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sp>
        <p:nvSpPr>
          <p:cNvPr id="59" name="Овал 58">
            <a:extLst>
              <a:ext uri="{FF2B5EF4-FFF2-40B4-BE49-F238E27FC236}">
                <a16:creationId xmlns:a16="http://schemas.microsoft.com/office/drawing/2014/main" id="{EC9CDA09-F92E-8D4E-3634-EEEECF682343}"/>
              </a:ext>
            </a:extLst>
          </p:cNvPr>
          <p:cNvSpPr/>
          <p:nvPr/>
        </p:nvSpPr>
        <p:spPr>
          <a:xfrm>
            <a:off x="6189322" y="981063"/>
            <a:ext cx="544764" cy="513652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2</a:t>
            </a:r>
            <a:endParaRPr lang="ru-RU" dirty="0"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F4538C8-76F2-BDD8-BD02-04E773190D6A}"/>
              </a:ext>
            </a:extLst>
          </p:cNvPr>
          <p:cNvSpPr txBox="1"/>
          <p:nvPr/>
        </p:nvSpPr>
        <p:spPr>
          <a:xfrm>
            <a:off x="6774917" y="1033118"/>
            <a:ext cx="51690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На уровне ОЦ СПИД</a:t>
            </a:r>
          </a:p>
        </p:txBody>
      </p:sp>
      <p:grpSp>
        <p:nvGrpSpPr>
          <p:cNvPr id="75" name="Group 3">
            <a:extLst>
              <a:ext uri="{FF2B5EF4-FFF2-40B4-BE49-F238E27FC236}">
                <a16:creationId xmlns:a16="http://schemas.microsoft.com/office/drawing/2014/main" id="{419AB28D-E0EC-2E09-18B9-5896ADA7DA5E}"/>
              </a:ext>
            </a:extLst>
          </p:cNvPr>
          <p:cNvGrpSpPr/>
          <p:nvPr/>
        </p:nvGrpSpPr>
        <p:grpSpPr>
          <a:xfrm>
            <a:off x="6247214" y="2127214"/>
            <a:ext cx="2691411" cy="1931752"/>
            <a:chOff x="4825570" y="1903543"/>
            <a:chExt cx="2901811" cy="1931752"/>
          </a:xfrm>
        </p:grpSpPr>
        <p:sp>
          <p:nvSpPr>
            <p:cNvPr id="76" name="Rectangle: Rounded Corners 1">
              <a:extLst>
                <a:ext uri="{FF2B5EF4-FFF2-40B4-BE49-F238E27FC236}">
                  <a16:creationId xmlns:a16="http://schemas.microsoft.com/office/drawing/2014/main" id="{5B95CDCF-D02D-CBF6-9A54-7E51D68FDAE0}"/>
                </a:ext>
              </a:extLst>
            </p:cNvPr>
            <p:cNvSpPr/>
            <p:nvPr/>
          </p:nvSpPr>
          <p:spPr>
            <a:xfrm>
              <a:off x="4825572" y="1903543"/>
              <a:ext cx="2901809" cy="1931752"/>
            </a:xfrm>
            <a:prstGeom prst="roundRect">
              <a:avLst>
                <a:gd name="adj" fmla="val 9599"/>
              </a:avLst>
            </a:prstGeom>
            <a:noFill/>
            <a:ln>
              <a:solidFill>
                <a:srgbClr val="2380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  <a:ea typeface="Roboto Condensed" panose="02000000000000000000" pitchFamily="2" charset="0"/>
                <a:cs typeface="Roboto Condensed" panose="02000000000000000000" pitchFamily="2" charset="0"/>
              </a:endParaRPr>
            </a:p>
          </p:txBody>
        </p:sp>
        <p:cxnSp>
          <p:nvCxnSpPr>
            <p:cNvPr id="77" name="Straight Connector 36">
              <a:extLst>
                <a:ext uri="{FF2B5EF4-FFF2-40B4-BE49-F238E27FC236}">
                  <a16:creationId xmlns:a16="http://schemas.microsoft.com/office/drawing/2014/main" id="{82EE22B2-32B6-ED86-50BE-ACA5CAF4434C}"/>
                </a:ext>
              </a:extLst>
            </p:cNvPr>
            <p:cNvCxnSpPr>
              <a:cxnSpLocks/>
            </p:cNvCxnSpPr>
            <p:nvPr/>
          </p:nvCxnSpPr>
          <p:spPr>
            <a:xfrm>
              <a:off x="5108929" y="2347091"/>
              <a:ext cx="2335092" cy="11022"/>
            </a:xfrm>
            <a:prstGeom prst="line">
              <a:avLst/>
            </a:prstGeom>
            <a:ln w="3175">
              <a:solidFill>
                <a:srgbClr val="23809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Rectangle 41">
              <a:extLst>
                <a:ext uri="{FF2B5EF4-FFF2-40B4-BE49-F238E27FC236}">
                  <a16:creationId xmlns:a16="http://schemas.microsoft.com/office/drawing/2014/main" id="{D9191383-B0BC-9A71-CA1F-261908FDF50D}"/>
                </a:ext>
              </a:extLst>
            </p:cNvPr>
            <p:cNvSpPr/>
            <p:nvPr/>
          </p:nvSpPr>
          <p:spPr>
            <a:xfrm>
              <a:off x="4825572" y="2450300"/>
              <a:ext cx="2901809" cy="1384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400" b="1" dirty="0">
                  <a:solidFill>
                    <a:schemeClr val="accent5">
                      <a:lumMod val="50000"/>
                    </a:schemeClr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Для 12 сотрудников - </a:t>
              </a:r>
              <a:r>
                <a:rPr lang="ru-RU" sz="1400" dirty="0">
                  <a:solidFill>
                    <a:schemeClr val="accent5">
                      <a:lumMod val="50000"/>
                    </a:schemeClr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координаторов</a:t>
              </a:r>
              <a:r>
                <a:rPr lang="ru-RU" sz="1400" b="1" dirty="0">
                  <a:solidFill>
                    <a:schemeClr val="accent5">
                      <a:lumMod val="50000"/>
                    </a:schemeClr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 </a:t>
              </a:r>
              <a:r>
                <a:rPr lang="ru-RU" sz="1400" dirty="0">
                  <a:solidFill>
                    <a:schemeClr val="accent5">
                      <a:lumMod val="50000"/>
                    </a:schemeClr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НПО по работе с КГН и ЛЖВ:</a:t>
              </a:r>
            </a:p>
            <a:p>
              <a:pPr algn="ctr"/>
              <a:r>
                <a:rPr lang="ru-RU" sz="1400" dirty="0">
                  <a:solidFill>
                    <a:schemeClr val="accent5">
                      <a:lumMod val="50000"/>
                    </a:schemeClr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мониторинг и техническая поддержка НПО для достижения целей гранта</a:t>
              </a:r>
            </a:p>
          </p:txBody>
        </p:sp>
        <p:sp>
          <p:nvSpPr>
            <p:cNvPr id="79" name="Rectangle 42">
              <a:extLst>
                <a:ext uri="{FF2B5EF4-FFF2-40B4-BE49-F238E27FC236}">
                  <a16:creationId xmlns:a16="http://schemas.microsoft.com/office/drawing/2014/main" id="{1BE8895C-5FE6-D2F0-4A5B-3E103B9D7B54}"/>
                </a:ext>
              </a:extLst>
            </p:cNvPr>
            <p:cNvSpPr/>
            <p:nvPr/>
          </p:nvSpPr>
          <p:spPr>
            <a:xfrm>
              <a:off x="4825570" y="1980136"/>
              <a:ext cx="2901809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000" b="1" dirty="0">
                  <a:solidFill>
                    <a:schemeClr val="accent2">
                      <a:lumMod val="75000"/>
                    </a:schemeClr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65 000 тенге / мес. </a:t>
              </a:r>
              <a:endParaRPr lang="ru-RU" sz="2000" dirty="0">
                <a:solidFill>
                  <a:schemeClr val="accent2">
                    <a:lumMod val="75000"/>
                  </a:schemeClr>
                </a:solidFill>
                <a:ea typeface="Roboto Condensed" panose="02000000000000000000" pitchFamily="2" charset="0"/>
                <a:cs typeface="Roboto Condensed" panose="02000000000000000000" pitchFamily="2" charset="0"/>
              </a:endParaRPr>
            </a:p>
          </p:txBody>
        </p:sp>
      </p:grpSp>
      <p:grpSp>
        <p:nvGrpSpPr>
          <p:cNvPr id="80" name="Group 3">
            <a:extLst>
              <a:ext uri="{FF2B5EF4-FFF2-40B4-BE49-F238E27FC236}">
                <a16:creationId xmlns:a16="http://schemas.microsoft.com/office/drawing/2014/main" id="{3D11DFFC-9AD9-B00A-8F41-0071D0A97DF6}"/>
              </a:ext>
            </a:extLst>
          </p:cNvPr>
          <p:cNvGrpSpPr/>
          <p:nvPr/>
        </p:nvGrpSpPr>
        <p:grpSpPr>
          <a:xfrm>
            <a:off x="9220884" y="2145332"/>
            <a:ext cx="2713799" cy="1916277"/>
            <a:chOff x="4825570" y="1903543"/>
            <a:chExt cx="2925949" cy="1809155"/>
          </a:xfrm>
        </p:grpSpPr>
        <p:sp>
          <p:nvSpPr>
            <p:cNvPr id="81" name="Rectangle: Rounded Corners 1">
              <a:extLst>
                <a:ext uri="{FF2B5EF4-FFF2-40B4-BE49-F238E27FC236}">
                  <a16:creationId xmlns:a16="http://schemas.microsoft.com/office/drawing/2014/main" id="{B65735CD-74CD-1F1B-FA17-D864C43B0BF9}"/>
                </a:ext>
              </a:extLst>
            </p:cNvPr>
            <p:cNvSpPr/>
            <p:nvPr/>
          </p:nvSpPr>
          <p:spPr>
            <a:xfrm>
              <a:off x="4825572" y="1903543"/>
              <a:ext cx="2901809" cy="1806660"/>
            </a:xfrm>
            <a:prstGeom prst="roundRect">
              <a:avLst>
                <a:gd name="adj" fmla="val 9599"/>
              </a:avLst>
            </a:prstGeom>
            <a:noFill/>
            <a:ln>
              <a:solidFill>
                <a:srgbClr val="2380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  <a:ea typeface="Roboto Condensed" panose="02000000000000000000" pitchFamily="2" charset="0"/>
                <a:cs typeface="Roboto Condensed" panose="02000000000000000000" pitchFamily="2" charset="0"/>
              </a:endParaRPr>
            </a:p>
          </p:txBody>
        </p:sp>
        <p:cxnSp>
          <p:nvCxnSpPr>
            <p:cNvPr id="82" name="Straight Connector 36">
              <a:extLst>
                <a:ext uri="{FF2B5EF4-FFF2-40B4-BE49-F238E27FC236}">
                  <a16:creationId xmlns:a16="http://schemas.microsoft.com/office/drawing/2014/main" id="{E5708166-7750-0112-407A-E8C37DC2B3E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108929" y="2347091"/>
              <a:ext cx="2405216" cy="1"/>
            </a:xfrm>
            <a:prstGeom prst="line">
              <a:avLst/>
            </a:prstGeom>
            <a:ln w="3175">
              <a:solidFill>
                <a:srgbClr val="23809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Rectangle 41">
              <a:extLst>
                <a:ext uri="{FF2B5EF4-FFF2-40B4-BE49-F238E27FC236}">
                  <a16:creationId xmlns:a16="http://schemas.microsoft.com/office/drawing/2014/main" id="{E98A2B50-3484-967B-B8C1-9C4E9F23CBBA}"/>
                </a:ext>
              </a:extLst>
            </p:cNvPr>
            <p:cNvSpPr/>
            <p:nvPr/>
          </p:nvSpPr>
          <p:spPr>
            <a:xfrm>
              <a:off x="4849710" y="2405126"/>
              <a:ext cx="2901809" cy="130757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400" b="1" dirty="0">
                  <a:solidFill>
                    <a:schemeClr val="accent5">
                      <a:lumMod val="50000"/>
                    </a:schemeClr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Для 8 сотрудников -</a:t>
              </a:r>
              <a:r>
                <a:rPr lang="ru-RU" sz="1400" dirty="0">
                  <a:solidFill>
                    <a:schemeClr val="accent5">
                      <a:lumMod val="50000"/>
                    </a:schemeClr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 ответственных за получение, хранение, выдачу и учет ТМЦ в 8 проектных регионах гранта, где работают НПО по работе с КГН</a:t>
              </a:r>
            </a:p>
          </p:txBody>
        </p:sp>
        <p:sp>
          <p:nvSpPr>
            <p:cNvPr id="84" name="Rectangle 42">
              <a:extLst>
                <a:ext uri="{FF2B5EF4-FFF2-40B4-BE49-F238E27FC236}">
                  <a16:creationId xmlns:a16="http://schemas.microsoft.com/office/drawing/2014/main" id="{88A1A4ED-CC62-AD5F-5840-F79AD3F1C464}"/>
                </a:ext>
              </a:extLst>
            </p:cNvPr>
            <p:cNvSpPr/>
            <p:nvPr/>
          </p:nvSpPr>
          <p:spPr>
            <a:xfrm>
              <a:off x="4825570" y="1980136"/>
              <a:ext cx="2901811" cy="38143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000" b="1" dirty="0">
                  <a:solidFill>
                    <a:schemeClr val="accent2">
                      <a:lumMod val="75000"/>
                    </a:schemeClr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55 000 тенге / мес. </a:t>
              </a:r>
              <a:endParaRPr lang="ru-RU" sz="2000" dirty="0">
                <a:solidFill>
                  <a:schemeClr val="accent2">
                    <a:lumMod val="75000"/>
                  </a:schemeClr>
                </a:solidFill>
                <a:ea typeface="Roboto Condensed" panose="02000000000000000000" pitchFamily="2" charset="0"/>
                <a:cs typeface="Roboto Condensed" panose="02000000000000000000" pitchFamily="2" charset="0"/>
              </a:endParaRPr>
            </a:p>
          </p:txBody>
        </p:sp>
      </p:grpSp>
      <p:sp>
        <p:nvSpPr>
          <p:cNvPr id="85" name="TextBox 84">
            <a:extLst>
              <a:ext uri="{FF2B5EF4-FFF2-40B4-BE49-F238E27FC236}">
                <a16:creationId xmlns:a16="http://schemas.microsoft.com/office/drawing/2014/main" id="{12185324-B069-5F62-4E63-F359D70F7A1E}"/>
              </a:ext>
            </a:extLst>
          </p:cNvPr>
          <p:cNvSpPr txBox="1"/>
          <p:nvPr/>
        </p:nvSpPr>
        <p:spPr>
          <a:xfrm>
            <a:off x="6141139" y="4203855"/>
            <a:ext cx="58027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Для 3 координаторов онлайн-платформы:</a:t>
            </a:r>
          </a:p>
        </p:txBody>
      </p:sp>
      <p:grpSp>
        <p:nvGrpSpPr>
          <p:cNvPr id="86" name="Group 3">
            <a:extLst>
              <a:ext uri="{FF2B5EF4-FFF2-40B4-BE49-F238E27FC236}">
                <a16:creationId xmlns:a16="http://schemas.microsoft.com/office/drawing/2014/main" id="{CA17169E-F929-0C76-2B62-866C3C7CE656}"/>
              </a:ext>
            </a:extLst>
          </p:cNvPr>
          <p:cNvGrpSpPr/>
          <p:nvPr/>
        </p:nvGrpSpPr>
        <p:grpSpPr>
          <a:xfrm>
            <a:off x="6247216" y="4660075"/>
            <a:ext cx="5665079" cy="1629893"/>
            <a:chOff x="4825572" y="1903543"/>
            <a:chExt cx="2901809" cy="1629893"/>
          </a:xfrm>
        </p:grpSpPr>
        <p:sp>
          <p:nvSpPr>
            <p:cNvPr id="87" name="Rectangle: Rounded Corners 1">
              <a:extLst>
                <a:ext uri="{FF2B5EF4-FFF2-40B4-BE49-F238E27FC236}">
                  <a16:creationId xmlns:a16="http://schemas.microsoft.com/office/drawing/2014/main" id="{C547CDC7-59D7-A5CC-51D9-7A43C1806034}"/>
                </a:ext>
              </a:extLst>
            </p:cNvPr>
            <p:cNvSpPr/>
            <p:nvPr/>
          </p:nvSpPr>
          <p:spPr>
            <a:xfrm>
              <a:off x="4825572" y="1903543"/>
              <a:ext cx="2901809" cy="1629893"/>
            </a:xfrm>
            <a:prstGeom prst="roundRect">
              <a:avLst>
                <a:gd name="adj" fmla="val 9599"/>
              </a:avLst>
            </a:prstGeom>
            <a:noFill/>
            <a:ln>
              <a:solidFill>
                <a:srgbClr val="2380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  <a:ea typeface="Roboto Condensed" panose="02000000000000000000" pitchFamily="2" charset="0"/>
                <a:cs typeface="Roboto Condensed" panose="02000000000000000000" pitchFamily="2" charset="0"/>
              </a:endParaRPr>
            </a:p>
          </p:txBody>
        </p:sp>
        <p:cxnSp>
          <p:nvCxnSpPr>
            <p:cNvPr id="88" name="Straight Connector 36">
              <a:extLst>
                <a:ext uri="{FF2B5EF4-FFF2-40B4-BE49-F238E27FC236}">
                  <a16:creationId xmlns:a16="http://schemas.microsoft.com/office/drawing/2014/main" id="{C69394C0-6D16-C196-B910-CA2EFEAC68C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108929" y="2347091"/>
              <a:ext cx="2405216" cy="1"/>
            </a:xfrm>
            <a:prstGeom prst="line">
              <a:avLst/>
            </a:prstGeom>
            <a:ln w="3175">
              <a:solidFill>
                <a:srgbClr val="23809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Rectangle 41">
              <a:extLst>
                <a:ext uri="{FF2B5EF4-FFF2-40B4-BE49-F238E27FC236}">
                  <a16:creationId xmlns:a16="http://schemas.microsoft.com/office/drawing/2014/main" id="{143898F3-E79D-08B8-EE80-97889C5BF27D}"/>
                </a:ext>
              </a:extLst>
            </p:cNvPr>
            <p:cNvSpPr/>
            <p:nvPr/>
          </p:nvSpPr>
          <p:spPr>
            <a:xfrm>
              <a:off x="4825572" y="2363885"/>
              <a:ext cx="2901809" cy="11695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400" dirty="0">
                  <a:solidFill>
                    <a:schemeClr val="accent5">
                      <a:lumMod val="50000"/>
                    </a:schemeClr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за выполнение следующих задач: </a:t>
              </a:r>
            </a:p>
            <a:p>
              <a:r>
                <a:rPr lang="ru-RU" sz="1400" dirty="0">
                  <a:solidFill>
                    <a:schemeClr val="accent5">
                      <a:lumMod val="50000"/>
                    </a:schemeClr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1) Прием и обработка онлайн-заказа</a:t>
              </a:r>
            </a:p>
            <a:p>
              <a:r>
                <a:rPr lang="ru-RU" sz="1400" dirty="0">
                  <a:solidFill>
                    <a:schemeClr val="accent5">
                      <a:lumMod val="50000"/>
                    </a:schemeClr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2) Формирование пакета и отправка заказа</a:t>
              </a:r>
            </a:p>
            <a:p>
              <a:r>
                <a:rPr lang="ru-RU" sz="1400" dirty="0">
                  <a:solidFill>
                    <a:schemeClr val="accent5">
                      <a:lumMod val="50000"/>
                    </a:schemeClr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3) Получение обратной связи от клиента по результатам экспресс-теста, консультирование клиента с положительным результатом</a:t>
              </a:r>
            </a:p>
          </p:txBody>
        </p:sp>
        <p:sp>
          <p:nvSpPr>
            <p:cNvPr id="90" name="Rectangle 42">
              <a:extLst>
                <a:ext uri="{FF2B5EF4-FFF2-40B4-BE49-F238E27FC236}">
                  <a16:creationId xmlns:a16="http://schemas.microsoft.com/office/drawing/2014/main" id="{CBFFA5E5-260C-F808-F75C-3E92C0A24D9C}"/>
                </a:ext>
              </a:extLst>
            </p:cNvPr>
            <p:cNvSpPr/>
            <p:nvPr/>
          </p:nvSpPr>
          <p:spPr>
            <a:xfrm>
              <a:off x="5129899" y="1980136"/>
              <a:ext cx="2293154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000" b="1" dirty="0">
                  <a:solidFill>
                    <a:schemeClr val="accent2">
                      <a:lumMod val="75000"/>
                    </a:schemeClr>
                  </a:solidFill>
                  <a:ea typeface="Roboto Condensed" panose="02000000000000000000" pitchFamily="2" charset="0"/>
                  <a:cs typeface="Roboto Condensed" panose="02000000000000000000" pitchFamily="2" charset="0"/>
                </a:rPr>
                <a:t>2 500 тенге </a:t>
              </a:r>
              <a:endParaRPr lang="ru-RU" sz="2000" dirty="0">
                <a:solidFill>
                  <a:schemeClr val="accent2">
                    <a:lumMod val="75000"/>
                  </a:schemeClr>
                </a:solidFill>
                <a:ea typeface="Roboto Condensed" panose="02000000000000000000" pitchFamily="2" charset="0"/>
                <a:cs typeface="Roboto Condensed" panose="02000000000000000000" pitchFamily="2" charset="0"/>
              </a:endParaRPr>
            </a:p>
          </p:txBody>
        </p:sp>
      </p:grpSp>
      <p:sp>
        <p:nvSpPr>
          <p:cNvPr id="91" name="TextBox 90">
            <a:extLst>
              <a:ext uri="{FF2B5EF4-FFF2-40B4-BE49-F238E27FC236}">
                <a16:creationId xmlns:a16="http://schemas.microsoft.com/office/drawing/2014/main" id="{C93561D0-0373-A10B-7D7B-0EE7E5EAFCCE}"/>
              </a:ext>
            </a:extLst>
          </p:cNvPr>
          <p:cNvSpPr txBox="1"/>
          <p:nvPr/>
        </p:nvSpPr>
        <p:spPr>
          <a:xfrm>
            <a:off x="6246812" y="1679455"/>
            <a:ext cx="58027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Для сотрудников ОЦ СПИД в проектных регионах: </a:t>
            </a:r>
          </a:p>
        </p:txBody>
      </p:sp>
    </p:spTree>
    <p:extLst>
      <p:ext uri="{BB962C8B-B14F-4D97-AF65-F5344CB8AC3E}">
        <p14:creationId xmlns:p14="http://schemas.microsoft.com/office/powerpoint/2010/main" val="3157317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D0E93FB-2EA9-CE17-E0D0-E99635366E58}"/>
              </a:ext>
            </a:extLst>
          </p:cNvPr>
          <p:cNvSpPr/>
          <p:nvPr/>
        </p:nvSpPr>
        <p:spPr>
          <a:xfrm>
            <a:off x="0" y="0"/>
            <a:ext cx="12191999" cy="8411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97D412-E238-DC62-6E65-8CFBC27195A0}"/>
              </a:ext>
            </a:extLst>
          </p:cNvPr>
          <p:cNvSpPr txBox="1"/>
          <p:nvPr/>
        </p:nvSpPr>
        <p:spPr>
          <a:xfrm>
            <a:off x="1786102" y="235905"/>
            <a:ext cx="9071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 Внесение изменений в бюджет гранта по результатам </a:t>
            </a:r>
            <a:r>
              <a:rPr lang="ru-RU" b="1" dirty="0" err="1">
                <a:solidFill>
                  <a:schemeClr val="bg1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grant</a:t>
            </a:r>
            <a:r>
              <a:rPr lang="ru-RU" b="1" dirty="0">
                <a:solidFill>
                  <a:schemeClr val="bg1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t>making</a:t>
            </a:r>
            <a:endParaRPr lang="ru-RU" b="1" dirty="0">
              <a:solidFill>
                <a:schemeClr val="bg1"/>
              </a:solidFill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5BBC743-24F0-4F44-D3F8-760948CB0334}"/>
              </a:ext>
            </a:extLst>
          </p:cNvPr>
          <p:cNvSpPr/>
          <p:nvPr/>
        </p:nvSpPr>
        <p:spPr>
          <a:xfrm>
            <a:off x="11253872" y="-7620"/>
            <a:ext cx="938127" cy="84114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2F559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002060"/>
              </a:solidFill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sp>
        <p:nvSpPr>
          <p:cNvPr id="7" name="Номер слайда 30">
            <a:extLst>
              <a:ext uri="{FF2B5EF4-FFF2-40B4-BE49-F238E27FC236}">
                <a16:creationId xmlns:a16="http://schemas.microsoft.com/office/drawing/2014/main" id="{11E16BEC-BC62-78B5-B2D6-9E7A37CE7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7985" y="219391"/>
            <a:ext cx="729343" cy="365125"/>
          </a:xfrm>
        </p:spPr>
        <p:txBody>
          <a:bodyPr/>
          <a:lstStyle/>
          <a:p>
            <a:pPr algn="ctr"/>
            <a:fld id="{AC469582-59F0-4F0D-BE28-8E8B50A0B541}" type="slidenum">
              <a:rPr lang="ru-RU" sz="1800" b="1">
                <a:solidFill>
                  <a:srgbClr val="002060"/>
                </a:solidFill>
                <a:ea typeface="Roboto Condensed" panose="02000000000000000000" pitchFamily="2" charset="0"/>
                <a:cs typeface="Roboto Condensed" panose="02000000000000000000" pitchFamily="2" charset="0"/>
              </a:rPr>
              <a:pPr algn="ctr"/>
              <a:t>7</a:t>
            </a:fld>
            <a:endParaRPr lang="ru-RU" sz="1800" b="1" dirty="0">
              <a:solidFill>
                <a:srgbClr val="002060"/>
              </a:solidFill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pic>
        <p:nvPicPr>
          <p:cNvPr id="8" name="Picture 6" descr="ÐÐÐÐÐ¥Ð¡ÐÐÐ ÐÐÐ£Ð§ÐÐ«Ð Ð¦ÐÐÐ¢Ð  ÐÐÐ ÐÐÐ¢ÐÐÐÐÐÐ Ð ÐÐÐ¤ÐÐÐ¦ÐÐÐÐÐ«Ð¥ ÐÐÐÐÐÐÐÐÐÐÐ">
            <a:extLst>
              <a:ext uri="{FF2B5EF4-FFF2-40B4-BE49-F238E27FC236}">
                <a16:creationId xmlns:a16="http://schemas.microsoft.com/office/drawing/2014/main" id="{BF9B7FCD-E840-34AD-530F-0851ED7A4D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16" b="-513"/>
          <a:stretch>
            <a:fillRect/>
          </a:stretch>
        </p:blipFill>
        <p:spPr bwMode="auto">
          <a:xfrm>
            <a:off x="307975" y="109075"/>
            <a:ext cx="938127" cy="622992"/>
          </a:xfrm>
          <a:prstGeom prst="rect">
            <a:avLst/>
          </a:prstGeom>
          <a:solidFill>
            <a:schemeClr val="bg2">
              <a:lumMod val="90000"/>
              <a:alpha val="0"/>
            </a:schemeClr>
          </a:solidFill>
          <a:ln>
            <a:noFill/>
          </a:ln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00DF7B4B-CF2B-0B4A-587E-73C5DDECF1F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391" t="60105" b="7167"/>
          <a:stretch/>
        </p:blipFill>
        <p:spPr>
          <a:xfrm rot="10800000">
            <a:off x="10907485" y="-22136"/>
            <a:ext cx="342973" cy="870898"/>
          </a:xfrm>
          <a:prstGeom prst="rect">
            <a:avLst/>
          </a:prstGeom>
        </p:spPr>
      </p:pic>
      <p:sp>
        <p:nvSpPr>
          <p:cNvPr id="10" name="Google Shape;242;p30">
            <a:extLst>
              <a:ext uri="{FF2B5EF4-FFF2-40B4-BE49-F238E27FC236}">
                <a16:creationId xmlns:a16="http://schemas.microsoft.com/office/drawing/2014/main" id="{CC2A482B-5E2F-BB98-9CA9-3C4900F86AE3}"/>
              </a:ext>
            </a:extLst>
          </p:cNvPr>
          <p:cNvSpPr txBox="1">
            <a:spLocks/>
          </p:cNvSpPr>
          <p:nvPr/>
        </p:nvSpPr>
        <p:spPr>
          <a:xfrm>
            <a:off x="926418" y="1754812"/>
            <a:ext cx="3514536" cy="15978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Увеличение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ru-RU" sz="1800" dirty="0">
                <a:solidFill>
                  <a:schemeClr val="accent1">
                    <a:lumMod val="50000"/>
                  </a:schemeClr>
                </a:solidFill>
              </a:rPr>
              <a:t>вознаграждения аутрич работников и равных консультантов </a:t>
            </a:r>
            <a: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  <a:t>до 85 000 тенге 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</a:rPr>
              <a:t>согласно МЗП в РК в 2024 году</a:t>
            </a:r>
            <a:endParaRPr lang="en-US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3" name="Google Shape;254;p30">
            <a:extLst>
              <a:ext uri="{FF2B5EF4-FFF2-40B4-BE49-F238E27FC236}">
                <a16:creationId xmlns:a16="http://schemas.microsoft.com/office/drawing/2014/main" id="{93258E03-805D-7E1B-C7ED-C3FD2FB24208}"/>
              </a:ext>
            </a:extLst>
          </p:cNvPr>
          <p:cNvSpPr/>
          <p:nvPr/>
        </p:nvSpPr>
        <p:spPr>
          <a:xfrm>
            <a:off x="1057852" y="1359629"/>
            <a:ext cx="420830" cy="478230"/>
          </a:xfrm>
          <a:custGeom>
            <a:avLst/>
            <a:gdLst/>
            <a:ahLst/>
            <a:cxnLst/>
            <a:rect l="l" t="t" r="r" b="b"/>
            <a:pathLst>
              <a:path w="15290" h="16120" extrusionOk="0">
                <a:moveTo>
                  <a:pt x="7645" y="1"/>
                </a:moveTo>
                <a:lnTo>
                  <a:pt x="7303" y="25"/>
                </a:lnTo>
                <a:lnTo>
                  <a:pt x="7010" y="98"/>
                </a:lnTo>
                <a:lnTo>
                  <a:pt x="6766" y="172"/>
                </a:lnTo>
                <a:lnTo>
                  <a:pt x="6546" y="294"/>
                </a:lnTo>
                <a:lnTo>
                  <a:pt x="6351" y="391"/>
                </a:lnTo>
                <a:lnTo>
                  <a:pt x="6204" y="538"/>
                </a:lnTo>
                <a:lnTo>
                  <a:pt x="6058" y="660"/>
                </a:lnTo>
                <a:lnTo>
                  <a:pt x="5960" y="782"/>
                </a:lnTo>
                <a:lnTo>
                  <a:pt x="5569" y="856"/>
                </a:lnTo>
                <a:lnTo>
                  <a:pt x="5203" y="978"/>
                </a:lnTo>
                <a:lnTo>
                  <a:pt x="4885" y="1149"/>
                </a:lnTo>
                <a:lnTo>
                  <a:pt x="4617" y="1320"/>
                </a:lnTo>
                <a:lnTo>
                  <a:pt x="4372" y="1539"/>
                </a:lnTo>
                <a:lnTo>
                  <a:pt x="4177" y="1759"/>
                </a:lnTo>
                <a:lnTo>
                  <a:pt x="4030" y="2028"/>
                </a:lnTo>
                <a:lnTo>
                  <a:pt x="3908" y="2296"/>
                </a:lnTo>
                <a:lnTo>
                  <a:pt x="3811" y="2565"/>
                </a:lnTo>
                <a:lnTo>
                  <a:pt x="3737" y="2834"/>
                </a:lnTo>
                <a:lnTo>
                  <a:pt x="3689" y="3127"/>
                </a:lnTo>
                <a:lnTo>
                  <a:pt x="3640" y="3420"/>
                </a:lnTo>
                <a:lnTo>
                  <a:pt x="3640" y="3713"/>
                </a:lnTo>
                <a:lnTo>
                  <a:pt x="3640" y="3982"/>
                </a:lnTo>
                <a:lnTo>
                  <a:pt x="3689" y="4495"/>
                </a:lnTo>
                <a:lnTo>
                  <a:pt x="3689" y="4519"/>
                </a:lnTo>
                <a:lnTo>
                  <a:pt x="3566" y="4568"/>
                </a:lnTo>
                <a:lnTo>
                  <a:pt x="3469" y="4666"/>
                </a:lnTo>
                <a:lnTo>
                  <a:pt x="3395" y="4812"/>
                </a:lnTo>
                <a:lnTo>
                  <a:pt x="3322" y="4983"/>
                </a:lnTo>
                <a:lnTo>
                  <a:pt x="3273" y="5178"/>
                </a:lnTo>
                <a:lnTo>
                  <a:pt x="3249" y="5398"/>
                </a:lnTo>
                <a:lnTo>
                  <a:pt x="3224" y="5642"/>
                </a:lnTo>
                <a:lnTo>
                  <a:pt x="3249" y="5887"/>
                </a:lnTo>
                <a:lnTo>
                  <a:pt x="3298" y="6155"/>
                </a:lnTo>
                <a:lnTo>
                  <a:pt x="3347" y="6400"/>
                </a:lnTo>
                <a:lnTo>
                  <a:pt x="3444" y="6619"/>
                </a:lnTo>
                <a:lnTo>
                  <a:pt x="3542" y="6790"/>
                </a:lnTo>
                <a:lnTo>
                  <a:pt x="3640" y="6961"/>
                </a:lnTo>
                <a:lnTo>
                  <a:pt x="3762" y="7059"/>
                </a:lnTo>
                <a:lnTo>
                  <a:pt x="3884" y="7132"/>
                </a:lnTo>
                <a:lnTo>
                  <a:pt x="4030" y="7132"/>
                </a:lnTo>
                <a:lnTo>
                  <a:pt x="4104" y="7108"/>
                </a:lnTo>
                <a:lnTo>
                  <a:pt x="4275" y="7523"/>
                </a:lnTo>
                <a:lnTo>
                  <a:pt x="4494" y="7889"/>
                </a:lnTo>
                <a:lnTo>
                  <a:pt x="4714" y="8256"/>
                </a:lnTo>
                <a:lnTo>
                  <a:pt x="4983" y="8598"/>
                </a:lnTo>
                <a:lnTo>
                  <a:pt x="5252" y="8891"/>
                </a:lnTo>
                <a:lnTo>
                  <a:pt x="5545" y="9159"/>
                </a:lnTo>
                <a:lnTo>
                  <a:pt x="5862" y="9404"/>
                </a:lnTo>
                <a:lnTo>
                  <a:pt x="6180" y="9623"/>
                </a:lnTo>
                <a:lnTo>
                  <a:pt x="6180" y="10698"/>
                </a:lnTo>
                <a:lnTo>
                  <a:pt x="5667" y="10747"/>
                </a:lnTo>
                <a:lnTo>
                  <a:pt x="5081" y="10845"/>
                </a:lnTo>
                <a:lnTo>
                  <a:pt x="4519" y="10967"/>
                </a:lnTo>
                <a:lnTo>
                  <a:pt x="3957" y="11089"/>
                </a:lnTo>
                <a:lnTo>
                  <a:pt x="3420" y="11260"/>
                </a:lnTo>
                <a:lnTo>
                  <a:pt x="2931" y="11455"/>
                </a:lnTo>
                <a:lnTo>
                  <a:pt x="2467" y="11675"/>
                </a:lnTo>
                <a:lnTo>
                  <a:pt x="2028" y="11919"/>
                </a:lnTo>
                <a:lnTo>
                  <a:pt x="1637" y="12188"/>
                </a:lnTo>
                <a:lnTo>
                  <a:pt x="1271" y="12456"/>
                </a:lnTo>
                <a:lnTo>
                  <a:pt x="953" y="12774"/>
                </a:lnTo>
                <a:lnTo>
                  <a:pt x="684" y="13116"/>
                </a:lnTo>
                <a:lnTo>
                  <a:pt x="440" y="13458"/>
                </a:lnTo>
                <a:lnTo>
                  <a:pt x="269" y="13849"/>
                </a:lnTo>
                <a:lnTo>
                  <a:pt x="123" y="14239"/>
                </a:lnTo>
                <a:lnTo>
                  <a:pt x="49" y="14679"/>
                </a:lnTo>
                <a:lnTo>
                  <a:pt x="1" y="15119"/>
                </a:lnTo>
                <a:lnTo>
                  <a:pt x="49" y="15167"/>
                </a:lnTo>
                <a:lnTo>
                  <a:pt x="245" y="15265"/>
                </a:lnTo>
                <a:lnTo>
                  <a:pt x="416" y="15338"/>
                </a:lnTo>
                <a:lnTo>
                  <a:pt x="636" y="15436"/>
                </a:lnTo>
                <a:lnTo>
                  <a:pt x="904" y="15534"/>
                </a:lnTo>
                <a:lnTo>
                  <a:pt x="1271" y="15607"/>
                </a:lnTo>
                <a:lnTo>
                  <a:pt x="1710" y="15705"/>
                </a:lnTo>
                <a:lnTo>
                  <a:pt x="2223" y="15802"/>
                </a:lnTo>
                <a:lnTo>
                  <a:pt x="2834" y="15876"/>
                </a:lnTo>
                <a:lnTo>
                  <a:pt x="3566" y="15973"/>
                </a:lnTo>
                <a:lnTo>
                  <a:pt x="4397" y="16022"/>
                </a:lnTo>
                <a:lnTo>
                  <a:pt x="5325" y="16071"/>
                </a:lnTo>
                <a:lnTo>
                  <a:pt x="6399" y="16096"/>
                </a:lnTo>
                <a:lnTo>
                  <a:pt x="7621" y="16120"/>
                </a:lnTo>
                <a:lnTo>
                  <a:pt x="8817" y="16096"/>
                </a:lnTo>
                <a:lnTo>
                  <a:pt x="9892" y="16071"/>
                </a:lnTo>
                <a:lnTo>
                  <a:pt x="10844" y="16022"/>
                </a:lnTo>
                <a:lnTo>
                  <a:pt x="11675" y="15973"/>
                </a:lnTo>
                <a:lnTo>
                  <a:pt x="12408" y="15876"/>
                </a:lnTo>
                <a:lnTo>
                  <a:pt x="13018" y="15802"/>
                </a:lnTo>
                <a:lnTo>
                  <a:pt x="13555" y="15705"/>
                </a:lnTo>
                <a:lnTo>
                  <a:pt x="13995" y="15607"/>
                </a:lnTo>
                <a:lnTo>
                  <a:pt x="14361" y="15534"/>
                </a:lnTo>
                <a:lnTo>
                  <a:pt x="14654" y="15436"/>
                </a:lnTo>
                <a:lnTo>
                  <a:pt x="14874" y="15338"/>
                </a:lnTo>
                <a:lnTo>
                  <a:pt x="15045" y="15265"/>
                </a:lnTo>
                <a:lnTo>
                  <a:pt x="15216" y="15167"/>
                </a:lnTo>
                <a:lnTo>
                  <a:pt x="15289" y="15119"/>
                </a:lnTo>
                <a:lnTo>
                  <a:pt x="15241" y="14655"/>
                </a:lnTo>
                <a:lnTo>
                  <a:pt x="15167" y="14215"/>
                </a:lnTo>
                <a:lnTo>
                  <a:pt x="15045" y="13800"/>
                </a:lnTo>
                <a:lnTo>
                  <a:pt x="14874" y="13409"/>
                </a:lnTo>
                <a:lnTo>
                  <a:pt x="14630" y="13043"/>
                </a:lnTo>
                <a:lnTo>
                  <a:pt x="14361" y="12701"/>
                </a:lnTo>
                <a:lnTo>
                  <a:pt x="14044" y="12408"/>
                </a:lnTo>
                <a:lnTo>
                  <a:pt x="13678" y="12115"/>
                </a:lnTo>
                <a:lnTo>
                  <a:pt x="13287" y="11846"/>
                </a:lnTo>
                <a:lnTo>
                  <a:pt x="12847" y="11626"/>
                </a:lnTo>
                <a:lnTo>
                  <a:pt x="12359" y="11406"/>
                </a:lnTo>
                <a:lnTo>
                  <a:pt x="11846" y="11235"/>
                </a:lnTo>
                <a:lnTo>
                  <a:pt x="11284" y="11064"/>
                </a:lnTo>
                <a:lnTo>
                  <a:pt x="10698" y="10942"/>
                </a:lnTo>
                <a:lnTo>
                  <a:pt x="10063" y="10820"/>
                </a:lnTo>
                <a:lnTo>
                  <a:pt x="9428" y="10747"/>
                </a:lnTo>
                <a:lnTo>
                  <a:pt x="9110" y="10722"/>
                </a:lnTo>
                <a:lnTo>
                  <a:pt x="9110" y="9623"/>
                </a:lnTo>
                <a:lnTo>
                  <a:pt x="9428" y="9404"/>
                </a:lnTo>
                <a:lnTo>
                  <a:pt x="9745" y="9159"/>
                </a:lnTo>
                <a:lnTo>
                  <a:pt x="10039" y="8891"/>
                </a:lnTo>
                <a:lnTo>
                  <a:pt x="10332" y="8598"/>
                </a:lnTo>
                <a:lnTo>
                  <a:pt x="10576" y="8256"/>
                </a:lnTo>
                <a:lnTo>
                  <a:pt x="10796" y="7889"/>
                </a:lnTo>
                <a:lnTo>
                  <a:pt x="11015" y="7523"/>
                </a:lnTo>
                <a:lnTo>
                  <a:pt x="11186" y="7108"/>
                </a:lnTo>
                <a:lnTo>
                  <a:pt x="11260" y="7132"/>
                </a:lnTo>
                <a:lnTo>
                  <a:pt x="11406" y="7132"/>
                </a:lnTo>
                <a:lnTo>
                  <a:pt x="11528" y="7059"/>
                </a:lnTo>
                <a:lnTo>
                  <a:pt x="11650" y="6961"/>
                </a:lnTo>
                <a:lnTo>
                  <a:pt x="11748" y="6790"/>
                </a:lnTo>
                <a:lnTo>
                  <a:pt x="11846" y="6619"/>
                </a:lnTo>
                <a:lnTo>
                  <a:pt x="11944" y="6400"/>
                </a:lnTo>
                <a:lnTo>
                  <a:pt x="11992" y="6155"/>
                </a:lnTo>
                <a:lnTo>
                  <a:pt x="12041" y="5887"/>
                </a:lnTo>
                <a:lnTo>
                  <a:pt x="12066" y="5642"/>
                </a:lnTo>
                <a:lnTo>
                  <a:pt x="12041" y="5398"/>
                </a:lnTo>
                <a:lnTo>
                  <a:pt x="12017" y="5203"/>
                </a:lnTo>
                <a:lnTo>
                  <a:pt x="11968" y="5007"/>
                </a:lnTo>
                <a:lnTo>
                  <a:pt x="11919" y="4836"/>
                </a:lnTo>
                <a:lnTo>
                  <a:pt x="11846" y="4690"/>
                </a:lnTo>
                <a:lnTo>
                  <a:pt x="11748" y="4592"/>
                </a:lnTo>
                <a:lnTo>
                  <a:pt x="11626" y="4519"/>
                </a:lnTo>
                <a:lnTo>
                  <a:pt x="11699" y="4153"/>
                </a:lnTo>
                <a:lnTo>
                  <a:pt x="11724" y="3811"/>
                </a:lnTo>
                <a:lnTo>
                  <a:pt x="11724" y="3493"/>
                </a:lnTo>
                <a:lnTo>
                  <a:pt x="11724" y="3200"/>
                </a:lnTo>
                <a:lnTo>
                  <a:pt x="11699" y="2907"/>
                </a:lnTo>
                <a:lnTo>
                  <a:pt x="11650" y="2638"/>
                </a:lnTo>
                <a:lnTo>
                  <a:pt x="11577" y="2394"/>
                </a:lnTo>
                <a:lnTo>
                  <a:pt x="11504" y="2150"/>
                </a:lnTo>
                <a:lnTo>
                  <a:pt x="11406" y="1930"/>
                </a:lnTo>
                <a:lnTo>
                  <a:pt x="11309" y="1710"/>
                </a:lnTo>
                <a:lnTo>
                  <a:pt x="11186" y="1515"/>
                </a:lnTo>
                <a:lnTo>
                  <a:pt x="11040" y="1344"/>
                </a:lnTo>
                <a:lnTo>
                  <a:pt x="10893" y="1173"/>
                </a:lnTo>
                <a:lnTo>
                  <a:pt x="10747" y="1026"/>
                </a:lnTo>
                <a:lnTo>
                  <a:pt x="10429" y="758"/>
                </a:lnTo>
                <a:lnTo>
                  <a:pt x="10063" y="562"/>
                </a:lnTo>
                <a:lnTo>
                  <a:pt x="9697" y="367"/>
                </a:lnTo>
                <a:lnTo>
                  <a:pt x="9330" y="245"/>
                </a:lnTo>
                <a:lnTo>
                  <a:pt x="8964" y="147"/>
                </a:lnTo>
                <a:lnTo>
                  <a:pt x="8598" y="74"/>
                </a:lnTo>
                <a:lnTo>
                  <a:pt x="8256" y="25"/>
                </a:lnTo>
                <a:lnTo>
                  <a:pt x="7938" y="1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242;p30">
            <a:extLst>
              <a:ext uri="{FF2B5EF4-FFF2-40B4-BE49-F238E27FC236}">
                <a16:creationId xmlns:a16="http://schemas.microsoft.com/office/drawing/2014/main" id="{C67A0712-89BE-D031-AAB8-D0ECAFD7E90F}"/>
              </a:ext>
            </a:extLst>
          </p:cNvPr>
          <p:cNvSpPr txBox="1">
            <a:spLocks/>
          </p:cNvSpPr>
          <p:nvPr/>
        </p:nvSpPr>
        <p:spPr>
          <a:xfrm>
            <a:off x="926418" y="4513377"/>
            <a:ext cx="3514536" cy="15978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Увеличение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ru-RU" sz="1800" dirty="0">
                <a:solidFill>
                  <a:schemeClr val="accent1">
                    <a:lumMod val="50000"/>
                  </a:schemeClr>
                </a:solidFill>
              </a:rPr>
              <a:t>количества иностранных граждан с ВИЧ, получающих АРТ (TLD) в РК </a:t>
            </a:r>
            <a: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  <a:t>со 120 до 170 человек</a:t>
            </a:r>
            <a:endParaRPr lang="en-US" sz="1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6" name="Google Shape;242;p30">
            <a:extLst>
              <a:ext uri="{FF2B5EF4-FFF2-40B4-BE49-F238E27FC236}">
                <a16:creationId xmlns:a16="http://schemas.microsoft.com/office/drawing/2014/main" id="{D00E4FC8-6885-F4A5-E3C1-626900E79102}"/>
              </a:ext>
            </a:extLst>
          </p:cNvPr>
          <p:cNvSpPr txBox="1">
            <a:spLocks/>
          </p:cNvSpPr>
          <p:nvPr/>
        </p:nvSpPr>
        <p:spPr>
          <a:xfrm>
            <a:off x="5470836" y="1634115"/>
            <a:ext cx="5837859" cy="15978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Активность 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</a:rPr>
              <a:t>на мероприятия по мониторингу силами сообщества остается неизменной - </a:t>
            </a:r>
            <a: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  <a:t>80 тыс. долларов США на 3 года (1% общей суммы гранта),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</a:rPr>
              <a:t> но финансирование активностей 2 и 3 года будет продолжено по результатам отчета и Плана национального консультанта, представленному СКК</a:t>
            </a:r>
            <a:endParaRPr lang="en-US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8" name="Google Shape;242;p30">
            <a:extLst>
              <a:ext uri="{FF2B5EF4-FFF2-40B4-BE49-F238E27FC236}">
                <a16:creationId xmlns:a16="http://schemas.microsoft.com/office/drawing/2014/main" id="{9FE4348A-33A1-527F-29BE-8D54321337EC}"/>
              </a:ext>
            </a:extLst>
          </p:cNvPr>
          <p:cNvSpPr txBox="1">
            <a:spLocks/>
          </p:cNvSpPr>
          <p:nvPr/>
        </p:nvSpPr>
        <p:spPr>
          <a:xfrm>
            <a:off x="5470837" y="4513377"/>
            <a:ext cx="5079818" cy="15978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Поддержка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ru-RU" sz="1800" dirty="0">
                <a:solidFill>
                  <a:schemeClr val="accent1">
                    <a:lumMod val="50000"/>
                  </a:schemeClr>
                </a:solidFill>
              </a:rPr>
              <a:t>НПО, получающих ГСЗ (обмен опытом, повышение потенциала, усиление команды НПО)</a:t>
            </a:r>
            <a:endParaRPr lang="en-US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108" name="Google Shape;1065;p46">
            <a:extLst>
              <a:ext uri="{FF2B5EF4-FFF2-40B4-BE49-F238E27FC236}">
                <a16:creationId xmlns:a16="http://schemas.microsoft.com/office/drawing/2014/main" id="{3A84966D-4DB8-9CE4-C66C-211F79B6096D}"/>
              </a:ext>
            </a:extLst>
          </p:cNvPr>
          <p:cNvGrpSpPr/>
          <p:nvPr/>
        </p:nvGrpSpPr>
        <p:grpSpPr>
          <a:xfrm>
            <a:off x="1057851" y="4118193"/>
            <a:ext cx="491023" cy="478229"/>
            <a:chOff x="5292575" y="3681900"/>
            <a:chExt cx="420150" cy="373275"/>
          </a:xfrm>
        </p:grpSpPr>
        <p:sp>
          <p:nvSpPr>
            <p:cNvPr id="109" name="Google Shape;1066;p46">
              <a:extLst>
                <a:ext uri="{FF2B5EF4-FFF2-40B4-BE49-F238E27FC236}">
                  <a16:creationId xmlns:a16="http://schemas.microsoft.com/office/drawing/2014/main" id="{9B1B9D6F-247F-4370-343E-FEAF5FB169FC}"/>
                </a:ext>
              </a:extLst>
            </p:cNvPr>
            <p:cNvSpPr/>
            <p:nvPr/>
          </p:nvSpPr>
          <p:spPr>
            <a:xfrm>
              <a:off x="5292575" y="3706875"/>
              <a:ext cx="420150" cy="266700"/>
            </a:xfrm>
            <a:custGeom>
              <a:avLst/>
              <a:gdLst/>
              <a:ahLst/>
              <a:cxnLst/>
              <a:rect l="l" t="t" r="r" b="b"/>
              <a:pathLst>
                <a:path w="16806" h="10668" fill="none" extrusionOk="0">
                  <a:moveTo>
                    <a:pt x="16319" y="0"/>
                  </a:move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196" y="73"/>
                  </a:lnTo>
                  <a:lnTo>
                    <a:pt x="123" y="146"/>
                  </a:lnTo>
                  <a:lnTo>
                    <a:pt x="74" y="219"/>
                  </a:lnTo>
                  <a:lnTo>
                    <a:pt x="25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10181"/>
                  </a:lnTo>
                  <a:lnTo>
                    <a:pt x="1" y="10181"/>
                  </a:lnTo>
                  <a:lnTo>
                    <a:pt x="1" y="10278"/>
                  </a:lnTo>
                  <a:lnTo>
                    <a:pt x="25" y="10375"/>
                  </a:lnTo>
                  <a:lnTo>
                    <a:pt x="74" y="10448"/>
                  </a:lnTo>
                  <a:lnTo>
                    <a:pt x="123" y="10522"/>
                  </a:lnTo>
                  <a:lnTo>
                    <a:pt x="196" y="10570"/>
                  </a:lnTo>
                  <a:lnTo>
                    <a:pt x="293" y="10619"/>
                  </a:lnTo>
                  <a:lnTo>
                    <a:pt x="390" y="10643"/>
                  </a:lnTo>
                  <a:lnTo>
                    <a:pt x="488" y="10668"/>
                  </a:lnTo>
                  <a:lnTo>
                    <a:pt x="16319" y="10668"/>
                  </a:lnTo>
                  <a:lnTo>
                    <a:pt x="16319" y="10668"/>
                  </a:lnTo>
                  <a:lnTo>
                    <a:pt x="16416" y="10643"/>
                  </a:lnTo>
                  <a:lnTo>
                    <a:pt x="16513" y="10619"/>
                  </a:lnTo>
                  <a:lnTo>
                    <a:pt x="16611" y="10570"/>
                  </a:lnTo>
                  <a:lnTo>
                    <a:pt x="16684" y="10522"/>
                  </a:lnTo>
                  <a:lnTo>
                    <a:pt x="16733" y="10448"/>
                  </a:lnTo>
                  <a:lnTo>
                    <a:pt x="16781" y="10375"/>
                  </a:lnTo>
                  <a:lnTo>
                    <a:pt x="16806" y="10278"/>
                  </a:lnTo>
                  <a:lnTo>
                    <a:pt x="16806" y="10181"/>
                  </a:lnTo>
                  <a:lnTo>
                    <a:pt x="16806" y="487"/>
                  </a:lnTo>
                  <a:lnTo>
                    <a:pt x="16806" y="487"/>
                  </a:lnTo>
                  <a:lnTo>
                    <a:pt x="16806" y="390"/>
                  </a:lnTo>
                  <a:lnTo>
                    <a:pt x="16781" y="292"/>
                  </a:lnTo>
                  <a:lnTo>
                    <a:pt x="16733" y="219"/>
                  </a:lnTo>
                  <a:lnTo>
                    <a:pt x="16684" y="146"/>
                  </a:lnTo>
                  <a:lnTo>
                    <a:pt x="16611" y="73"/>
                  </a:lnTo>
                  <a:lnTo>
                    <a:pt x="16513" y="25"/>
                  </a:lnTo>
                  <a:lnTo>
                    <a:pt x="16416" y="0"/>
                  </a:lnTo>
                  <a:lnTo>
                    <a:pt x="16319" y="0"/>
                  </a:lnTo>
                  <a:lnTo>
                    <a:pt x="16319" y="0"/>
                  </a:lnTo>
                  <a:close/>
                </a:path>
              </a:pathLst>
            </a:custGeom>
            <a:noFill/>
            <a:ln w="28575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067;p46">
              <a:extLst>
                <a:ext uri="{FF2B5EF4-FFF2-40B4-BE49-F238E27FC236}">
                  <a16:creationId xmlns:a16="http://schemas.microsoft.com/office/drawing/2014/main" id="{7EC14FDB-6584-8584-6FF5-6EB3CA05FADA}"/>
                </a:ext>
              </a:extLst>
            </p:cNvPr>
            <p:cNvSpPr/>
            <p:nvPr/>
          </p:nvSpPr>
          <p:spPr>
            <a:xfrm>
              <a:off x="5490475" y="3681900"/>
              <a:ext cx="24375" cy="25000"/>
            </a:xfrm>
            <a:custGeom>
              <a:avLst/>
              <a:gdLst/>
              <a:ahLst/>
              <a:cxnLst/>
              <a:rect l="l" t="t" r="r" b="b"/>
              <a:pathLst>
                <a:path w="975" h="1000" fill="none" extrusionOk="0">
                  <a:moveTo>
                    <a:pt x="974" y="999"/>
                  </a:moveTo>
                  <a:lnTo>
                    <a:pt x="974" y="488"/>
                  </a:lnTo>
                  <a:lnTo>
                    <a:pt x="974" y="488"/>
                  </a:lnTo>
                  <a:lnTo>
                    <a:pt x="974" y="390"/>
                  </a:lnTo>
                  <a:lnTo>
                    <a:pt x="926" y="293"/>
                  </a:lnTo>
                  <a:lnTo>
                    <a:pt x="901" y="220"/>
                  </a:lnTo>
                  <a:lnTo>
                    <a:pt x="828" y="147"/>
                  </a:lnTo>
                  <a:lnTo>
                    <a:pt x="755" y="74"/>
                  </a:lnTo>
                  <a:lnTo>
                    <a:pt x="682" y="49"/>
                  </a:lnTo>
                  <a:lnTo>
                    <a:pt x="585" y="1"/>
                  </a:ln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292" y="49"/>
                  </a:lnTo>
                  <a:lnTo>
                    <a:pt x="219" y="74"/>
                  </a:lnTo>
                  <a:lnTo>
                    <a:pt x="146" y="147"/>
                  </a:lnTo>
                  <a:lnTo>
                    <a:pt x="73" y="220"/>
                  </a:lnTo>
                  <a:lnTo>
                    <a:pt x="49" y="293"/>
                  </a:lnTo>
                  <a:lnTo>
                    <a:pt x="0" y="390"/>
                  </a:lnTo>
                  <a:lnTo>
                    <a:pt x="0" y="488"/>
                  </a:lnTo>
                  <a:lnTo>
                    <a:pt x="0" y="999"/>
                  </a:lnTo>
                </a:path>
              </a:pathLst>
            </a:custGeom>
            <a:noFill/>
            <a:ln w="28575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068;p46">
              <a:extLst>
                <a:ext uri="{FF2B5EF4-FFF2-40B4-BE49-F238E27FC236}">
                  <a16:creationId xmlns:a16="http://schemas.microsoft.com/office/drawing/2014/main" id="{C6B917A8-1E04-D895-5108-0E59EC341315}"/>
                </a:ext>
              </a:extLst>
            </p:cNvPr>
            <p:cNvSpPr/>
            <p:nvPr/>
          </p:nvSpPr>
          <p:spPr>
            <a:xfrm>
              <a:off x="5358350" y="3973550"/>
              <a:ext cx="60900" cy="81625"/>
            </a:xfrm>
            <a:custGeom>
              <a:avLst/>
              <a:gdLst/>
              <a:ahLst/>
              <a:cxnLst/>
              <a:rect l="l" t="t" r="r" b="b"/>
              <a:pathLst>
                <a:path w="2436" h="3265" fill="none" extrusionOk="0">
                  <a:moveTo>
                    <a:pt x="1340" y="1"/>
                  </a:moveTo>
                  <a:lnTo>
                    <a:pt x="49" y="2558"/>
                  </a:lnTo>
                  <a:lnTo>
                    <a:pt x="49" y="2558"/>
                  </a:lnTo>
                  <a:lnTo>
                    <a:pt x="24" y="2631"/>
                  </a:lnTo>
                  <a:lnTo>
                    <a:pt x="0" y="2728"/>
                  </a:lnTo>
                  <a:lnTo>
                    <a:pt x="0" y="2826"/>
                  </a:lnTo>
                  <a:lnTo>
                    <a:pt x="24" y="2923"/>
                  </a:lnTo>
                  <a:lnTo>
                    <a:pt x="73" y="2996"/>
                  </a:lnTo>
                  <a:lnTo>
                    <a:pt x="122" y="3094"/>
                  </a:lnTo>
                  <a:lnTo>
                    <a:pt x="195" y="3142"/>
                  </a:lnTo>
                  <a:lnTo>
                    <a:pt x="268" y="3215"/>
                  </a:lnTo>
                  <a:lnTo>
                    <a:pt x="268" y="3215"/>
                  </a:lnTo>
                  <a:lnTo>
                    <a:pt x="390" y="3240"/>
                  </a:lnTo>
                  <a:lnTo>
                    <a:pt x="487" y="3264"/>
                  </a:lnTo>
                  <a:lnTo>
                    <a:pt x="487" y="3264"/>
                  </a:lnTo>
                  <a:lnTo>
                    <a:pt x="633" y="3240"/>
                  </a:lnTo>
                  <a:lnTo>
                    <a:pt x="755" y="3191"/>
                  </a:lnTo>
                  <a:lnTo>
                    <a:pt x="853" y="3094"/>
                  </a:lnTo>
                  <a:lnTo>
                    <a:pt x="926" y="2996"/>
                  </a:lnTo>
                  <a:lnTo>
                    <a:pt x="2436" y="1"/>
                  </a:lnTo>
                </a:path>
              </a:pathLst>
            </a:custGeom>
            <a:noFill/>
            <a:ln w="28575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069;p46">
              <a:extLst>
                <a:ext uri="{FF2B5EF4-FFF2-40B4-BE49-F238E27FC236}">
                  <a16:creationId xmlns:a16="http://schemas.microsoft.com/office/drawing/2014/main" id="{3D590617-8DEF-5F22-70D6-3EC82298ADA5}"/>
                </a:ext>
              </a:extLst>
            </p:cNvPr>
            <p:cNvSpPr/>
            <p:nvPr/>
          </p:nvSpPr>
          <p:spPr>
            <a:xfrm>
              <a:off x="5586050" y="3973550"/>
              <a:ext cx="60925" cy="81625"/>
            </a:xfrm>
            <a:custGeom>
              <a:avLst/>
              <a:gdLst/>
              <a:ahLst/>
              <a:cxnLst/>
              <a:rect l="l" t="t" r="r" b="b"/>
              <a:pathLst>
                <a:path w="2437" h="3265" fill="none" extrusionOk="0">
                  <a:moveTo>
                    <a:pt x="1" y="1"/>
                  </a:moveTo>
                  <a:lnTo>
                    <a:pt x="1511" y="2996"/>
                  </a:lnTo>
                  <a:lnTo>
                    <a:pt x="1511" y="2996"/>
                  </a:lnTo>
                  <a:lnTo>
                    <a:pt x="1584" y="3094"/>
                  </a:lnTo>
                  <a:lnTo>
                    <a:pt x="1681" y="3191"/>
                  </a:lnTo>
                  <a:lnTo>
                    <a:pt x="1803" y="3240"/>
                  </a:lnTo>
                  <a:lnTo>
                    <a:pt x="1949" y="3264"/>
                  </a:lnTo>
                  <a:lnTo>
                    <a:pt x="1949" y="3264"/>
                  </a:lnTo>
                  <a:lnTo>
                    <a:pt x="2047" y="3240"/>
                  </a:lnTo>
                  <a:lnTo>
                    <a:pt x="2168" y="3215"/>
                  </a:lnTo>
                  <a:lnTo>
                    <a:pt x="2168" y="3215"/>
                  </a:lnTo>
                  <a:lnTo>
                    <a:pt x="2241" y="3142"/>
                  </a:lnTo>
                  <a:lnTo>
                    <a:pt x="2315" y="3094"/>
                  </a:lnTo>
                  <a:lnTo>
                    <a:pt x="2363" y="2996"/>
                  </a:lnTo>
                  <a:lnTo>
                    <a:pt x="2412" y="2923"/>
                  </a:lnTo>
                  <a:lnTo>
                    <a:pt x="2436" y="2826"/>
                  </a:lnTo>
                  <a:lnTo>
                    <a:pt x="2436" y="2728"/>
                  </a:lnTo>
                  <a:lnTo>
                    <a:pt x="2412" y="2631"/>
                  </a:lnTo>
                  <a:lnTo>
                    <a:pt x="2388" y="2558"/>
                  </a:lnTo>
                  <a:lnTo>
                    <a:pt x="1097" y="1"/>
                  </a:lnTo>
                </a:path>
              </a:pathLst>
            </a:custGeom>
            <a:noFill/>
            <a:ln w="28575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070;p46">
              <a:extLst>
                <a:ext uri="{FF2B5EF4-FFF2-40B4-BE49-F238E27FC236}">
                  <a16:creationId xmlns:a16="http://schemas.microsoft.com/office/drawing/2014/main" id="{BB734277-2A79-FDC1-0FFE-0834793B95D4}"/>
                </a:ext>
              </a:extLst>
            </p:cNvPr>
            <p:cNvSpPr/>
            <p:nvPr/>
          </p:nvSpPr>
          <p:spPr>
            <a:xfrm>
              <a:off x="5316925" y="3731225"/>
              <a:ext cx="371450" cy="218000"/>
            </a:xfrm>
            <a:custGeom>
              <a:avLst/>
              <a:gdLst/>
              <a:ahLst/>
              <a:cxnLst/>
              <a:rect l="l" t="t" r="r" b="b"/>
              <a:pathLst>
                <a:path w="14858" h="8720" fill="none" extrusionOk="0">
                  <a:moveTo>
                    <a:pt x="1" y="0"/>
                  </a:moveTo>
                  <a:lnTo>
                    <a:pt x="1" y="8719"/>
                  </a:lnTo>
                  <a:lnTo>
                    <a:pt x="14857" y="8719"/>
                  </a:lnTo>
                  <a:lnTo>
                    <a:pt x="14857" y="0"/>
                  </a:lnTo>
                  <a:lnTo>
                    <a:pt x="1" y="0"/>
                  </a:lnTo>
                  <a:close/>
                </a:path>
              </a:pathLst>
            </a:custGeom>
            <a:noFill/>
            <a:ln w="28575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071;p46">
              <a:extLst>
                <a:ext uri="{FF2B5EF4-FFF2-40B4-BE49-F238E27FC236}">
                  <a16:creationId xmlns:a16="http://schemas.microsoft.com/office/drawing/2014/main" id="{238994D4-0487-4284-D2DA-9B06453D4B3D}"/>
                </a:ext>
              </a:extLst>
            </p:cNvPr>
            <p:cNvSpPr/>
            <p:nvPr/>
          </p:nvSpPr>
          <p:spPr>
            <a:xfrm>
              <a:off x="5380250" y="3784800"/>
              <a:ext cx="230200" cy="115725"/>
            </a:xfrm>
            <a:custGeom>
              <a:avLst/>
              <a:gdLst/>
              <a:ahLst/>
              <a:cxnLst/>
              <a:rect l="l" t="t" r="r" b="b"/>
              <a:pathLst>
                <a:path w="9208" h="4629" fill="none" extrusionOk="0">
                  <a:moveTo>
                    <a:pt x="9207" y="1"/>
                  </a:moveTo>
                  <a:lnTo>
                    <a:pt x="5213" y="3995"/>
                  </a:lnTo>
                  <a:lnTo>
                    <a:pt x="5213" y="3995"/>
                  </a:lnTo>
                  <a:lnTo>
                    <a:pt x="5140" y="4044"/>
                  </a:lnTo>
                  <a:lnTo>
                    <a:pt x="5067" y="4092"/>
                  </a:lnTo>
                  <a:lnTo>
                    <a:pt x="4969" y="4117"/>
                  </a:lnTo>
                  <a:lnTo>
                    <a:pt x="4872" y="4141"/>
                  </a:lnTo>
                  <a:lnTo>
                    <a:pt x="4774" y="4117"/>
                  </a:lnTo>
                  <a:lnTo>
                    <a:pt x="4677" y="4092"/>
                  </a:lnTo>
                  <a:lnTo>
                    <a:pt x="4604" y="4044"/>
                  </a:lnTo>
                  <a:lnTo>
                    <a:pt x="4531" y="3995"/>
                  </a:lnTo>
                  <a:lnTo>
                    <a:pt x="2582" y="2046"/>
                  </a:lnTo>
                  <a:lnTo>
                    <a:pt x="1" y="4628"/>
                  </a:lnTo>
                </a:path>
              </a:pathLst>
            </a:custGeom>
            <a:noFill/>
            <a:ln w="28575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072;p46">
              <a:extLst>
                <a:ext uri="{FF2B5EF4-FFF2-40B4-BE49-F238E27FC236}">
                  <a16:creationId xmlns:a16="http://schemas.microsoft.com/office/drawing/2014/main" id="{C9AF0C59-6844-21AB-A9D8-5AAEDE52321E}"/>
                </a:ext>
              </a:extLst>
            </p:cNvPr>
            <p:cNvSpPr/>
            <p:nvPr/>
          </p:nvSpPr>
          <p:spPr>
            <a:xfrm>
              <a:off x="5547700" y="3779925"/>
              <a:ext cx="68825" cy="68825"/>
            </a:xfrm>
            <a:custGeom>
              <a:avLst/>
              <a:gdLst/>
              <a:ahLst/>
              <a:cxnLst/>
              <a:rect l="l" t="t" r="r" b="b"/>
              <a:pathLst>
                <a:path w="2753" h="2753" fill="none" extrusionOk="0">
                  <a:moveTo>
                    <a:pt x="0" y="1"/>
                  </a:moveTo>
                  <a:lnTo>
                    <a:pt x="2265" y="1"/>
                  </a:lnTo>
                  <a:lnTo>
                    <a:pt x="2265" y="1"/>
                  </a:lnTo>
                  <a:lnTo>
                    <a:pt x="2363" y="1"/>
                  </a:lnTo>
                  <a:lnTo>
                    <a:pt x="2460" y="25"/>
                  </a:lnTo>
                  <a:lnTo>
                    <a:pt x="2533" y="74"/>
                  </a:lnTo>
                  <a:lnTo>
                    <a:pt x="2606" y="147"/>
                  </a:lnTo>
                  <a:lnTo>
                    <a:pt x="2680" y="220"/>
                  </a:lnTo>
                  <a:lnTo>
                    <a:pt x="2728" y="293"/>
                  </a:lnTo>
                  <a:lnTo>
                    <a:pt x="2753" y="390"/>
                  </a:lnTo>
                  <a:lnTo>
                    <a:pt x="2753" y="488"/>
                  </a:lnTo>
                  <a:lnTo>
                    <a:pt x="2753" y="2753"/>
                  </a:lnTo>
                </a:path>
              </a:pathLst>
            </a:custGeom>
            <a:noFill/>
            <a:ln w="28575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8" name="Google Shape;1021;p46">
            <a:extLst>
              <a:ext uri="{FF2B5EF4-FFF2-40B4-BE49-F238E27FC236}">
                <a16:creationId xmlns:a16="http://schemas.microsoft.com/office/drawing/2014/main" id="{74532057-EFF1-50F5-8B0E-A20CC3DB0C84}"/>
              </a:ext>
            </a:extLst>
          </p:cNvPr>
          <p:cNvGrpSpPr/>
          <p:nvPr/>
        </p:nvGrpSpPr>
        <p:grpSpPr>
          <a:xfrm>
            <a:off x="5602270" y="1240459"/>
            <a:ext cx="493729" cy="486963"/>
            <a:chOff x="3951850" y="2985350"/>
            <a:chExt cx="407950" cy="416500"/>
          </a:xfrm>
        </p:grpSpPr>
        <p:sp>
          <p:nvSpPr>
            <p:cNvPr id="119" name="Google Shape;1022;p46">
              <a:extLst>
                <a:ext uri="{FF2B5EF4-FFF2-40B4-BE49-F238E27FC236}">
                  <a16:creationId xmlns:a16="http://schemas.microsoft.com/office/drawing/2014/main" id="{6BE28B4A-D8FF-F988-31FA-FD8174570938}"/>
                </a:ext>
              </a:extLst>
            </p:cNvPr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l" t="t" r="r" b="b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w="28575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023;p46">
              <a:extLst>
                <a:ext uri="{FF2B5EF4-FFF2-40B4-BE49-F238E27FC236}">
                  <a16:creationId xmlns:a16="http://schemas.microsoft.com/office/drawing/2014/main" id="{9BBA0C98-F278-F5CD-959D-288B31040EC9}"/>
                </a:ext>
              </a:extLst>
            </p:cNvPr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l" t="t" r="r" b="b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w="28575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024;p46">
              <a:extLst>
                <a:ext uri="{FF2B5EF4-FFF2-40B4-BE49-F238E27FC236}">
                  <a16:creationId xmlns:a16="http://schemas.microsoft.com/office/drawing/2014/main" id="{6D54E725-6123-BE12-61AA-03F62B316852}"/>
                </a:ext>
              </a:extLst>
            </p:cNvPr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l" t="t" r="r" b="b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w="28575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025;p46">
              <a:extLst>
                <a:ext uri="{FF2B5EF4-FFF2-40B4-BE49-F238E27FC236}">
                  <a16:creationId xmlns:a16="http://schemas.microsoft.com/office/drawing/2014/main" id="{7D6D4079-EACA-A52C-2A0D-3AE5EB440C18}"/>
                </a:ext>
              </a:extLst>
            </p:cNvPr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l" t="t" r="r" b="b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w="28575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6" name="Google Shape;1048;p46">
            <a:extLst>
              <a:ext uri="{FF2B5EF4-FFF2-40B4-BE49-F238E27FC236}">
                <a16:creationId xmlns:a16="http://schemas.microsoft.com/office/drawing/2014/main" id="{9F759D17-9A2D-7AB5-0ECD-046AF2BB842A}"/>
              </a:ext>
            </a:extLst>
          </p:cNvPr>
          <p:cNvGrpSpPr/>
          <p:nvPr/>
        </p:nvGrpSpPr>
        <p:grpSpPr>
          <a:xfrm>
            <a:off x="5578817" y="4118192"/>
            <a:ext cx="491023" cy="395185"/>
            <a:chOff x="2599525" y="3688600"/>
            <a:chExt cx="428675" cy="351950"/>
          </a:xfrm>
        </p:grpSpPr>
        <p:sp>
          <p:nvSpPr>
            <p:cNvPr id="127" name="Google Shape;1049;p46">
              <a:extLst>
                <a:ext uri="{FF2B5EF4-FFF2-40B4-BE49-F238E27FC236}">
                  <a16:creationId xmlns:a16="http://schemas.microsoft.com/office/drawing/2014/main" id="{5ED41214-ABEB-73EC-3519-5BAB73E16F60}"/>
                </a:ext>
              </a:extLst>
            </p:cNvPr>
            <p:cNvSpPr/>
            <p:nvPr/>
          </p:nvSpPr>
          <p:spPr>
            <a:xfrm>
              <a:off x="2599525" y="3688600"/>
              <a:ext cx="428675" cy="168675"/>
            </a:xfrm>
            <a:custGeom>
              <a:avLst/>
              <a:gdLst/>
              <a:ahLst/>
              <a:cxnLst/>
              <a:rect l="l" t="t" r="r" b="b"/>
              <a:pathLst>
                <a:path w="17147" h="6747" fill="none" extrusionOk="0">
                  <a:moveTo>
                    <a:pt x="16660" y="1876"/>
                  </a:moveTo>
                  <a:lnTo>
                    <a:pt x="11594" y="1876"/>
                  </a:lnTo>
                  <a:lnTo>
                    <a:pt x="11594" y="1462"/>
                  </a:lnTo>
                  <a:lnTo>
                    <a:pt x="11594" y="1462"/>
                  </a:lnTo>
                  <a:lnTo>
                    <a:pt x="11594" y="1316"/>
                  </a:lnTo>
                  <a:lnTo>
                    <a:pt x="11569" y="1170"/>
                  </a:lnTo>
                  <a:lnTo>
                    <a:pt x="11472" y="902"/>
                  </a:lnTo>
                  <a:lnTo>
                    <a:pt x="11350" y="658"/>
                  </a:lnTo>
                  <a:lnTo>
                    <a:pt x="11155" y="439"/>
                  </a:lnTo>
                  <a:lnTo>
                    <a:pt x="10961" y="268"/>
                  </a:lnTo>
                  <a:lnTo>
                    <a:pt x="10693" y="122"/>
                  </a:lnTo>
                  <a:lnTo>
                    <a:pt x="10425" y="49"/>
                  </a:lnTo>
                  <a:lnTo>
                    <a:pt x="10279" y="25"/>
                  </a:lnTo>
                  <a:lnTo>
                    <a:pt x="10133" y="1"/>
                  </a:lnTo>
                  <a:lnTo>
                    <a:pt x="7015" y="1"/>
                  </a:lnTo>
                  <a:lnTo>
                    <a:pt x="7015" y="1"/>
                  </a:lnTo>
                  <a:lnTo>
                    <a:pt x="6869" y="25"/>
                  </a:lnTo>
                  <a:lnTo>
                    <a:pt x="6723" y="49"/>
                  </a:lnTo>
                  <a:lnTo>
                    <a:pt x="6455" y="122"/>
                  </a:lnTo>
                  <a:lnTo>
                    <a:pt x="6187" y="268"/>
                  </a:lnTo>
                  <a:lnTo>
                    <a:pt x="5992" y="439"/>
                  </a:lnTo>
                  <a:lnTo>
                    <a:pt x="5797" y="658"/>
                  </a:lnTo>
                  <a:lnTo>
                    <a:pt x="5676" y="902"/>
                  </a:lnTo>
                  <a:lnTo>
                    <a:pt x="5578" y="1170"/>
                  </a:lnTo>
                  <a:lnTo>
                    <a:pt x="5554" y="1316"/>
                  </a:lnTo>
                  <a:lnTo>
                    <a:pt x="5554" y="1462"/>
                  </a:lnTo>
                  <a:lnTo>
                    <a:pt x="5554" y="1876"/>
                  </a:lnTo>
                  <a:lnTo>
                    <a:pt x="488" y="1876"/>
                  </a:lnTo>
                  <a:lnTo>
                    <a:pt x="488" y="1876"/>
                  </a:lnTo>
                  <a:lnTo>
                    <a:pt x="391" y="1876"/>
                  </a:lnTo>
                  <a:lnTo>
                    <a:pt x="293" y="1900"/>
                  </a:lnTo>
                  <a:lnTo>
                    <a:pt x="220" y="1949"/>
                  </a:lnTo>
                  <a:lnTo>
                    <a:pt x="147" y="2022"/>
                  </a:lnTo>
                  <a:lnTo>
                    <a:pt x="74" y="2071"/>
                  </a:lnTo>
                  <a:lnTo>
                    <a:pt x="50" y="2168"/>
                  </a:lnTo>
                  <a:lnTo>
                    <a:pt x="1" y="2266"/>
                  </a:lnTo>
                  <a:lnTo>
                    <a:pt x="1" y="2363"/>
                  </a:lnTo>
                  <a:lnTo>
                    <a:pt x="1" y="5773"/>
                  </a:lnTo>
                  <a:lnTo>
                    <a:pt x="1" y="5773"/>
                  </a:lnTo>
                  <a:lnTo>
                    <a:pt x="25" y="5967"/>
                  </a:lnTo>
                  <a:lnTo>
                    <a:pt x="74" y="6138"/>
                  </a:lnTo>
                  <a:lnTo>
                    <a:pt x="171" y="6308"/>
                  </a:lnTo>
                  <a:lnTo>
                    <a:pt x="293" y="6455"/>
                  </a:lnTo>
                  <a:lnTo>
                    <a:pt x="439" y="6576"/>
                  </a:lnTo>
                  <a:lnTo>
                    <a:pt x="585" y="6674"/>
                  </a:lnTo>
                  <a:lnTo>
                    <a:pt x="780" y="6722"/>
                  </a:lnTo>
                  <a:lnTo>
                    <a:pt x="975" y="6747"/>
                  </a:lnTo>
                  <a:lnTo>
                    <a:pt x="7721" y="6747"/>
                  </a:lnTo>
                  <a:lnTo>
                    <a:pt x="7721" y="6138"/>
                  </a:lnTo>
                  <a:lnTo>
                    <a:pt x="7721" y="6138"/>
                  </a:lnTo>
                  <a:lnTo>
                    <a:pt x="7746" y="6041"/>
                  </a:lnTo>
                  <a:lnTo>
                    <a:pt x="7770" y="5967"/>
                  </a:lnTo>
                  <a:lnTo>
                    <a:pt x="7819" y="5870"/>
                  </a:lnTo>
                  <a:lnTo>
                    <a:pt x="7868" y="5797"/>
                  </a:lnTo>
                  <a:lnTo>
                    <a:pt x="7941" y="5748"/>
                  </a:lnTo>
                  <a:lnTo>
                    <a:pt x="8038" y="5700"/>
                  </a:lnTo>
                  <a:lnTo>
                    <a:pt x="8111" y="5675"/>
                  </a:lnTo>
                  <a:lnTo>
                    <a:pt x="8209" y="5651"/>
                  </a:lnTo>
                  <a:lnTo>
                    <a:pt x="8939" y="5651"/>
                  </a:lnTo>
                  <a:lnTo>
                    <a:pt x="8939" y="5651"/>
                  </a:lnTo>
                  <a:lnTo>
                    <a:pt x="9037" y="5675"/>
                  </a:lnTo>
                  <a:lnTo>
                    <a:pt x="9110" y="5700"/>
                  </a:lnTo>
                  <a:lnTo>
                    <a:pt x="9207" y="5748"/>
                  </a:lnTo>
                  <a:lnTo>
                    <a:pt x="9280" y="5797"/>
                  </a:lnTo>
                  <a:lnTo>
                    <a:pt x="9329" y="5870"/>
                  </a:lnTo>
                  <a:lnTo>
                    <a:pt x="9378" y="5967"/>
                  </a:lnTo>
                  <a:lnTo>
                    <a:pt x="9402" y="6041"/>
                  </a:lnTo>
                  <a:lnTo>
                    <a:pt x="9426" y="6138"/>
                  </a:lnTo>
                  <a:lnTo>
                    <a:pt x="9426" y="6747"/>
                  </a:lnTo>
                  <a:lnTo>
                    <a:pt x="16173" y="6747"/>
                  </a:lnTo>
                  <a:lnTo>
                    <a:pt x="16173" y="6747"/>
                  </a:lnTo>
                  <a:lnTo>
                    <a:pt x="16367" y="6722"/>
                  </a:lnTo>
                  <a:lnTo>
                    <a:pt x="16562" y="6674"/>
                  </a:lnTo>
                  <a:lnTo>
                    <a:pt x="16708" y="6576"/>
                  </a:lnTo>
                  <a:lnTo>
                    <a:pt x="16855" y="6455"/>
                  </a:lnTo>
                  <a:lnTo>
                    <a:pt x="16976" y="6308"/>
                  </a:lnTo>
                  <a:lnTo>
                    <a:pt x="17074" y="6138"/>
                  </a:lnTo>
                  <a:lnTo>
                    <a:pt x="17122" y="5967"/>
                  </a:lnTo>
                  <a:lnTo>
                    <a:pt x="17147" y="5773"/>
                  </a:lnTo>
                  <a:lnTo>
                    <a:pt x="17147" y="2363"/>
                  </a:lnTo>
                  <a:lnTo>
                    <a:pt x="17147" y="2363"/>
                  </a:lnTo>
                  <a:lnTo>
                    <a:pt x="17147" y="2266"/>
                  </a:lnTo>
                  <a:lnTo>
                    <a:pt x="17098" y="2168"/>
                  </a:lnTo>
                  <a:lnTo>
                    <a:pt x="17074" y="2071"/>
                  </a:lnTo>
                  <a:lnTo>
                    <a:pt x="17001" y="2022"/>
                  </a:lnTo>
                  <a:lnTo>
                    <a:pt x="16928" y="1949"/>
                  </a:lnTo>
                  <a:lnTo>
                    <a:pt x="16855" y="1900"/>
                  </a:lnTo>
                  <a:lnTo>
                    <a:pt x="16757" y="1876"/>
                  </a:lnTo>
                  <a:lnTo>
                    <a:pt x="16660" y="1876"/>
                  </a:lnTo>
                  <a:lnTo>
                    <a:pt x="16660" y="1876"/>
                  </a:lnTo>
                  <a:close/>
                  <a:moveTo>
                    <a:pt x="10620" y="1876"/>
                  </a:moveTo>
                  <a:lnTo>
                    <a:pt x="6528" y="1876"/>
                  </a:lnTo>
                  <a:lnTo>
                    <a:pt x="6528" y="1462"/>
                  </a:lnTo>
                  <a:lnTo>
                    <a:pt x="6528" y="1462"/>
                  </a:lnTo>
                  <a:lnTo>
                    <a:pt x="6528" y="1364"/>
                  </a:lnTo>
                  <a:lnTo>
                    <a:pt x="6577" y="1291"/>
                  </a:lnTo>
                  <a:lnTo>
                    <a:pt x="6601" y="1194"/>
                  </a:lnTo>
                  <a:lnTo>
                    <a:pt x="6674" y="1121"/>
                  </a:lnTo>
                  <a:lnTo>
                    <a:pt x="6747" y="1072"/>
                  </a:lnTo>
                  <a:lnTo>
                    <a:pt x="6820" y="1023"/>
                  </a:lnTo>
                  <a:lnTo>
                    <a:pt x="6918" y="999"/>
                  </a:lnTo>
                  <a:lnTo>
                    <a:pt x="7015" y="975"/>
                  </a:lnTo>
                  <a:lnTo>
                    <a:pt x="10133" y="975"/>
                  </a:lnTo>
                  <a:lnTo>
                    <a:pt x="10133" y="975"/>
                  </a:lnTo>
                  <a:lnTo>
                    <a:pt x="10230" y="999"/>
                  </a:lnTo>
                  <a:lnTo>
                    <a:pt x="10327" y="1023"/>
                  </a:lnTo>
                  <a:lnTo>
                    <a:pt x="10400" y="1072"/>
                  </a:lnTo>
                  <a:lnTo>
                    <a:pt x="10474" y="1121"/>
                  </a:lnTo>
                  <a:lnTo>
                    <a:pt x="10547" y="1194"/>
                  </a:lnTo>
                  <a:lnTo>
                    <a:pt x="10571" y="1291"/>
                  </a:lnTo>
                  <a:lnTo>
                    <a:pt x="10620" y="1364"/>
                  </a:lnTo>
                  <a:lnTo>
                    <a:pt x="10620" y="1462"/>
                  </a:lnTo>
                  <a:lnTo>
                    <a:pt x="10620" y="1876"/>
                  </a:lnTo>
                  <a:close/>
                </a:path>
              </a:pathLst>
            </a:custGeom>
            <a:noFill/>
            <a:ln w="28575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050;p46">
              <a:extLst>
                <a:ext uri="{FF2B5EF4-FFF2-40B4-BE49-F238E27FC236}">
                  <a16:creationId xmlns:a16="http://schemas.microsoft.com/office/drawing/2014/main" id="{6EE2D800-4C0E-261E-5B0E-AC99869834D5}"/>
                </a:ext>
              </a:extLst>
            </p:cNvPr>
            <p:cNvSpPr/>
            <p:nvPr/>
          </p:nvSpPr>
          <p:spPr>
            <a:xfrm>
              <a:off x="2792550" y="3862125"/>
              <a:ext cx="42650" cy="23775"/>
            </a:xfrm>
            <a:custGeom>
              <a:avLst/>
              <a:gdLst/>
              <a:ahLst/>
              <a:cxnLst/>
              <a:rect l="l" t="t" r="r" b="b"/>
              <a:pathLst>
                <a:path w="1706" h="951" fill="none" extrusionOk="0">
                  <a:moveTo>
                    <a:pt x="1705" y="1"/>
                  </a:moveTo>
                  <a:lnTo>
                    <a:pt x="1705" y="463"/>
                  </a:lnTo>
                  <a:lnTo>
                    <a:pt x="1705" y="463"/>
                  </a:lnTo>
                  <a:lnTo>
                    <a:pt x="1681" y="561"/>
                  </a:lnTo>
                  <a:lnTo>
                    <a:pt x="1657" y="658"/>
                  </a:lnTo>
                  <a:lnTo>
                    <a:pt x="1608" y="756"/>
                  </a:lnTo>
                  <a:lnTo>
                    <a:pt x="1559" y="804"/>
                  </a:lnTo>
                  <a:lnTo>
                    <a:pt x="1486" y="877"/>
                  </a:lnTo>
                  <a:lnTo>
                    <a:pt x="1389" y="926"/>
                  </a:lnTo>
                  <a:lnTo>
                    <a:pt x="1316" y="951"/>
                  </a:lnTo>
                  <a:lnTo>
                    <a:pt x="1218" y="951"/>
                  </a:lnTo>
                  <a:lnTo>
                    <a:pt x="488" y="951"/>
                  </a:lnTo>
                  <a:lnTo>
                    <a:pt x="488" y="951"/>
                  </a:lnTo>
                  <a:lnTo>
                    <a:pt x="390" y="951"/>
                  </a:lnTo>
                  <a:lnTo>
                    <a:pt x="317" y="926"/>
                  </a:lnTo>
                  <a:lnTo>
                    <a:pt x="220" y="877"/>
                  </a:lnTo>
                  <a:lnTo>
                    <a:pt x="147" y="804"/>
                  </a:lnTo>
                  <a:lnTo>
                    <a:pt x="98" y="756"/>
                  </a:lnTo>
                  <a:lnTo>
                    <a:pt x="49" y="658"/>
                  </a:lnTo>
                  <a:lnTo>
                    <a:pt x="25" y="561"/>
                  </a:lnTo>
                  <a:lnTo>
                    <a:pt x="0" y="463"/>
                  </a:lnTo>
                  <a:lnTo>
                    <a:pt x="0" y="1"/>
                  </a:lnTo>
                </a:path>
              </a:pathLst>
            </a:custGeom>
            <a:noFill/>
            <a:ln w="28575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051;p46">
              <a:extLst>
                <a:ext uri="{FF2B5EF4-FFF2-40B4-BE49-F238E27FC236}">
                  <a16:creationId xmlns:a16="http://schemas.microsoft.com/office/drawing/2014/main" id="{FE31D6D2-C601-15B9-3268-DE39D50F88EB}"/>
                </a:ext>
              </a:extLst>
            </p:cNvPr>
            <p:cNvSpPr/>
            <p:nvPr/>
          </p:nvSpPr>
          <p:spPr>
            <a:xfrm>
              <a:off x="2599525" y="3852375"/>
              <a:ext cx="428675" cy="188175"/>
            </a:xfrm>
            <a:custGeom>
              <a:avLst/>
              <a:gdLst/>
              <a:ahLst/>
              <a:cxnLst/>
              <a:rect l="l" t="t" r="r" b="b"/>
              <a:pathLst>
                <a:path w="17147" h="7527" fill="none" extrusionOk="0">
                  <a:moveTo>
                    <a:pt x="1" y="1"/>
                  </a:moveTo>
                  <a:lnTo>
                    <a:pt x="1" y="7040"/>
                  </a:lnTo>
                  <a:lnTo>
                    <a:pt x="1" y="7040"/>
                  </a:lnTo>
                  <a:lnTo>
                    <a:pt x="1" y="7137"/>
                  </a:lnTo>
                  <a:lnTo>
                    <a:pt x="50" y="7210"/>
                  </a:lnTo>
                  <a:lnTo>
                    <a:pt x="74" y="7307"/>
                  </a:lnTo>
                  <a:lnTo>
                    <a:pt x="147" y="7381"/>
                  </a:lnTo>
                  <a:lnTo>
                    <a:pt x="220" y="7429"/>
                  </a:lnTo>
                  <a:lnTo>
                    <a:pt x="293" y="7478"/>
                  </a:lnTo>
                  <a:lnTo>
                    <a:pt x="391" y="7502"/>
                  </a:lnTo>
                  <a:lnTo>
                    <a:pt x="488" y="7527"/>
                  </a:lnTo>
                  <a:lnTo>
                    <a:pt x="16660" y="7527"/>
                  </a:lnTo>
                  <a:lnTo>
                    <a:pt x="16660" y="7527"/>
                  </a:lnTo>
                  <a:lnTo>
                    <a:pt x="16757" y="7502"/>
                  </a:lnTo>
                  <a:lnTo>
                    <a:pt x="16855" y="7478"/>
                  </a:lnTo>
                  <a:lnTo>
                    <a:pt x="16928" y="7429"/>
                  </a:lnTo>
                  <a:lnTo>
                    <a:pt x="17001" y="7381"/>
                  </a:lnTo>
                  <a:lnTo>
                    <a:pt x="17074" y="7307"/>
                  </a:lnTo>
                  <a:lnTo>
                    <a:pt x="17098" y="7210"/>
                  </a:lnTo>
                  <a:lnTo>
                    <a:pt x="17147" y="7137"/>
                  </a:lnTo>
                  <a:lnTo>
                    <a:pt x="17147" y="7040"/>
                  </a:lnTo>
                  <a:lnTo>
                    <a:pt x="17147" y="1"/>
                  </a:lnTo>
                </a:path>
              </a:pathLst>
            </a:custGeom>
            <a:noFill/>
            <a:ln w="28575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260232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ttps://saryarqanews.kz/sites/default/files/styles/news_in_image/public/articles/eZFJC574.png?itok=gxCPLR-_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13" descr="Казахстан. Поездка в Талдыкорган. В провинцию. - АЛТЫНОРДА Новости  казахстана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18" descr="С 30 марта ужесточат карантинные меры в Нур-Султане - Новости Казахстана и  мира на сегодн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054220" y="3136612"/>
            <a:ext cx="6083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</a:rPr>
              <a:t>Благодарю за внимание!</a:t>
            </a:r>
            <a:endParaRPr lang="en-US" sz="1400" b="1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E46B6BD-E001-146F-A204-F21B3C5E65A7}"/>
              </a:ext>
            </a:extLst>
          </p:cNvPr>
          <p:cNvSpPr/>
          <p:nvPr/>
        </p:nvSpPr>
        <p:spPr>
          <a:xfrm>
            <a:off x="5001273" y="5996226"/>
            <a:ext cx="2376264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accent3">
                    <a:lumMod val="50000"/>
                  </a:schemeClr>
                </a:solidFill>
                <a:hlinkClick r:id="rId3"/>
              </a:rPr>
              <a:t>www.kncdiz.kz</a:t>
            </a:r>
            <a:endParaRPr lang="ru-RU" sz="1600" b="1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endParaRPr lang="ru-RU" sz="1100" b="1" dirty="0">
              <a:solidFill>
                <a:schemeClr val="tx2"/>
              </a:solidFill>
            </a:endParaRPr>
          </a:p>
          <a:p>
            <a:pPr algn="ctr"/>
            <a:r>
              <a:rPr lang="ru-RU" sz="1600" b="1" dirty="0" err="1">
                <a:hlinkClick r:id="rId4"/>
              </a:rPr>
              <a:t>info</a:t>
            </a:r>
            <a:r>
              <a:rPr lang="ru-RU" sz="1600" b="1" dirty="0">
                <a:hlinkClick r:id="rId4"/>
              </a:rPr>
              <a:t>@</a:t>
            </a:r>
            <a:r>
              <a:rPr lang="en-US" sz="1600" b="1" dirty="0" err="1">
                <a:hlinkClick r:id="rId4"/>
              </a:rPr>
              <a:t>kncdiz</a:t>
            </a:r>
            <a:r>
              <a:rPr lang="ru-RU" sz="1600" b="1" dirty="0">
                <a:hlinkClick r:id="rId4"/>
              </a:rPr>
              <a:t>.</a:t>
            </a:r>
            <a:r>
              <a:rPr lang="ru-RU" sz="1600" b="1" dirty="0" err="1">
                <a:hlinkClick r:id="rId4"/>
              </a:rPr>
              <a:t>kz</a:t>
            </a:r>
            <a:endParaRPr lang="ru-RU" sz="1000" b="1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6C194C7-2723-3CD6-325D-8087B8B7B8A3}"/>
              </a:ext>
            </a:extLst>
          </p:cNvPr>
          <p:cNvSpPr/>
          <p:nvPr/>
        </p:nvSpPr>
        <p:spPr>
          <a:xfrm>
            <a:off x="0" y="0"/>
            <a:ext cx="12191999" cy="8411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pic>
        <p:nvPicPr>
          <p:cNvPr id="11" name="Picture 6" descr="ÐÐÐÐÐ¥Ð¡ÐÐÐ ÐÐÐ£Ð§ÐÐ«Ð Ð¦ÐÐÐ¢Ð  ÐÐÐ ÐÐÐ¢ÐÐÐÐÐÐ Ð ÐÐÐ¤ÐÐÐ¦ÐÐÐÐÐ«Ð¥ ÐÐÐÐÐÐÐÐÐÐÐ">
            <a:extLst>
              <a:ext uri="{FF2B5EF4-FFF2-40B4-BE49-F238E27FC236}">
                <a16:creationId xmlns:a16="http://schemas.microsoft.com/office/drawing/2014/main" id="{BA470856-CAA8-C906-71B2-53C3766ADC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116" b="-513"/>
          <a:stretch>
            <a:fillRect/>
          </a:stretch>
        </p:blipFill>
        <p:spPr bwMode="auto">
          <a:xfrm>
            <a:off x="307975" y="109075"/>
            <a:ext cx="938127" cy="622992"/>
          </a:xfrm>
          <a:prstGeom prst="rect">
            <a:avLst/>
          </a:prstGeom>
          <a:solidFill>
            <a:schemeClr val="bg2">
              <a:lumMod val="90000"/>
              <a:alpha val="0"/>
            </a:schemeClr>
          </a:solidFill>
          <a:ln>
            <a:noFill/>
          </a:ln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6840B861-50EE-CE69-CC5A-B9B097F9369A}"/>
              </a:ext>
            </a:extLst>
          </p:cNvPr>
          <p:cNvSpPr txBox="1"/>
          <p:nvPr/>
        </p:nvSpPr>
        <p:spPr>
          <a:xfrm>
            <a:off x="1786102" y="235905"/>
            <a:ext cx="9071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cs typeface="Times New Roman" pitchFamily="18" charset="0"/>
              </a:rPr>
              <a:t>«Казахский научный центр дерматологии и инфекционных заболеваний» МЗ РК</a:t>
            </a:r>
          </a:p>
        </p:txBody>
      </p:sp>
    </p:spTree>
    <p:extLst>
      <p:ext uri="{BB962C8B-B14F-4D97-AF65-F5344CB8AC3E}">
        <p14:creationId xmlns:p14="http://schemas.microsoft.com/office/powerpoint/2010/main" val="26580915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22593</TotalTime>
  <Words>1010</Words>
  <Application>Microsoft Office PowerPoint</Application>
  <PresentationFormat>Широкоэкранный</PresentationFormat>
  <Paragraphs>171</Paragraphs>
  <Slides>8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Microsoft New Tai Lue</vt:lpstr>
      <vt:lpstr>Prata</vt:lpstr>
      <vt:lpstr>Roboto</vt:lpstr>
      <vt:lpstr>Roboto Condensed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Zhangireyev, Vakhtang</dc:creator>
  <cp:lastModifiedBy>Tatyana Davletgaliyeva</cp:lastModifiedBy>
  <cp:revision>634</cp:revision>
  <cp:lastPrinted>2023-05-19T07:57:37Z</cp:lastPrinted>
  <dcterms:created xsi:type="dcterms:W3CDTF">2021-04-29T05:22:58Z</dcterms:created>
  <dcterms:modified xsi:type="dcterms:W3CDTF">2023-10-26T04:55:30Z</dcterms:modified>
</cp:coreProperties>
</file>