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6" r:id="rId1"/>
    <p:sldMasterId id="2147483708" r:id="rId2"/>
  </p:sldMasterIdLst>
  <p:notesMasterIdLst>
    <p:notesMasterId r:id="rId24"/>
  </p:notesMasterIdLst>
  <p:handoutMasterIdLst>
    <p:handoutMasterId r:id="rId25"/>
  </p:handoutMasterIdLst>
  <p:sldIdLst>
    <p:sldId id="644" r:id="rId3"/>
    <p:sldId id="651" r:id="rId4"/>
    <p:sldId id="257" r:id="rId5"/>
    <p:sldId id="648" r:id="rId6"/>
    <p:sldId id="636" r:id="rId7"/>
    <p:sldId id="278" r:id="rId8"/>
    <p:sldId id="649" r:id="rId9"/>
    <p:sldId id="610" r:id="rId10"/>
    <p:sldId id="611" r:id="rId11"/>
    <p:sldId id="616" r:id="rId12"/>
    <p:sldId id="631" r:id="rId13"/>
    <p:sldId id="571" r:id="rId14"/>
    <p:sldId id="585" r:id="rId15"/>
    <p:sldId id="609" r:id="rId16"/>
    <p:sldId id="652" r:id="rId17"/>
    <p:sldId id="647" r:id="rId18"/>
    <p:sldId id="258" r:id="rId19"/>
    <p:sldId id="634" r:id="rId20"/>
    <p:sldId id="640" r:id="rId21"/>
    <p:sldId id="600" r:id="rId22"/>
    <p:sldId id="261" r:id="rId23"/>
  </p:sldIdLst>
  <p:sldSz cx="9144000" cy="6858000" type="screen4x3"/>
  <p:notesSz cx="6735763" cy="98663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icrosoft YaHei" pitchFamily="34" charset="-122"/>
        <a:cs typeface="Arial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icrosoft YaHei" pitchFamily="34" charset="-122"/>
        <a:cs typeface="Arial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icrosoft YaHei" pitchFamily="34" charset="-122"/>
        <a:cs typeface="Arial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icrosoft YaHei" pitchFamily="34" charset="-122"/>
        <a:cs typeface="Arial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defRPr kern="1200">
        <a:solidFill>
          <a:schemeClr val="bg1"/>
        </a:solidFill>
        <a:latin typeface="Arial" pitchFamily="34" charset="0"/>
        <a:ea typeface="Microsoft YaHei" pitchFamily="34" charset="-122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itchFamily="34" charset="0"/>
        <a:ea typeface="Microsoft YaHei" pitchFamily="34" charset="-122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obalFund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54061"/>
    <a:srgbClr val="F50F0F"/>
    <a:srgbClr val="F1C4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1" autoAdjust="0"/>
    <p:restoredTop sz="85810" autoAdjust="0"/>
  </p:normalViewPr>
  <p:slideViewPr>
    <p:cSldViewPr>
      <p:cViewPr varScale="1">
        <p:scale>
          <a:sx n="50" d="100"/>
          <a:sy n="50" d="100"/>
        </p:scale>
        <p:origin x="1700" y="4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4" d="100"/>
        <a:sy n="84" d="100"/>
      </p:scale>
      <p:origin x="0" y="-1228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32"/>
        <p:guide pos="2130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ssaldy Demeuova" userId="1b36aab8-03ea-4a7c-9005-27f2602792bf" providerId="ADAL" clId="{A2EEF7C5-71ED-4CA3-8326-0022E3C4BCB5}"/>
    <pc:docChg chg="delSld modSld delMainMaster">
      <pc:chgData name="Ryssaldy Demeuova" userId="1b36aab8-03ea-4a7c-9005-27f2602792bf" providerId="ADAL" clId="{A2EEF7C5-71ED-4CA3-8326-0022E3C4BCB5}" dt="2024-10-07T15:01:34.602" v="3" actId="47"/>
      <pc:docMkLst>
        <pc:docMk/>
      </pc:docMkLst>
      <pc:sldChg chg="del">
        <pc:chgData name="Ryssaldy Demeuova" userId="1b36aab8-03ea-4a7c-9005-27f2602792bf" providerId="ADAL" clId="{A2EEF7C5-71ED-4CA3-8326-0022E3C4BCB5}" dt="2024-10-07T15:01:34.602" v="3" actId="47"/>
        <pc:sldMkLst>
          <pc:docMk/>
          <pc:sldMk cId="572772767" sldId="272"/>
        </pc:sldMkLst>
      </pc:sldChg>
      <pc:sldChg chg="modSp del mod">
        <pc:chgData name="Ryssaldy Demeuova" userId="1b36aab8-03ea-4a7c-9005-27f2602792bf" providerId="ADAL" clId="{A2EEF7C5-71ED-4CA3-8326-0022E3C4BCB5}" dt="2024-10-07T15:01:27.074" v="2" actId="47"/>
        <pc:sldMkLst>
          <pc:docMk/>
          <pc:sldMk cId="1104427884" sldId="608"/>
        </pc:sldMkLst>
        <pc:spChg chg="mod">
          <ac:chgData name="Ryssaldy Demeuova" userId="1b36aab8-03ea-4a7c-9005-27f2602792bf" providerId="ADAL" clId="{A2EEF7C5-71ED-4CA3-8326-0022E3C4BCB5}" dt="2024-10-04T06:10:09.441" v="1" actId="20577"/>
          <ac:spMkLst>
            <pc:docMk/>
            <pc:sldMk cId="1104427884" sldId="608"/>
            <ac:spMk id="5" creationId="{78F9DB62-0AC2-47E6-B831-B80D99271FCE}"/>
          </ac:spMkLst>
        </pc:spChg>
      </pc:sldChg>
      <pc:sldMasterChg chg="del delSldLayout">
        <pc:chgData name="Ryssaldy Demeuova" userId="1b36aab8-03ea-4a7c-9005-27f2602792bf" providerId="ADAL" clId="{A2EEF7C5-71ED-4CA3-8326-0022E3C4BCB5}" dt="2024-10-07T15:01:34.602" v="3" actId="47"/>
        <pc:sldMasterMkLst>
          <pc:docMk/>
          <pc:sldMasterMk cId="3522512097" sldId="2147483715"/>
        </pc:sldMasterMkLst>
        <pc:sldLayoutChg chg="del">
          <pc:chgData name="Ryssaldy Demeuova" userId="1b36aab8-03ea-4a7c-9005-27f2602792bf" providerId="ADAL" clId="{A2EEF7C5-71ED-4CA3-8326-0022E3C4BCB5}" dt="2024-10-07T15:01:34.602" v="3" actId="47"/>
          <pc:sldLayoutMkLst>
            <pc:docMk/>
            <pc:sldMasterMk cId="3522512097" sldId="2147483715"/>
            <pc:sldLayoutMk cId="3504989806" sldId="2147483716"/>
          </pc:sldLayoutMkLst>
        </pc:sldLayoutChg>
        <pc:sldLayoutChg chg="del">
          <pc:chgData name="Ryssaldy Demeuova" userId="1b36aab8-03ea-4a7c-9005-27f2602792bf" providerId="ADAL" clId="{A2EEF7C5-71ED-4CA3-8326-0022E3C4BCB5}" dt="2024-10-07T15:01:34.602" v="3" actId="47"/>
          <pc:sldLayoutMkLst>
            <pc:docMk/>
            <pc:sldMasterMk cId="3522512097" sldId="2147483715"/>
            <pc:sldLayoutMk cId="1935947983" sldId="2147483717"/>
          </pc:sldLayoutMkLst>
        </pc:sldLayoutChg>
        <pc:sldLayoutChg chg="del">
          <pc:chgData name="Ryssaldy Demeuova" userId="1b36aab8-03ea-4a7c-9005-27f2602792bf" providerId="ADAL" clId="{A2EEF7C5-71ED-4CA3-8326-0022E3C4BCB5}" dt="2024-10-07T15:01:34.602" v="3" actId="47"/>
          <pc:sldLayoutMkLst>
            <pc:docMk/>
            <pc:sldMasterMk cId="3522512097" sldId="2147483715"/>
            <pc:sldLayoutMk cId="879880280" sldId="2147483718"/>
          </pc:sldLayoutMkLst>
        </pc:sldLayoutChg>
        <pc:sldLayoutChg chg="del">
          <pc:chgData name="Ryssaldy Demeuova" userId="1b36aab8-03ea-4a7c-9005-27f2602792bf" providerId="ADAL" clId="{A2EEF7C5-71ED-4CA3-8326-0022E3C4BCB5}" dt="2024-10-07T15:01:34.602" v="3" actId="47"/>
          <pc:sldLayoutMkLst>
            <pc:docMk/>
            <pc:sldMasterMk cId="3522512097" sldId="2147483715"/>
            <pc:sldLayoutMk cId="2473240445" sldId="2147483719"/>
          </pc:sldLayoutMkLst>
        </pc:sldLayoutChg>
        <pc:sldLayoutChg chg="del">
          <pc:chgData name="Ryssaldy Demeuova" userId="1b36aab8-03ea-4a7c-9005-27f2602792bf" providerId="ADAL" clId="{A2EEF7C5-71ED-4CA3-8326-0022E3C4BCB5}" dt="2024-10-07T15:01:34.602" v="3" actId="47"/>
          <pc:sldLayoutMkLst>
            <pc:docMk/>
            <pc:sldMasterMk cId="3522512097" sldId="2147483715"/>
            <pc:sldLayoutMk cId="1458989728" sldId="2147483720"/>
          </pc:sldLayoutMkLst>
        </pc:sldLayoutChg>
        <pc:sldLayoutChg chg="del">
          <pc:chgData name="Ryssaldy Demeuova" userId="1b36aab8-03ea-4a7c-9005-27f2602792bf" providerId="ADAL" clId="{A2EEF7C5-71ED-4CA3-8326-0022E3C4BCB5}" dt="2024-10-07T15:01:34.602" v="3" actId="47"/>
          <pc:sldLayoutMkLst>
            <pc:docMk/>
            <pc:sldMasterMk cId="3522512097" sldId="2147483715"/>
            <pc:sldLayoutMk cId="1703069602" sldId="2147483721"/>
          </pc:sldLayoutMkLst>
        </pc:sldLayoutChg>
        <pc:sldLayoutChg chg="del">
          <pc:chgData name="Ryssaldy Demeuova" userId="1b36aab8-03ea-4a7c-9005-27f2602792bf" providerId="ADAL" clId="{A2EEF7C5-71ED-4CA3-8326-0022E3C4BCB5}" dt="2024-10-07T15:01:34.602" v="3" actId="47"/>
          <pc:sldLayoutMkLst>
            <pc:docMk/>
            <pc:sldMasterMk cId="3522512097" sldId="2147483715"/>
            <pc:sldLayoutMk cId="2240982703" sldId="2147483722"/>
          </pc:sldLayoutMkLst>
        </pc:sldLayoutChg>
        <pc:sldLayoutChg chg="del">
          <pc:chgData name="Ryssaldy Demeuova" userId="1b36aab8-03ea-4a7c-9005-27f2602792bf" providerId="ADAL" clId="{A2EEF7C5-71ED-4CA3-8326-0022E3C4BCB5}" dt="2024-10-07T15:01:34.602" v="3" actId="47"/>
          <pc:sldLayoutMkLst>
            <pc:docMk/>
            <pc:sldMasterMk cId="3522512097" sldId="2147483715"/>
            <pc:sldLayoutMk cId="3620480573" sldId="2147483723"/>
          </pc:sldLayoutMkLst>
        </pc:sldLayoutChg>
        <pc:sldLayoutChg chg="del">
          <pc:chgData name="Ryssaldy Demeuova" userId="1b36aab8-03ea-4a7c-9005-27f2602792bf" providerId="ADAL" clId="{A2EEF7C5-71ED-4CA3-8326-0022E3C4BCB5}" dt="2024-10-07T15:01:34.602" v="3" actId="47"/>
          <pc:sldLayoutMkLst>
            <pc:docMk/>
            <pc:sldMasterMk cId="3522512097" sldId="2147483715"/>
            <pc:sldLayoutMk cId="2927215291" sldId="2147483724"/>
          </pc:sldLayoutMkLst>
        </pc:sldLayoutChg>
        <pc:sldLayoutChg chg="del">
          <pc:chgData name="Ryssaldy Demeuova" userId="1b36aab8-03ea-4a7c-9005-27f2602792bf" providerId="ADAL" clId="{A2EEF7C5-71ED-4CA3-8326-0022E3C4BCB5}" dt="2024-10-07T15:01:34.602" v="3" actId="47"/>
          <pc:sldLayoutMkLst>
            <pc:docMk/>
            <pc:sldMasterMk cId="3522512097" sldId="2147483715"/>
            <pc:sldLayoutMk cId="418636434" sldId="2147483725"/>
          </pc:sldLayoutMkLst>
        </pc:sldLayoutChg>
        <pc:sldLayoutChg chg="del">
          <pc:chgData name="Ryssaldy Demeuova" userId="1b36aab8-03ea-4a7c-9005-27f2602792bf" providerId="ADAL" clId="{A2EEF7C5-71ED-4CA3-8326-0022E3C4BCB5}" dt="2024-10-07T15:01:34.602" v="3" actId="47"/>
          <pc:sldLayoutMkLst>
            <pc:docMk/>
            <pc:sldMasterMk cId="3522512097" sldId="2147483715"/>
            <pc:sldLayoutMk cId="3092788915" sldId="214748372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984684497216529E-2"/>
          <c:y val="1.5772011175053835E-2"/>
          <c:w val="0.95617218449677266"/>
          <c:h val="0.649472902122410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'2019'!$D$26</c:f>
              <c:strCache>
                <c:ptCount val="1"/>
                <c:pt idx="0">
                  <c:v>ГСЗ по ТБ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'2019'!$E$25:$L$25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8 мес.2024</c:v>
                </c:pt>
              </c:strCache>
            </c:strRef>
          </c:cat>
          <c:val>
            <c:numRef>
              <c:f>'2019'!$E$26:$L$26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  <c:pt idx="6">
                  <c:v>10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8-42A8-8955-D240F781DA90}"/>
            </c:ext>
          </c:extLst>
        </c:ser>
        <c:ser>
          <c:idx val="1"/>
          <c:order val="1"/>
          <c:tx>
            <c:strRef>
              <c:f>'2019'!$D$27</c:f>
              <c:strCache>
                <c:ptCount val="1"/>
                <c:pt idx="0">
                  <c:v>Сумма, млн.тг.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1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'2019'!$E$25:$L$25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8 мес.2024</c:v>
                </c:pt>
              </c:strCache>
            </c:strRef>
          </c:cat>
          <c:val>
            <c:numRef>
              <c:f>'2019'!$E$27:$L$27</c:f>
              <c:numCache>
                <c:formatCode>General</c:formatCode>
                <c:ptCount val="8"/>
                <c:pt idx="0">
                  <c:v>20</c:v>
                </c:pt>
                <c:pt idx="1">
                  <c:v>23</c:v>
                </c:pt>
                <c:pt idx="2">
                  <c:v>32</c:v>
                </c:pt>
                <c:pt idx="3">
                  <c:v>23</c:v>
                </c:pt>
                <c:pt idx="4">
                  <c:v>22</c:v>
                </c:pt>
                <c:pt idx="5">
                  <c:v>72</c:v>
                </c:pt>
                <c:pt idx="6">
                  <c:v>139</c:v>
                </c:pt>
                <c:pt idx="7">
                  <c:v>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98-42A8-8955-D240F781D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19701504"/>
        <c:axId val="119703040"/>
      </c:barChart>
      <c:catAx>
        <c:axId val="11970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703040"/>
        <c:crosses val="autoZero"/>
        <c:auto val="1"/>
        <c:lblAlgn val="ctr"/>
        <c:lblOffset val="100"/>
        <c:noMultiLvlLbl val="0"/>
      </c:catAx>
      <c:valAx>
        <c:axId val="119703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970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954031404406885"/>
          <c:y val="0.92400893140734108"/>
          <c:w val="0.47550120431995163"/>
          <c:h val="5.9479539965100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7F8D5-A004-426D-8C4D-6B29DFDC0C95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BC220-E492-477F-81E7-0B1266511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91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1"/>
          <p:cNvSpPr>
            <a:spLocks noChangeArrowheads="1"/>
          </p:cNvSpPr>
          <p:nvPr/>
        </p:nvSpPr>
        <p:spPr bwMode="auto">
          <a:xfrm>
            <a:off x="1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82" tIns="45441" rIns="90882" bIns="4544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1" y="0"/>
            <a:ext cx="2919516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82" tIns="45441" rIns="90882" bIns="4544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2" name="Text Box 3"/>
          <p:cNvSpPr txBox="1">
            <a:spLocks noChangeArrowheads="1"/>
          </p:cNvSpPr>
          <p:nvPr/>
        </p:nvSpPr>
        <p:spPr bwMode="auto">
          <a:xfrm>
            <a:off x="3814667" y="0"/>
            <a:ext cx="2919516" cy="493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82" tIns="45441" rIns="90882" bIns="4544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2533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89000" y="730250"/>
            <a:ext cx="4956175" cy="37163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3736" y="4686619"/>
            <a:ext cx="5386712" cy="443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451" tIns="46515" rIns="89451" bIns="4651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2535" name="Text Box 6"/>
          <p:cNvSpPr txBox="1">
            <a:spLocks noChangeArrowheads="1"/>
          </p:cNvSpPr>
          <p:nvPr/>
        </p:nvSpPr>
        <p:spPr bwMode="auto">
          <a:xfrm>
            <a:off x="1" y="9371660"/>
            <a:ext cx="2919516" cy="493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882" tIns="45441" rIns="90882" bIns="45441" anchor="ctr"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14666" y="9371659"/>
            <a:ext cx="2917935" cy="49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451" tIns="46515" rIns="89451" bIns="46515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908822" algn="l"/>
                <a:tab pos="1817644" algn="l"/>
                <a:tab pos="2726466" algn="l"/>
                <a:tab pos="3635289" algn="l"/>
                <a:tab pos="4544111" algn="l"/>
                <a:tab pos="5452933" algn="l"/>
                <a:tab pos="6361755" algn="l"/>
                <a:tab pos="7270577" algn="l"/>
                <a:tab pos="8179399" algn="l"/>
                <a:tab pos="9088222" algn="l"/>
                <a:tab pos="9997044" algn="l"/>
              </a:tabLst>
              <a:defRPr sz="1200"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1B4A1393-A8A5-48C3-93F5-9A1711976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239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12CEF-76AE-43A4-875E-EC3C3BC1817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487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B4A1393-A8A5-48C3-93F5-9A171197654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357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B4A1393-A8A5-48C3-93F5-9A171197654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75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>
                <a:latin typeface="Arial Black" panose="020B0A04020102020204" pitchFamily="34" charset="0"/>
                <a:cs typeface="Aharoni" panose="02010803020104030203" pitchFamily="2" charset="-79"/>
              </a:rPr>
              <a:t>Дальнейшая интеграция ИС (НРБТ, КМИС и т.д.) по учету-отчету НЯ в режиме реального времени</a:t>
            </a:r>
          </a:p>
          <a:p>
            <a:r>
              <a:rPr lang="ru-RU" sz="1200" dirty="0">
                <a:latin typeface="Arial Black" panose="020B0A04020102020204" pitchFamily="34" charset="0"/>
                <a:cs typeface="Aharoni" panose="02010803020104030203" pitchFamily="2" charset="-79"/>
              </a:rPr>
              <a:t>Закуп ПТП через </a:t>
            </a:r>
            <a:r>
              <a:rPr lang="en-US" sz="1200" dirty="0">
                <a:latin typeface="Arial Black" panose="020B0A04020102020204" pitchFamily="34" charset="0"/>
                <a:cs typeface="Aharoni" panose="02010803020104030203" pitchFamily="2" charset="-79"/>
              </a:rPr>
              <a:t>GDF</a:t>
            </a:r>
            <a:r>
              <a:rPr lang="ru-RU" sz="1200" dirty="0">
                <a:latin typeface="Arial Black" panose="020B0A04020102020204" pitchFamily="34" charset="0"/>
                <a:cs typeface="Aharoni" panose="02010803020104030203" pitchFamily="2" charset="-79"/>
              </a:rPr>
              <a:t> по режиму </a:t>
            </a:r>
            <a:r>
              <a:rPr lang="en-US" sz="1200" dirty="0" err="1">
                <a:latin typeface="Arial Black" panose="020B0A04020102020204" pitchFamily="34" charset="0"/>
                <a:cs typeface="Aharoni" panose="02010803020104030203" pitchFamily="2" charset="-79"/>
              </a:rPr>
              <a:t>BPalM</a:t>
            </a:r>
            <a:r>
              <a:rPr lang="en-US" sz="1200" dirty="0">
                <a:latin typeface="Arial Black" panose="020B0A04020102020204" pitchFamily="34" charset="0"/>
                <a:cs typeface="Aharoni" panose="02010803020104030203" pitchFamily="2" charset="-79"/>
              </a:rPr>
              <a:t>/</a:t>
            </a:r>
            <a:r>
              <a:rPr lang="en-US" sz="1200" dirty="0" err="1">
                <a:latin typeface="Arial Black" panose="020B0A04020102020204" pitchFamily="34" charset="0"/>
                <a:cs typeface="Aharoni" panose="02010803020104030203" pitchFamily="2" charset="-79"/>
              </a:rPr>
              <a:t>BPal</a:t>
            </a:r>
            <a:r>
              <a:rPr lang="en-US" sz="1200" dirty="0">
                <a:latin typeface="Arial Black" panose="020B0A04020102020204" pitchFamily="34" charset="0"/>
                <a:cs typeface="Aharoni" panose="02010803020104030203" pitchFamily="2" charset="-79"/>
              </a:rPr>
              <a:t> </a:t>
            </a:r>
            <a:r>
              <a:rPr lang="ru-RU" sz="1200" dirty="0">
                <a:latin typeface="Arial Black" panose="020B0A04020102020204" pitchFamily="34" charset="0"/>
                <a:cs typeface="Aharoni" panose="02010803020104030203" pitchFamily="2" charset="-79"/>
              </a:rPr>
              <a:t>на 120 пациентов</a:t>
            </a:r>
          </a:p>
          <a:p>
            <a:r>
              <a:rPr lang="ru-RU" sz="1200" dirty="0">
                <a:latin typeface="Arial Black" panose="020B0A04020102020204" pitchFamily="34" charset="0"/>
                <a:cs typeface="Aharoni" panose="02010803020104030203" pitchFamily="2" charset="-79"/>
              </a:rPr>
              <a:t>Распределены тиражированные журналы – Шкала оценки степени тяжести, тест </a:t>
            </a:r>
            <a:r>
              <a:rPr lang="ru-RU" sz="1200" dirty="0" err="1">
                <a:latin typeface="Arial Black" panose="020B0A04020102020204" pitchFamily="34" charset="0"/>
                <a:cs typeface="Aharoni" panose="02010803020104030203" pitchFamily="2" charset="-79"/>
              </a:rPr>
              <a:t>Ишихары</a:t>
            </a:r>
            <a:r>
              <a:rPr lang="ru-RU" sz="1200" dirty="0">
                <a:latin typeface="Arial Black" panose="020B0A04020102020204" pitchFamily="34" charset="0"/>
                <a:cs typeface="Aharoni" panose="02010803020104030203" pitchFamily="2" charset="-79"/>
              </a:rPr>
              <a:t>-  для определения нежелательных явлений и степени тяжести НЯ.</a:t>
            </a:r>
          </a:p>
          <a:p>
            <a:r>
              <a:rPr lang="ru-RU" sz="1200" dirty="0">
                <a:latin typeface="Arial Black" panose="020B0A04020102020204" pitchFamily="34" charset="0"/>
                <a:cs typeface="Aharoni" panose="02010803020104030203" pitchFamily="2" charset="-79"/>
              </a:rPr>
              <a:t>Проведены 2 тренинга по </a:t>
            </a:r>
            <a:r>
              <a:rPr lang="ru-RU" sz="1200" dirty="0" err="1">
                <a:latin typeface="Arial Black" panose="020B0A04020102020204" pitchFamily="34" charset="0"/>
                <a:cs typeface="Aharoni" panose="02010803020104030203" pitchFamily="2" charset="-79"/>
              </a:rPr>
              <a:t>аМБЛ</a:t>
            </a:r>
            <a:r>
              <a:rPr lang="ru-RU" sz="1200" dirty="0">
                <a:latin typeface="Arial Black" panose="020B0A04020102020204" pitchFamily="34" charset="0"/>
                <a:cs typeface="Aharoni" panose="02010803020104030203" pitchFamily="2" charset="-79"/>
              </a:rPr>
              <a:t> на 41 участников для членов ЦВКК и ответственных специалистов по </a:t>
            </a:r>
            <a:r>
              <a:rPr lang="ru-RU" sz="1200" dirty="0" err="1">
                <a:latin typeface="Arial Black" panose="020B0A04020102020204" pitchFamily="34" charset="0"/>
                <a:cs typeface="Aharoni" panose="02010803020104030203" pitchFamily="2" charset="-79"/>
              </a:rPr>
              <a:t>аМБЛ</a:t>
            </a:r>
            <a:r>
              <a:rPr lang="ru-RU" sz="1200" dirty="0">
                <a:latin typeface="Arial Black" panose="020B0A04020102020204" pitchFamily="34" charset="0"/>
                <a:cs typeface="Aharoni" panose="02010803020104030203" pitchFamily="2" charset="-79"/>
              </a:rPr>
              <a:t> ОЦФ/ГЦФ  регионов</a:t>
            </a:r>
          </a:p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1B4A1393-A8A5-48C3-93F5-9A171197654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738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F714A-5D3D-4D2F-A151-61967608BF6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542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F714A-5D3D-4D2F-A151-61967608BF6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60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6F714A-5D3D-4D2F-A151-61967608BF6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153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0" i="0" kern="1200" dirty="0">
              <a:solidFill>
                <a:srgbClr val="000000"/>
              </a:solidFill>
              <a:effectLst/>
              <a:latin typeface="Times New Roman" pitchFamily="16" charset="0"/>
              <a:ea typeface="+mn-ea"/>
              <a:cs typeface="+mn-cs"/>
            </a:endParaRPr>
          </a:p>
          <a:p>
            <a:r>
              <a:rPr lang="ru-RU" sz="1200" b="0" i="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A (отлично) – на 100% и выше выполнения индикаторов; зеленый цвет</a:t>
            </a:r>
          </a:p>
          <a:p>
            <a:r>
              <a:rPr lang="ru-RU" sz="1200" b="0" i="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 (хорошо) – 90-99% выполнения индикаторов; синий</a:t>
            </a:r>
          </a:p>
          <a:p>
            <a:r>
              <a:rPr lang="ru-RU" sz="1200" b="0" i="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C (удовлетворительно) – 60-89% выполнения индикаторов; желтый</a:t>
            </a:r>
          </a:p>
          <a:p>
            <a:r>
              <a:rPr lang="ru-RU" sz="1200" b="0" i="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D (плохо) – 30-59% выполнения индикаторов; красный</a:t>
            </a:r>
          </a:p>
          <a:p>
            <a:r>
              <a:rPr lang="ru-RU" sz="1200" b="0" i="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E (очень плохо) - менее 30% выполнения индикаторов.</a:t>
            </a:r>
          </a:p>
          <a:p>
            <a:r>
              <a:rPr lang="ru-RU" sz="1200" b="0" i="0" kern="1200" dirty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C714C6-3542-4576-AE04-BE7559A13221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977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C714C6-3542-4576-AE04-BE7559A1322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icrosoft YaHei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Microsoft YaHei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645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529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69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38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318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876258" y="1801819"/>
            <a:ext cx="5391484" cy="5001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50" b="1" i="0">
                <a:solidFill>
                  <a:srgbClr val="04373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17323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983" y="594784"/>
            <a:ext cx="8128034" cy="577081"/>
          </a:xfrm>
        </p:spPr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2263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983" y="594784"/>
            <a:ext cx="8128034" cy="577081"/>
          </a:xfrm>
        </p:spPr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61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983" y="594784"/>
            <a:ext cx="8128034" cy="577081"/>
          </a:xfrm>
        </p:spPr>
        <p:txBody>
          <a:bodyPr lIns="0" tIns="0" rIns="0" bIns="0"/>
          <a:lstStyle>
            <a:lvl1pPr>
              <a:defRPr sz="3750" b="1" i="0">
                <a:solidFill>
                  <a:srgbClr val="0437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04553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0437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383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124969"/>
            <a:ext cx="6858000" cy="1384995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7699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1" y="6377940"/>
            <a:ext cx="2103120" cy="276999"/>
          </a:xfrm>
        </p:spPr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04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1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7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508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86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66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2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281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163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ED8AE-F9E3-4870-BF32-E9E4C2B2C856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C93D9-C29D-4666-866A-8B6DE46DF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4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7983" y="594784"/>
            <a:ext cx="8128034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1" i="0">
                <a:solidFill>
                  <a:srgbClr val="04373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720" y="2887403"/>
            <a:ext cx="81285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436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28600">
        <a:defRPr>
          <a:latin typeface="+mn-lt"/>
          <a:ea typeface="+mn-ea"/>
          <a:cs typeface="+mn-cs"/>
        </a:defRPr>
      </a:lvl2pPr>
      <a:lvl3pPr marL="457200">
        <a:defRPr>
          <a:latin typeface="+mn-lt"/>
          <a:ea typeface="+mn-ea"/>
          <a:cs typeface="+mn-cs"/>
        </a:defRPr>
      </a:lvl3pPr>
      <a:lvl4pPr marL="685800">
        <a:defRPr>
          <a:latin typeface="+mn-lt"/>
          <a:ea typeface="+mn-ea"/>
          <a:cs typeface="+mn-cs"/>
        </a:defRPr>
      </a:lvl4pPr>
      <a:lvl5pPr marL="914400">
        <a:defRPr>
          <a:latin typeface="+mn-lt"/>
          <a:ea typeface="+mn-ea"/>
          <a:cs typeface="+mn-cs"/>
        </a:defRPr>
      </a:lvl5pPr>
      <a:lvl6pPr marL="1143000">
        <a:defRPr>
          <a:latin typeface="+mn-lt"/>
          <a:ea typeface="+mn-ea"/>
          <a:cs typeface="+mn-cs"/>
        </a:defRPr>
      </a:lvl6pPr>
      <a:lvl7pPr marL="1371600">
        <a:defRPr>
          <a:latin typeface="+mn-lt"/>
          <a:ea typeface="+mn-ea"/>
          <a:cs typeface="+mn-cs"/>
        </a:defRPr>
      </a:lvl7pPr>
      <a:lvl8pPr marL="1600200">
        <a:defRPr>
          <a:latin typeface="+mn-lt"/>
          <a:ea typeface="+mn-ea"/>
          <a:cs typeface="+mn-cs"/>
        </a:defRPr>
      </a:lvl8pPr>
      <a:lvl9pPr marL="18288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305800" cy="648071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Грант ГФ по компоненту «Туберкулез» на 2023-2025 гг. </a:t>
            </a:r>
            <a:endParaRPr lang="en-US" sz="2800" b="1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264" y="908720"/>
            <a:ext cx="8439472" cy="507656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cs typeface="Arial" panose="020B0604020202020204" pitchFamily="34" charset="0"/>
              </a:rPr>
              <a:t>Цель: </a:t>
            </a:r>
            <a:r>
              <a:rPr lang="ru-RU" sz="1800" i="1" dirty="0">
                <a:solidFill>
                  <a:srgbClr val="002060"/>
                </a:solidFill>
                <a:cs typeface="Arial" panose="020B0604020202020204" pitchFamily="34" charset="0"/>
              </a:rPr>
              <a:t>Усиление комплексных и устойчивых ответных мер </a:t>
            </a:r>
            <a:r>
              <a:rPr lang="ru-RU" sz="1800" b="1" i="1" dirty="0">
                <a:solidFill>
                  <a:srgbClr val="C00000"/>
                </a:solidFill>
                <a:cs typeface="Arial" panose="020B0604020202020204" pitchFamily="34" charset="0"/>
              </a:rPr>
              <a:t>системы здравоохранения и сообществ </a:t>
            </a:r>
            <a:r>
              <a:rPr lang="ru-RU" sz="1800" i="1" dirty="0">
                <a:solidFill>
                  <a:srgbClr val="002060"/>
                </a:solidFill>
                <a:cs typeface="Arial" panose="020B0604020202020204" pitchFamily="34" charset="0"/>
              </a:rPr>
              <a:t>на проблемы </a:t>
            </a:r>
            <a:r>
              <a:rPr lang="ru-RU" sz="1800" b="1" i="1" dirty="0">
                <a:solidFill>
                  <a:srgbClr val="C00000"/>
                </a:solidFill>
                <a:cs typeface="Arial" panose="020B0604020202020204" pitchFamily="34" charset="0"/>
              </a:rPr>
              <a:t>ЛЧ и ЛУ-ТБ в Казахстане,</a:t>
            </a:r>
            <a:r>
              <a:rPr lang="ru-RU" sz="1800" i="1" dirty="0">
                <a:solidFill>
                  <a:srgbClr val="002060"/>
                </a:solidFill>
                <a:cs typeface="Arial" panose="020B0604020202020204" pitchFamily="34" charset="0"/>
              </a:rPr>
              <a:t> ориентированных на нуждах людей из ключевых и уязвимых групп населения, основанных на доказательных принципах. </a:t>
            </a:r>
          </a:p>
          <a:p>
            <a:pPr algn="just"/>
            <a:endParaRPr lang="ru-RU" sz="18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b="1" dirty="0">
                <a:cs typeface="Arial" panose="020B0604020202020204" pitchFamily="34" charset="0"/>
              </a:rPr>
              <a:t>Задача:</a:t>
            </a:r>
            <a:r>
              <a:rPr lang="ru-RU" sz="1800" b="1" dirty="0"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Поддержание всеобщего доступа к качественной и ориентированной на нужды людей диагностике, лечению, профилактике и мониторингу и оценке лекарственно-чувствительного и лекарственно-резистентного туберкулеза</a:t>
            </a:r>
          </a:p>
          <a:p>
            <a:pPr algn="just"/>
            <a:endParaRPr lang="ru-RU" sz="1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Всего 3 модуля и 9 интервенций</a:t>
            </a:r>
            <a:endParaRPr lang="ru-RU" sz="1800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>
                <a:cs typeface="Arial" panose="020B0604020202020204" pitchFamily="34" charset="0"/>
              </a:rPr>
              <a:t>Мероприятий: </a:t>
            </a:r>
            <a:r>
              <a:rPr lang="ru-RU" sz="1800" b="1" dirty="0">
                <a:solidFill>
                  <a:srgbClr val="0070C0"/>
                </a:solidFill>
                <a:cs typeface="Arial" panose="020B0604020202020204" pitchFamily="34" charset="0"/>
              </a:rPr>
              <a:t>всего -  53</a:t>
            </a:r>
            <a:r>
              <a:rPr lang="ru-RU" sz="1800" b="1" dirty="0">
                <a:cs typeface="Arial" panose="020B0604020202020204" pitchFamily="34" charset="0"/>
              </a:rPr>
              <a:t> </a:t>
            </a:r>
            <a:r>
              <a:rPr lang="ru-RU" sz="1800" dirty="0">
                <a:cs typeface="Arial" panose="020B0604020202020204" pitchFamily="34" charset="0"/>
              </a:rPr>
              <a:t>(</a:t>
            </a:r>
            <a:r>
              <a:rPr lang="en-US" sz="1800" dirty="0">
                <a:cs typeface="Arial" panose="020B0604020202020204" pitchFamily="34" charset="0"/>
              </a:rPr>
              <a:t>PAAR – 9 </a:t>
            </a:r>
            <a:r>
              <a:rPr lang="ru-RU" sz="1800" dirty="0">
                <a:cs typeface="Arial" panose="020B0604020202020204" pitchFamily="34" charset="0"/>
              </a:rPr>
              <a:t>полностью и 6 частично)</a:t>
            </a:r>
          </a:p>
          <a:p>
            <a:pPr algn="just"/>
            <a:endParaRPr lang="ru-RU" sz="1800" dirty="0"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1800" b="1" dirty="0">
                <a:cs typeface="Arial" panose="020B0604020202020204" pitchFamily="34" charset="0"/>
              </a:rPr>
              <a:t>Общий бюджет: </a:t>
            </a:r>
            <a:r>
              <a:rPr lang="ru-RU" sz="1800" b="1" dirty="0">
                <a:solidFill>
                  <a:srgbClr val="0070C0"/>
                </a:solidFill>
                <a:cs typeface="Arial" panose="020B0604020202020204" pitchFamily="34" charset="0"/>
              </a:rPr>
              <a:t>на 3 года - </a:t>
            </a:r>
            <a:r>
              <a:rPr lang="en-US" sz="1800" b="1" dirty="0">
                <a:solidFill>
                  <a:srgbClr val="0070C0"/>
                </a:solidFill>
                <a:cs typeface="Arial" panose="020B0604020202020204" pitchFamily="34" charset="0"/>
              </a:rPr>
              <a:t>  $ </a:t>
            </a:r>
            <a:r>
              <a:rPr lang="ru-RU" sz="1800" b="1" dirty="0">
                <a:solidFill>
                  <a:srgbClr val="0070C0"/>
                </a:solidFill>
                <a:cs typeface="Arial" panose="020B0604020202020204" pitchFamily="34" charset="0"/>
              </a:rPr>
              <a:t>8 419 363. </a:t>
            </a:r>
          </a:p>
          <a:p>
            <a:pPr algn="just"/>
            <a:r>
              <a:rPr lang="ru-RU" sz="1800" dirty="0">
                <a:cs typeface="Arial" panose="020B0604020202020204" pitchFamily="34" charset="0"/>
              </a:rPr>
              <a:t>	     </a:t>
            </a:r>
            <a:r>
              <a:rPr lang="en-US" sz="1800" dirty="0">
                <a:cs typeface="Arial" panose="020B0604020202020204" pitchFamily="34" charset="0"/>
              </a:rPr>
              <a:t>  </a:t>
            </a:r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основной –  </a:t>
            </a:r>
            <a:r>
              <a:rPr lang="en-US" sz="1800" b="1" dirty="0">
                <a:solidFill>
                  <a:srgbClr val="C00000"/>
                </a:solidFill>
                <a:cs typeface="Arial" panose="020B0604020202020204" pitchFamily="34" charset="0"/>
              </a:rPr>
              <a:t>$ </a:t>
            </a:r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8 040 997 </a:t>
            </a:r>
          </a:p>
          <a:p>
            <a:pPr algn="just"/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              </a:t>
            </a:r>
            <a:r>
              <a:rPr lang="en-US" sz="1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из них на 2023 год – </a:t>
            </a:r>
            <a:r>
              <a:rPr lang="en-US" sz="1800" b="1" dirty="0">
                <a:solidFill>
                  <a:srgbClr val="C00000"/>
                </a:solidFill>
                <a:cs typeface="Arial" panose="020B0604020202020204" pitchFamily="34" charset="0"/>
              </a:rPr>
              <a:t>$ </a:t>
            </a:r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4 </a:t>
            </a:r>
            <a:r>
              <a:rPr lang="en-US" sz="1800" b="1" dirty="0">
                <a:solidFill>
                  <a:srgbClr val="C00000"/>
                </a:solidFill>
                <a:cs typeface="Arial" panose="020B0604020202020204" pitchFamily="34" charset="0"/>
              </a:rPr>
              <a:t>445 774</a:t>
            </a:r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, на 2024 год - </a:t>
            </a:r>
            <a:r>
              <a:rPr lang="en-US" sz="1800" b="1" dirty="0">
                <a:solidFill>
                  <a:srgbClr val="C00000"/>
                </a:solidFill>
                <a:cs typeface="Arial" panose="020B0604020202020204" pitchFamily="34" charset="0"/>
              </a:rPr>
              <a:t>$2</a:t>
            </a:r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cs typeface="Arial" panose="020B0604020202020204" pitchFamily="34" charset="0"/>
              </a:rPr>
              <a:t>764</a:t>
            </a:r>
            <a:r>
              <a:rPr 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C00000"/>
                </a:solidFill>
                <a:cs typeface="Arial" panose="020B0604020202020204" pitchFamily="34" charset="0"/>
              </a:rPr>
              <a:t>673</a:t>
            </a:r>
            <a:endParaRPr lang="ru-RU" sz="1800" b="1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800" b="1" dirty="0">
                <a:solidFill>
                  <a:srgbClr val="7030A0"/>
                </a:solidFill>
                <a:cs typeface="Arial" panose="020B0604020202020204" pitchFamily="34" charset="0"/>
              </a:rPr>
              <a:t>		C19RM</a:t>
            </a:r>
            <a:r>
              <a:rPr lang="ru-RU" sz="1800" b="1" dirty="0">
                <a:solidFill>
                  <a:srgbClr val="7030A0"/>
                </a:solidFill>
                <a:cs typeface="Arial" panose="020B0604020202020204" pitchFamily="34" charset="0"/>
              </a:rPr>
              <a:t> –  </a:t>
            </a:r>
            <a:r>
              <a:rPr lang="en-US" sz="1800" b="1" dirty="0">
                <a:solidFill>
                  <a:srgbClr val="7030A0"/>
                </a:solidFill>
                <a:cs typeface="Arial" panose="020B0604020202020204" pitchFamily="34" charset="0"/>
              </a:rPr>
              <a:t>$378</a:t>
            </a:r>
            <a:r>
              <a:rPr lang="ru-RU" sz="18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1800" b="1" dirty="0">
                <a:solidFill>
                  <a:srgbClr val="7030A0"/>
                </a:solidFill>
                <a:cs typeface="Arial" panose="020B0604020202020204" pitchFamily="34" charset="0"/>
              </a:rPr>
              <a:t>366</a:t>
            </a:r>
          </a:p>
        </p:txBody>
      </p:sp>
    </p:spTree>
    <p:extLst>
      <p:ext uri="{BB962C8B-B14F-4D97-AF65-F5344CB8AC3E}">
        <p14:creationId xmlns:p14="http://schemas.microsoft.com/office/powerpoint/2010/main" val="1608493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A91E9-4ADA-44C1-828E-8B2EA1CC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4914"/>
            <a:ext cx="8640960" cy="88618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50F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Модуль 1.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Задача 1.3.8. 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</a:t>
            </a:r>
            <a:r>
              <a:rPr lang="ru-RU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аМБЛ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(6)  </a:t>
            </a:r>
            <a:endParaRPr lang="ru-KZ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3249D2F-F915-454C-92AB-74145A526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20" y="1268760"/>
            <a:ext cx="8640960" cy="2919432"/>
          </a:xfrm>
        </p:spPr>
        <p:txBody>
          <a:bodyPr>
            <a:norm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</a:rPr>
              <a:t>Техническая поддержка   внешнего и национального консультанта по вопросам </a:t>
            </a:r>
            <a:r>
              <a:rPr lang="ru-RU" sz="1400" b="1" dirty="0" err="1">
                <a:latin typeface="Times New Roman" panose="02020603050405020304" pitchFamily="18" charset="0"/>
              </a:rPr>
              <a:t>аМБЛ</a:t>
            </a:r>
            <a:r>
              <a:rPr lang="ru-RU" sz="1400" b="1" dirty="0"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</a:rPr>
              <a:t>Мониторинг и координация мероприятий по интеграции ИС (НРБТ, КМИС и т.д.) в части учета и отчетности НЯ на ПТП,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</a:rPr>
              <a:t>Совершенствование НРБТ в части получения данных по </a:t>
            </a:r>
            <a:r>
              <a:rPr lang="ru-RU" sz="1400" dirty="0" err="1">
                <a:latin typeface="Times New Roman" panose="02020603050405020304" pitchFamily="18" charset="0"/>
              </a:rPr>
              <a:t>аМБЛ</a:t>
            </a:r>
            <a:r>
              <a:rPr lang="ru-RU" sz="1400" dirty="0">
                <a:latin typeface="Times New Roman" panose="02020603050405020304" pitchFamily="18" charset="0"/>
              </a:rPr>
              <a:t>. Внедрено получение отчета о СНЯ  при постоянной отмене ПТП (с 1 квартала 2024г.) </a:t>
            </a:r>
          </a:p>
          <a:p>
            <a:r>
              <a:rPr lang="ru-RU" sz="1400" b="1" dirty="0">
                <a:latin typeface="Times New Roman" panose="02020603050405020304" pitchFamily="18" charset="0"/>
              </a:rPr>
              <a:t>Ежеквартальный сбор и анализ НЯ при лечении ТБ, ЛУ ТБ. Проведен анализ ситуации по </a:t>
            </a:r>
            <a:r>
              <a:rPr lang="ru-RU" sz="1400" b="1" dirty="0" err="1">
                <a:latin typeface="Times New Roman" panose="02020603050405020304" pitchFamily="18" charset="0"/>
              </a:rPr>
              <a:t>аМБЛ</a:t>
            </a:r>
            <a:r>
              <a:rPr lang="ru-RU" sz="1400" b="1" dirty="0">
                <a:latin typeface="Times New Roman" panose="02020603050405020304" pitchFamily="18" charset="0"/>
              </a:rPr>
              <a:t> в разрезе регионов за 2023г и  6 месяцев 2024г.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Проведен анализ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актов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практик </a:t>
            </a:r>
            <a:r>
              <a:rPr lang="ru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M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фармаконадзору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MD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D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НТП  в Республике Казахстан в рамках внешней технической помощи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14-16 мая 2024г для ответственных специалистов по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аМБЛ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республиканском уровне </a:t>
            </a:r>
            <a:endParaRPr lang="ru-RU" sz="1400" dirty="0">
              <a:latin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endParaRPr lang="ru-KZ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C6AB0511-728D-46A5-9812-112684F94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57754" y="4995175"/>
            <a:ext cx="1296144" cy="494798"/>
          </a:xfrm>
        </p:spPr>
        <p:txBody>
          <a:bodyPr>
            <a:normAutofit/>
          </a:bodyPr>
          <a:lstStyle/>
          <a:p>
            <a:endParaRPr lang="ru-KZ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7601B9-D3A9-46F1-B549-2EB0C6F86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233" y="4103536"/>
            <a:ext cx="3555695" cy="261387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0666017-ED6A-4963-9770-D5A706A11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59" y="4188192"/>
            <a:ext cx="4563807" cy="2567756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EC73AD1-3E5D-4203-927D-54C1ACF41E72}"/>
              </a:ext>
            </a:extLst>
          </p:cNvPr>
          <p:cNvSpPr/>
          <p:nvPr/>
        </p:nvSpPr>
        <p:spPr>
          <a:xfrm>
            <a:off x="6256020" y="4164330"/>
            <a:ext cx="723900" cy="106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86380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9" y="116633"/>
            <a:ext cx="8796649" cy="72007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Модуль 2. </a:t>
            </a:r>
            <a:r>
              <a:rPr lang="ru-RU" sz="24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Задачи 1.5.1-1.5.7. Мероприятия по диагностике и лечению  туберкулезной инфекции(ТИ)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381B0CA-F8E8-4839-BAFA-CCE3468EE283}"/>
              </a:ext>
            </a:extLst>
          </p:cNvPr>
          <p:cNvSpPr/>
          <p:nvPr/>
        </p:nvSpPr>
        <p:spPr>
          <a:xfrm>
            <a:off x="3635896" y="1052736"/>
            <a:ext cx="54006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Техническая поддержка – внешний и национальный консультанты по ТИ. Во всех ОЦФ/ГЦФ и в ННЦФ РК назначены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отв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лица по ТИ. 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Активности за 8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мес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2024г:</a:t>
            </a:r>
          </a:p>
          <a:p>
            <a:pPr marL="171450" marR="0" lvl="0" indent="-17145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3 заседания ТРГ (12.02.24г; 01.03.24г; 12.10.2024г);</a:t>
            </a:r>
          </a:p>
          <a:p>
            <a:pPr marL="171450" marR="0" lvl="0" indent="-17145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закуплены и распределены по всем регионам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10500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квантифероновых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тестов и пробирок, проведено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6365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исследований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(60,6%);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1450" marR="0" lvl="0" indent="-17145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распределены в феврале 2024г во все регионы ПТП (Н+R,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Н+рифапентин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) для профилактического лечения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10560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лиц с ТИ на 2024-2025гг.;</a:t>
            </a:r>
          </a:p>
          <a:p>
            <a:pPr marL="171450" marR="0" lvl="0" indent="-17145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впервые охвачены новыми режимами лечения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3378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лиц с ТИ, в том числе с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рифапентином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 – 2256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(план на 2024 год - 2300);</a:t>
            </a:r>
          </a:p>
          <a:p>
            <a:pPr marL="171450" marR="0" lvl="0" indent="-17145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анализ эффективности мероприятий по ТИ в РК (изучение причин отказов пациентов от обследования и профилактического лечения методом анкетирования фтизиатров ПМСП). </a:t>
            </a:r>
          </a:p>
          <a:p>
            <a:pPr marL="171450" marR="0" lvl="0" indent="-17145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Утверждена на Ученом Совете ННЦФ РК Инструкция по ТИ для ПМСП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Calibri"/>
                <a:cs typeface="Times New Roman" pitchFamily="18" charset="0"/>
              </a:rPr>
              <a:t>Во всех регионах отмечается положительная динамика в проведении мероприятий по ТИ</a:t>
            </a: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Picture 2" descr="C:\Users\админ\Documents\ГФ 2024\На сайт ННЦФ\ВКО тренинг\ФОТО_ВКО_Тренинг ТИ 2024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0"/>
          <a:stretch/>
        </p:blipFill>
        <p:spPr bwMode="auto">
          <a:xfrm>
            <a:off x="1" y="1040944"/>
            <a:ext cx="3635896" cy="25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2DBF2E6-F78A-4793-A75B-F3B1EBFCE474}"/>
              </a:ext>
            </a:extLst>
          </p:cNvPr>
          <p:cNvSpPr/>
          <p:nvPr/>
        </p:nvSpPr>
        <p:spPr>
          <a:xfrm>
            <a:off x="266700" y="3933057"/>
            <a:ext cx="33691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Calibri"/>
                <a:cs typeface="Times New Roman" pitchFamily="18" charset="0"/>
              </a:rPr>
              <a:t>Проведены 6 тренингов в регионах: ВКО,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Calibri"/>
                <a:cs typeface="Times New Roman" pitchFamily="18" charset="0"/>
              </a:rPr>
              <a:t>обл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Calibri"/>
                <a:cs typeface="Times New Roman" pitchFamily="18" charset="0"/>
              </a:rPr>
              <a:t> Абай, </a:t>
            </a:r>
            <a:r>
              <a:rPr kumimoji="0" lang="ru-RU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Calibri"/>
                <a:cs typeface="Times New Roman" pitchFamily="18" charset="0"/>
              </a:rPr>
              <a:t>Жамбылская</a:t>
            </a:r>
            <a:r>
              <a:rPr kumimoji="0" lang="ru-RU" sz="16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Calibri"/>
                <a:cs typeface="Times New Roman" pitchFamily="18" charset="0"/>
              </a:rPr>
              <a:t> область на тему: «Современные подходы к выявлению, диагностике и лечению ТИ»; обучены 149 специалистов ПМСП (фтизиатры, ВОП, терапевты, педиатры)</a:t>
            </a:r>
          </a:p>
        </p:txBody>
      </p:sp>
    </p:spTree>
    <p:extLst>
      <p:ext uri="{BB962C8B-B14F-4D97-AF65-F5344CB8AC3E}">
        <p14:creationId xmlns:p14="http://schemas.microsoft.com/office/powerpoint/2010/main" val="2744473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0EB3578-70AA-4F74-80F9-90B47C492652}"/>
              </a:ext>
            </a:extLst>
          </p:cNvPr>
          <p:cNvSpPr txBox="1">
            <a:spLocks/>
          </p:cNvSpPr>
          <p:nvPr/>
        </p:nvSpPr>
        <p:spPr bwMode="auto">
          <a:xfrm>
            <a:off x="152403" y="188640"/>
            <a:ext cx="8753178" cy="12399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Модуль 2. </a:t>
            </a:r>
            <a:r>
              <a:rPr lang="ru-RU" sz="28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Задача 1.6. Оказание услуг по туберкулезу на уровне сообществ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C66A444-4C5D-41D4-9E88-2575FF2AC76E}"/>
              </a:ext>
            </a:extLst>
          </p:cNvPr>
          <p:cNvSpPr txBox="1">
            <a:spLocks/>
          </p:cNvSpPr>
          <p:nvPr/>
        </p:nvSpPr>
        <p:spPr>
          <a:xfrm>
            <a:off x="152403" y="1428563"/>
            <a:ext cx="8839197" cy="4476937"/>
          </a:xfrm>
          <a:prstGeom prst="rect">
            <a:avLst/>
          </a:prstGeom>
          <a:ln w="12700">
            <a:miter lim="400000"/>
          </a:ln>
        </p:spPr>
        <p:txBody>
          <a:bodyPr vert="horz" lIns="38100" tIns="38100" rIns="38100" bIns="3810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По проекту ГФ НПО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работают в 17 регионах (кроме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г.Астана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г.Алматы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и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Улытауской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области): в г. Астана ОФ «Санат Алеми» реализует ГСЗ по ТБ с марта 2024г., в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г.Алматы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ОФ «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Мейірімді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Жол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» - с июля 2024 г.</a:t>
            </a:r>
          </a:p>
          <a:p>
            <a:pPr marL="342900" indent="-342900" defTabSz="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Продолжается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реализация стимулирующего компонента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для аутричей с проведением ежемесячной верификации индикаторов.</a:t>
            </a:r>
          </a:p>
          <a:p>
            <a:pPr marL="342900" indent="-342900" defTabSz="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8-9.02.2024 г. координаторы НПО приняли участие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в Республиканском координационном совещании по итогам 2023 года и рабочей группе по развитию НПСТБ.</a:t>
            </a:r>
          </a:p>
          <a:p>
            <a:pPr marL="342900" indent="-342900" defTabSz="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Проведены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онлайн совещания с НПО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«Реализация программы «малых» грантов для НПО по итогам 1 и 2 кв. 2024г.».</a:t>
            </a:r>
          </a:p>
          <a:p>
            <a:pPr marL="342900" indent="-342900" defTabSz="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14-15.02.2024 г. в г. Алматы проведен офлайн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семинар-тренинг для фтизиатров НПО</a:t>
            </a:r>
          </a:p>
          <a:p>
            <a:pPr marL="342900" indent="-342900" defTabSz="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Осуществлены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3 визита по обмену опытом НПО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: 1) ОО «Белая ромашка»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г.Кызылорда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г.Тараз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, 2) ОФ «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Игилик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г.Кокшетау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и ОО «Путь здоровья» Костанай в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г.Астана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, 3) ОФ «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Мейірімді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жол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г.Алматы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и ОО «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Сенім-Тірек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г.Актобе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в </a:t>
            </a:r>
            <a:r>
              <a:rPr lang="ru-RU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г.Талдыкорган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342900" indent="-342900" defTabSz="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МиО визиты в НПО 10 регионов и спот-чеки МАФ – в НПО 5 регионов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.</a:t>
            </a:r>
            <a:endParaRPr lang="ru-RU" sz="17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91859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4A2AA304-2D10-4E5E-B4C9-E384BD5A7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597"/>
            <a:ext cx="66749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hangingPunct="0">
              <a:defRPr/>
            </a:pPr>
            <a:r>
              <a:rPr lang="ru-RU" altLang="ru-RU" sz="825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altLang="ru-RU" sz="135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D3A337A-D602-4F6D-8652-6B51BE090E23}"/>
              </a:ext>
            </a:extLst>
          </p:cNvPr>
          <p:cNvSpPr txBox="1">
            <a:spLocks/>
          </p:cNvSpPr>
          <p:nvPr/>
        </p:nvSpPr>
        <p:spPr>
          <a:xfrm>
            <a:off x="3916488" y="2944281"/>
            <a:ext cx="898456" cy="38350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endParaRPr lang="en-US" sz="3300" i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CCC0B74-9D71-46F0-ABA5-68620716AF76}"/>
              </a:ext>
            </a:extLst>
          </p:cNvPr>
          <p:cNvSpPr txBox="1">
            <a:spLocks/>
          </p:cNvSpPr>
          <p:nvPr/>
        </p:nvSpPr>
        <p:spPr bwMode="auto">
          <a:xfrm>
            <a:off x="289040" y="188641"/>
            <a:ext cx="8565920" cy="115212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>
              <a:defRPr/>
            </a:pPr>
            <a:r>
              <a:rPr lang="ru-RU" sz="2800" b="1" dirty="0">
                <a:solidFill>
                  <a:srgbClr val="FF0000"/>
                </a:solidFill>
                <a:latin typeface="Calibri"/>
              </a:rPr>
              <a:t>Модуль 2. </a:t>
            </a:r>
            <a:r>
              <a:rPr lang="ru-RU" sz="2800" b="1" dirty="0">
                <a:solidFill>
                  <a:srgbClr val="FFFF00"/>
                </a:solidFill>
                <a:latin typeface="Calibri"/>
              </a:rPr>
              <a:t>Вклад НПО в снижении бремени ТБ за 1-2 кв. и 8 мес. 2024 г. </a:t>
            </a:r>
            <a:endParaRPr lang="ru-RU" sz="2800" dirty="0">
              <a:solidFill>
                <a:srgbClr val="FFFF00"/>
              </a:solidFill>
              <a:latin typeface="Calibri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5EC3491-A94C-40E1-A9D1-754CC4BD20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86416"/>
              </p:ext>
            </p:extLst>
          </p:nvPr>
        </p:nvGraphicFramePr>
        <p:xfrm>
          <a:off x="179512" y="1412776"/>
          <a:ext cx="8784976" cy="5112567"/>
        </p:xfrm>
        <a:graphic>
          <a:graphicData uri="http://schemas.openxmlformats.org/drawingml/2006/table">
            <a:tbl>
              <a:tblPr firstRow="1" bandRow="1"/>
              <a:tblGrid>
                <a:gridCol w="4536504">
                  <a:extLst>
                    <a:ext uri="{9D8B030D-6E8A-4147-A177-3AD203B41FA5}">
                      <a16:colId xmlns:a16="http://schemas.microsoft.com/office/drawing/2014/main" val="3295926126"/>
                    </a:ext>
                  </a:extLst>
                </a:gridCol>
                <a:gridCol w="1341332">
                  <a:extLst>
                    <a:ext uri="{9D8B030D-6E8A-4147-A177-3AD203B41FA5}">
                      <a16:colId xmlns:a16="http://schemas.microsoft.com/office/drawing/2014/main" val="1299603367"/>
                    </a:ext>
                  </a:extLst>
                </a:gridCol>
                <a:gridCol w="1525130">
                  <a:extLst>
                    <a:ext uri="{9D8B030D-6E8A-4147-A177-3AD203B41FA5}">
                      <a16:colId xmlns:a16="http://schemas.microsoft.com/office/drawing/2014/main" val="853523221"/>
                    </a:ext>
                  </a:extLst>
                </a:gridCol>
                <a:gridCol w="1382010">
                  <a:extLst>
                    <a:ext uri="{9D8B030D-6E8A-4147-A177-3AD203B41FA5}">
                      <a16:colId xmlns:a16="http://schemas.microsoft.com/office/drawing/2014/main" val="1451121878"/>
                    </a:ext>
                  </a:extLst>
                </a:gridCol>
              </a:tblGrid>
              <a:tr h="6426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кв. 2024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кв. 2024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мес. 2024</a:t>
                      </a:r>
                      <a:endParaRPr lang="ru-KZ" sz="14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2937207"/>
                  </a:ext>
                </a:extLst>
              </a:tr>
              <a:tr h="57867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Информировано о ТБ и прошедших устное анкетирование на наличие симптомов ТБ </a:t>
                      </a: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12 813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(103%)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" marR="3604" marT="36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13 397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(103%)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" marR="3604" marT="36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34 625</a:t>
                      </a:r>
                      <a:r>
                        <a:rPr lang="ru-K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	</a:t>
                      </a:r>
                      <a:endParaRPr lang="ru-RU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 font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KZ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103%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KZ" sz="1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4" marR="3604" marT="360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1847889"/>
                  </a:ext>
                </a:extLst>
              </a:tr>
              <a:tr h="5832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Сопровождено в ПМСП лиц с подозрением на ТБ из ЦГ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удельный вес от информированных) 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1877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(15%)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1881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4 866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(14%)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2879120"/>
                  </a:ext>
                </a:extLst>
              </a:tr>
              <a:tr h="583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них прошедших ДАГ, включая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GXpert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удельный вес от информированных) </a:t>
                      </a:r>
                      <a:endParaRPr lang="ru-KZ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957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1061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2 729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(8%)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116309"/>
                  </a:ext>
                </a:extLst>
              </a:tr>
              <a:tr h="583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Выявлено случаев ТБ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(удельный вес от обследованных </a:t>
                      </a:r>
                      <a:r>
                        <a:rPr lang="en-US" sz="1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GX</a:t>
                      </a:r>
                      <a:r>
                        <a:rPr lang="ru-RU" sz="1400" b="0" i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KZ" sz="1400" b="0" i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(13%)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(11%)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303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(12%)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5095076"/>
                  </a:ext>
                </a:extLst>
              </a:tr>
              <a:tr h="3161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Обследовано контактных лиц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 </a:t>
                      </a: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 </a:t>
                      </a: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294</a:t>
                      </a: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412298"/>
                  </a:ext>
                </a:extLst>
              </a:tr>
              <a:tr h="583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пациентов на АЛ, получивших поддержку НПО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310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804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338602"/>
                  </a:ext>
                </a:extLst>
              </a:tr>
              <a:tr h="58327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Информировано лиц о приверженности при лечении ТБ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303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(98%)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(98%)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709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(98%)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004002"/>
                  </a:ext>
                </a:extLst>
              </a:tr>
              <a:tr h="6586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нарушителей режима лечения с активным ТБ, возвращенных к лечению силами НПО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 66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(59%)</a:t>
                      </a:r>
                      <a:endParaRPr lang="ru-K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из 66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(79%)</a:t>
                      </a:r>
                      <a:endParaRPr lang="ru-K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126 </a:t>
                      </a:r>
                      <a:r>
                        <a:rPr lang="ru-RU" sz="1400" b="1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из 173</a:t>
                      </a:r>
                      <a:endParaRPr lang="ru-KZ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(73%)</a:t>
                      </a:r>
                      <a:endParaRPr lang="ru-KZ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89" marR="51889" marT="25945" marB="2594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762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2037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extLst>
              <a:ext uri="{FF2B5EF4-FFF2-40B4-BE49-F238E27FC236}">
                <a16:creationId xmlns:a16="http://schemas.microsoft.com/office/drawing/2014/main" id="{4A2AA304-2D10-4E5E-B4C9-E384BD5A7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0598"/>
            <a:ext cx="667490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35" eaLnBrk="0" hangingPunct="0">
              <a:defRPr/>
            </a:pPr>
            <a:r>
              <a:rPr lang="ru-RU" altLang="ru-RU" sz="825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ru-RU" altLang="ru-RU" sz="135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66CF492-2861-417B-AA5F-1A96DF3DAA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5228"/>
            <a:ext cx="1797608" cy="19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35" eaLnBrk="0" hangingPunct="0">
              <a:defRPr/>
            </a:pPr>
            <a:r>
              <a:rPr lang="en-US" altLang="ru-RU" sz="825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825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endParaRPr lang="ru-RU" altLang="ru-RU" sz="135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D3A337A-D602-4F6D-8652-6B51BE090E23}"/>
              </a:ext>
            </a:extLst>
          </p:cNvPr>
          <p:cNvSpPr txBox="1">
            <a:spLocks/>
          </p:cNvSpPr>
          <p:nvPr/>
        </p:nvSpPr>
        <p:spPr>
          <a:xfrm>
            <a:off x="3916489" y="2944282"/>
            <a:ext cx="898456" cy="383502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35" fontAlgn="auto">
              <a:spcAft>
                <a:spcPts val="0"/>
              </a:spcAft>
              <a:defRPr/>
            </a:pPr>
            <a:endParaRPr lang="en-US" sz="3300" i="1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94819EBF-0B23-4A34-A441-1315C3698516}"/>
              </a:ext>
            </a:extLst>
          </p:cNvPr>
          <p:cNvSpPr txBox="1">
            <a:spLocks/>
          </p:cNvSpPr>
          <p:nvPr/>
        </p:nvSpPr>
        <p:spPr bwMode="auto">
          <a:xfrm>
            <a:off x="125128" y="333926"/>
            <a:ext cx="8911367" cy="734047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68580" tIns="34290" rIns="68580" bIns="34290" rtlCol="0" anchor="ctr">
            <a:sp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685835" fontAlgn="auto">
              <a:spcAft>
                <a:spcPts val="0"/>
              </a:spcAft>
              <a:defRPr/>
            </a:pPr>
            <a:r>
              <a:rPr lang="ru-RU" dirty="0">
                <a:solidFill>
                  <a:srgbClr val="FFFF00"/>
                </a:solidFill>
                <a:ea typeface="+mn-ea"/>
              </a:rPr>
              <a:t>ГСЗ по ТБ для НПО в Казахстане, 2017-2023 гг. и 8 мес.2024 г. 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F19D94CF-B222-4C50-837E-49FDEBFEE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2156218"/>
              </p:ext>
            </p:extLst>
          </p:nvPr>
        </p:nvGraphicFramePr>
        <p:xfrm>
          <a:off x="152401" y="1447800"/>
          <a:ext cx="8624889" cy="5005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07926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348BDB7-47E6-4742-ACCD-AC19AB24A7D2}"/>
              </a:ext>
            </a:extLst>
          </p:cNvPr>
          <p:cNvSpPr/>
          <p:nvPr/>
        </p:nvSpPr>
        <p:spPr>
          <a:xfrm>
            <a:off x="109987" y="275361"/>
            <a:ext cx="8782492" cy="401648"/>
          </a:xfrm>
          <a:prstGeom prst="rect">
            <a:avLst/>
          </a:prstGeom>
          <a:solidFill>
            <a:srgbClr val="002060"/>
          </a:solidFill>
        </p:spPr>
        <p:txBody>
          <a:bodyPr vert="horz" wrap="square" lIns="68580" tIns="34290" rIns="68580" bIns="34290" rtlCol="0" anchor="ctr">
            <a:spAutoFit/>
          </a:bodyPr>
          <a:lstStyle/>
          <a:p>
            <a:pPr algn="ctr" defTabSz="685835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FF00"/>
                </a:solidFill>
                <a:latin typeface="+mn-lt"/>
                <a:ea typeface="+mn-ea"/>
              </a:rPr>
              <a:t>Информация о выделении ГСЗ  по ТБ за 8 мес. 2024г.  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80F2F699-EF02-4103-80E8-255438B3BC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962002"/>
              </p:ext>
            </p:extLst>
          </p:nvPr>
        </p:nvGraphicFramePr>
        <p:xfrm>
          <a:off x="83819" y="836713"/>
          <a:ext cx="8976361" cy="5756417"/>
        </p:xfrm>
        <a:graphic>
          <a:graphicData uri="http://schemas.openxmlformats.org/drawingml/2006/table">
            <a:tbl>
              <a:tblPr/>
              <a:tblGrid>
                <a:gridCol w="327660">
                  <a:extLst>
                    <a:ext uri="{9D8B030D-6E8A-4147-A177-3AD203B41FA5}">
                      <a16:colId xmlns:a16="http://schemas.microsoft.com/office/drawing/2014/main" val="2724780076"/>
                    </a:ext>
                  </a:extLst>
                </a:gridCol>
                <a:gridCol w="1139398">
                  <a:extLst>
                    <a:ext uri="{9D8B030D-6E8A-4147-A177-3AD203B41FA5}">
                      <a16:colId xmlns:a16="http://schemas.microsoft.com/office/drawing/2014/main" val="2025501777"/>
                    </a:ext>
                  </a:extLst>
                </a:gridCol>
                <a:gridCol w="3066963">
                  <a:extLst>
                    <a:ext uri="{9D8B030D-6E8A-4147-A177-3AD203B41FA5}">
                      <a16:colId xmlns:a16="http://schemas.microsoft.com/office/drawing/2014/main" val="383613603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875989622"/>
                    </a:ext>
                  </a:extLst>
                </a:gridCol>
                <a:gridCol w="1489999">
                  <a:extLst>
                    <a:ext uri="{9D8B030D-6E8A-4147-A177-3AD203B41FA5}">
                      <a16:colId xmlns:a16="http://schemas.microsoft.com/office/drawing/2014/main" val="130343834"/>
                    </a:ext>
                  </a:extLst>
                </a:gridCol>
                <a:gridCol w="2016237">
                  <a:extLst>
                    <a:ext uri="{9D8B030D-6E8A-4147-A177-3AD203B41FA5}">
                      <a16:colId xmlns:a16="http://schemas.microsoft.com/office/drawing/2014/main" val="1471285850"/>
                    </a:ext>
                  </a:extLst>
                </a:gridCol>
              </a:tblGrid>
              <a:tr h="21949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Регион 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НПО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Заказчик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Бюджет (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тг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Дата начала ГСЗ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3386720"/>
                  </a:ext>
                </a:extLst>
              </a:tr>
              <a:tr h="2886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Абай 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ОО "Жаннат Алеми"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УЗО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8 298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февраля 2024 г.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3605573"/>
                  </a:ext>
                </a:extLst>
              </a:tr>
              <a:tr h="30869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Акмолинская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ОО "</a:t>
                      </a:r>
                      <a:r>
                        <a:rPr lang="ru-RU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Иг</a:t>
                      </a:r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л</a:t>
                      </a:r>
                      <a:r>
                        <a:rPr lang="en-US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к"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УЗО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9 509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сентября 2024 г.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216225"/>
                  </a:ext>
                </a:extLst>
              </a:tr>
              <a:tr h="4372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Актюбинская 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ОО "</a:t>
                      </a:r>
                      <a:r>
                        <a:rPr lang="ru-RU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Болашақ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мұра</a:t>
                      </a:r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"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УЗО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23 399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 сентября 2024 г.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1070157"/>
                  </a:ext>
                </a:extLst>
              </a:tr>
              <a:tr h="2886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Алматинская 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ОФ ТРФСЗ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УЗО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июля 2024 г.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1359065"/>
                  </a:ext>
                </a:extLst>
              </a:tr>
              <a:tr h="2886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5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Атырауская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K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4 000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Объявлен</a:t>
                      </a:r>
                      <a:r>
                        <a:rPr lang="kk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ие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21.08.2024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262811"/>
                  </a:ext>
                </a:extLst>
              </a:tr>
              <a:tr h="4372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6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Восточно-Казахстанская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ОЮЛ "ВКО ассоциация молодежных и детских организаций"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УЗО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18 260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июля 2024 г.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252108"/>
                  </a:ext>
                </a:extLst>
              </a:tr>
              <a:tr h="3090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7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Жамбылская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 Тараз Анти-ВИЧ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УЗО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9 000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сентября 2024 г.</a:t>
                      </a: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036496"/>
                  </a:ext>
                </a:extLst>
              </a:tr>
              <a:tr h="309019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8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Жетысу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ОФ ТРФСЗ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УЗО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21 278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 апреля 2024 г.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12401"/>
                  </a:ext>
                </a:extLst>
              </a:tr>
              <a:tr h="4372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 9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Западно-Казахстанская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МОО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Батыс</a:t>
                      </a: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Камкор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УЗО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26 336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июня 2024 г.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779141"/>
                  </a:ext>
                </a:extLst>
              </a:tr>
              <a:tr h="27361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10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Костанайская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 "Юные лидеры Костанай"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УЗО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17 010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апреля 2024 г.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6840889"/>
                  </a:ext>
                </a:extLst>
              </a:tr>
              <a:tr h="469359">
                <a:tc>
                  <a:txBody>
                    <a:bodyPr/>
                    <a:lstStyle/>
                    <a:p>
                      <a:pPr marL="0" indent="0"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11</a:t>
                      </a:r>
                      <a:endParaRPr lang="ru-KZ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Мангистауская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Частное учреждение "Институт общественного здравоохранения"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ОЦФ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13 500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апреля 2024г.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516494"/>
                  </a:ext>
                </a:extLst>
              </a:tr>
              <a:tr h="437234">
                <a:tc rowSpan="2">
                  <a:txBody>
                    <a:bodyPr/>
                    <a:lstStyle/>
                    <a:p>
                      <a:pPr marL="0" indent="0" algn="just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</a:t>
                      </a:r>
                      <a:endParaRPr lang="ru-KZ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Павлодарская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 "Центр поддержки одиноких матерей"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Упр. соцзащиты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18 000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января 2024 г.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8733464"/>
                  </a:ext>
                </a:extLst>
              </a:tr>
              <a:tr h="311934">
                <a:tc vMerge="1">
                  <a:txBody>
                    <a:bodyPr/>
                    <a:lstStyle/>
                    <a:p>
                      <a:pPr algn="just" fontAlgn="ctr"/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969" marR="1969" marT="1969" marB="0" anchor="ctr"/>
                </a:tc>
                <a:tc vMerge="1">
                  <a:txBody>
                    <a:bodyPr/>
                    <a:lstStyle/>
                    <a:p>
                      <a:endParaRPr lang="ru-K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ОФ "Ты не один"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УЗО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13 797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 июля 2024 г.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9651362"/>
                  </a:ext>
                </a:extLst>
              </a:tr>
              <a:tr h="27986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13</a:t>
                      </a:r>
                      <a:endParaRPr lang="ru-KZ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г.Астана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ОФ "Санат Алеми"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УЗО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44 063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 марта 2024 г.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493761"/>
                  </a:ext>
                </a:extLst>
              </a:tr>
              <a:tr h="437234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 14</a:t>
                      </a:r>
                      <a:endParaRPr lang="ru-KZ" sz="12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г.Алматы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ОО «Движение молодежи за будущее Казахстана»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УЗО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37 000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с марта 2024 г.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582846"/>
                  </a:ext>
                </a:extLst>
              </a:tr>
              <a:tr h="223409">
                <a:tc>
                  <a:txBody>
                    <a:bodyPr/>
                    <a:lstStyle/>
                    <a:p>
                      <a:pPr algn="just" fontAlgn="ctr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выделено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1477" marR="1477" marT="147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KZ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77" marR="1477" marT="14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267 450</a:t>
                      </a:r>
                    </a:p>
                  </a:txBody>
                  <a:tcPr marL="3175" marR="3175" marT="3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KZ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477" marR="1477" marT="147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1637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7754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65A4D8D3-C28D-457E-9F3A-FBCE423C720C}"/>
              </a:ext>
            </a:extLst>
          </p:cNvPr>
          <p:cNvSpPr txBox="1"/>
          <p:nvPr/>
        </p:nvSpPr>
        <p:spPr>
          <a:xfrm>
            <a:off x="107504" y="260648"/>
            <a:ext cx="8846427" cy="830997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Модуль 3. 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Задача 1.7.1.-1.7.2. </a:t>
            </a:r>
          </a:p>
          <a:p>
            <a:pPr algn="ctr"/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Мероприятия по </a:t>
            </a:r>
            <a:r>
              <a:rPr lang="ru-RU" sz="2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МиО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надзорные визиты, тренинги (10)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2A82C-B5D4-0F3F-F70C-2788420C73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V="1">
            <a:off x="5701507" y="4305299"/>
            <a:ext cx="2718594" cy="914401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DAEEEB-A8A6-4E46-AA33-062F7EB5F5D6}"/>
              </a:ext>
            </a:extLst>
          </p:cNvPr>
          <p:cNvSpPr/>
          <p:nvPr/>
        </p:nvSpPr>
        <p:spPr>
          <a:xfrm>
            <a:off x="185529" y="1101150"/>
            <a:ext cx="5186571" cy="5640218"/>
          </a:xfrm>
          <a:prstGeom prst="rect">
            <a:avLst/>
          </a:prstGeom>
        </p:spPr>
        <p:txBody>
          <a:bodyPr/>
          <a:lstStyle/>
          <a:p>
            <a:pPr lvl="0"/>
            <a:endParaRPr lang="ru-RU" sz="1400" b="1" dirty="0">
              <a:solidFill>
                <a:schemeClr val="tx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  <a:latin typeface="+mn-lt"/>
              </a:rPr>
              <a:t>2024г. - Утвержден МЗ РК график МиО визитов, </a:t>
            </a:r>
            <a:r>
              <a:rPr lang="ru-RU" sz="1600" b="1" dirty="0" err="1">
                <a:solidFill>
                  <a:schemeClr val="tx2"/>
                </a:solidFill>
                <a:latin typeface="+mn-lt"/>
              </a:rPr>
              <a:t>дМиО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 (</a:t>
            </a:r>
            <a:r>
              <a:rPr lang="ru-KZ" sz="1600" b="1" dirty="0">
                <a:solidFill>
                  <a:schemeClr val="tx2"/>
                </a:solidFill>
                <a:latin typeface="+mn-lt"/>
              </a:rPr>
              <a:t>15.01.2024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г. №</a:t>
            </a:r>
            <a:r>
              <a:rPr lang="ru-KZ" sz="1600" b="1" dirty="0">
                <a:solidFill>
                  <a:schemeClr val="tx2"/>
                </a:solidFill>
                <a:latin typeface="+mn-lt"/>
              </a:rPr>
              <a:t>09-1-09/1455</a:t>
            </a:r>
            <a:r>
              <a:rPr lang="ru-RU" sz="1600" b="1" i="1" dirty="0">
                <a:solidFill>
                  <a:schemeClr val="tx2"/>
                </a:solidFill>
                <a:latin typeface="+mn-lt"/>
              </a:rPr>
              <a:t>);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  <a:latin typeface="+mn-lt"/>
              </a:rPr>
              <a:t>Из </a:t>
            </a:r>
            <a:r>
              <a:rPr lang="kk-KZ" sz="1600" b="1" dirty="0">
                <a:solidFill>
                  <a:schemeClr val="tx2"/>
                </a:solidFill>
                <a:latin typeface="+mn-lt"/>
              </a:rPr>
              <a:t>128 региональных специалистов-93</a:t>
            </a:r>
            <a:r>
              <a:rPr lang="kk-KZ" sz="1600" b="1" dirty="0">
                <a:solidFill>
                  <a:srgbClr val="C00000"/>
                </a:solidFill>
                <a:latin typeface="+mn-lt"/>
              </a:rPr>
              <a:t>(72,6%) </a:t>
            </a:r>
            <a:r>
              <a:rPr lang="kk-KZ" sz="1600" b="1" dirty="0">
                <a:solidFill>
                  <a:schemeClr val="tx2"/>
                </a:solidFill>
                <a:latin typeface="+mn-lt"/>
              </a:rPr>
              <a:t>освобожденные, 35 специалистов (27,3%) совмещают МиО с основной работой.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  <a:latin typeface="+mn-lt"/>
              </a:rPr>
              <a:t>2 тренинга по </a:t>
            </a:r>
            <a:r>
              <a:rPr lang="ru-RU" sz="1600" b="1" dirty="0" err="1">
                <a:solidFill>
                  <a:schemeClr val="tx2"/>
                </a:solidFill>
                <a:latin typeface="+mn-lt"/>
              </a:rPr>
              <a:t>МиО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: 1) 14-15.02.2024г тренинг для специалистов региональных групп </a:t>
            </a:r>
            <a:r>
              <a:rPr lang="ru-RU" sz="1600" b="1" dirty="0" err="1">
                <a:solidFill>
                  <a:schemeClr val="tx2"/>
                </a:solidFill>
                <a:latin typeface="+mn-lt"/>
              </a:rPr>
              <a:t>МиО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, обучено 20 человек. 2) совместно с ОО «КАФ» в рамках гранта ГПСТБ: тренинг для руководителей групп </a:t>
            </a:r>
            <a:r>
              <a:rPr lang="ru-RU" sz="1600" b="1" dirty="0" err="1">
                <a:solidFill>
                  <a:schemeClr val="tx2"/>
                </a:solidFill>
                <a:latin typeface="+mn-lt"/>
              </a:rPr>
              <a:t>МиО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, обучено 25 специалистов.</a:t>
            </a:r>
            <a:endParaRPr lang="ru-KZ" sz="1600" b="1" dirty="0">
              <a:solidFill>
                <a:schemeClr val="tx2"/>
              </a:solidFill>
              <a:latin typeface="+mn-lt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  <a:latin typeface="+mn-lt"/>
              </a:rPr>
              <a:t>План по МиО и </a:t>
            </a:r>
            <a:r>
              <a:rPr lang="ru-RU" sz="1600" b="1" dirty="0" err="1">
                <a:solidFill>
                  <a:schemeClr val="tx2"/>
                </a:solidFill>
                <a:latin typeface="+mn-lt"/>
              </a:rPr>
              <a:t>дМиО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 выполнен: </a:t>
            </a:r>
            <a:r>
              <a:rPr lang="ru-RU" sz="1600" b="1" i="1" dirty="0">
                <a:solidFill>
                  <a:srgbClr val="FF0000"/>
                </a:solidFill>
                <a:latin typeface="+mn-lt"/>
              </a:rPr>
              <a:t> группой МиО ННЦФ – 9 МиО визита(100%) и 14 (</a:t>
            </a:r>
            <a:r>
              <a:rPr lang="ru-RU" sz="1600" b="1" i="1" dirty="0" err="1">
                <a:solidFill>
                  <a:srgbClr val="FF0000"/>
                </a:solidFill>
                <a:latin typeface="+mn-lt"/>
              </a:rPr>
              <a:t>дМиО</a:t>
            </a:r>
            <a:r>
              <a:rPr lang="ru-RU" sz="1600" b="1" i="1" dirty="0">
                <a:solidFill>
                  <a:srgbClr val="FF0000"/>
                </a:solidFill>
                <a:latin typeface="+mn-lt"/>
              </a:rPr>
              <a:t> на 82,4%),   регионами на 92,8% по МиО (612визитов)  и  на 87,5% по </a:t>
            </a:r>
            <a:r>
              <a:rPr lang="ru-RU" sz="1600" b="1" i="1" dirty="0" err="1">
                <a:solidFill>
                  <a:srgbClr val="FF0000"/>
                </a:solidFill>
                <a:latin typeface="+mn-lt"/>
              </a:rPr>
              <a:t>дМио</a:t>
            </a:r>
            <a:r>
              <a:rPr lang="ru-RU" sz="1600" b="1" i="1" dirty="0">
                <a:solidFill>
                  <a:srgbClr val="FF0000"/>
                </a:solidFill>
                <a:latin typeface="+mn-lt"/>
              </a:rPr>
              <a:t> (245);</a:t>
            </a:r>
            <a:r>
              <a:rPr lang="ru-RU" sz="1600" b="1" dirty="0">
                <a:latin typeface="+mn-lt"/>
              </a:rPr>
              <a:t> </a:t>
            </a:r>
            <a:endParaRPr lang="ru-RU" sz="1600" b="1" i="1" dirty="0">
              <a:solidFill>
                <a:srgbClr val="FF0000"/>
              </a:solidFill>
              <a:latin typeface="+mn-lt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b="1" i="1" dirty="0">
                <a:solidFill>
                  <a:schemeClr val="tx2"/>
                </a:solidFill>
                <a:latin typeface="+mn-lt"/>
              </a:rPr>
              <a:t> 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По результатам </a:t>
            </a:r>
            <a:r>
              <a:rPr lang="ru-RU" sz="1600" b="1" dirty="0" err="1">
                <a:solidFill>
                  <a:schemeClr val="tx2"/>
                </a:solidFill>
                <a:latin typeface="+mn-lt"/>
              </a:rPr>
              <a:t>МиО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 визитов, </a:t>
            </a:r>
            <a:r>
              <a:rPr lang="ru-RU" sz="1600" b="1" dirty="0" err="1">
                <a:solidFill>
                  <a:schemeClr val="tx2"/>
                </a:solidFill>
                <a:latin typeface="+mn-lt"/>
              </a:rPr>
              <a:t>дМиО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 проведено 23 совещаний в онлайн/оффлайн режимах. 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  <a:latin typeface="+mn-lt"/>
              </a:rPr>
              <a:t>На Ученом Совете ННЦФ утверждена 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Методическая </a:t>
            </a:r>
            <a:r>
              <a:rPr lang="ru-RU" sz="1600" b="1" dirty="0" err="1">
                <a:solidFill>
                  <a:srgbClr val="C00000"/>
                </a:solidFill>
                <a:latin typeface="+mn-lt"/>
              </a:rPr>
              <a:t>рекомендациия</a:t>
            </a:r>
            <a:r>
              <a:rPr lang="ru-RU" sz="1600" b="1" dirty="0">
                <a:solidFill>
                  <a:srgbClr val="C00000"/>
                </a:solidFill>
                <a:latin typeface="+mn-lt"/>
              </a:rPr>
              <a:t> по методологии МиО на уровне ПМСП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.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Разработан учебный модуль</a:t>
            </a:r>
            <a:r>
              <a:rPr lang="ru-RU" sz="1600" b="1" dirty="0">
                <a:solidFill>
                  <a:schemeClr val="tx2"/>
                </a:solidFill>
                <a:latin typeface="+mn-lt"/>
              </a:rPr>
              <a:t>: «Обновленная модель мониторинга и оценки в ТБ программе» 40ч. для проведения онлайн тренингов на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платформе </a:t>
            </a:r>
            <a:r>
              <a:rPr lang="en-US" sz="1600" b="1" dirty="0">
                <a:solidFill>
                  <a:srgbClr val="FF0000"/>
                </a:solidFill>
                <a:latin typeface="+mn-lt"/>
              </a:rPr>
              <a:t>Moodle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6FEAE3-4B1C-4CCD-B537-73594C3B37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889" y="1268760"/>
            <a:ext cx="3586370" cy="40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33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65A4D8D3-C28D-457E-9F3A-FBCE423C720C}"/>
              </a:ext>
            </a:extLst>
          </p:cNvPr>
          <p:cNvSpPr txBox="1"/>
          <p:nvPr/>
        </p:nvSpPr>
        <p:spPr>
          <a:xfrm>
            <a:off x="178604" y="204006"/>
            <a:ext cx="8790936" cy="707886"/>
          </a:xfrm>
          <a:prstGeom prst="rect">
            <a:avLst/>
          </a:prstGeom>
          <a:solidFill>
            <a:srgbClr val="25406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обновленной модели </a:t>
            </a:r>
            <a:r>
              <a:rPr lang="ru-RU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МиО</a:t>
            </a: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регионах: промежуточные результаты (10.1)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E2A82C-B5D4-0F3F-F70C-2788420C73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 flipV="1">
            <a:off x="5701507" y="4305299"/>
            <a:ext cx="2718594" cy="914401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7DAEEEB-A8A6-4E46-AA33-062F7EB5F5D6}"/>
              </a:ext>
            </a:extLst>
          </p:cNvPr>
          <p:cNvSpPr/>
          <p:nvPr/>
        </p:nvSpPr>
        <p:spPr>
          <a:xfrm>
            <a:off x="178603" y="1102392"/>
            <a:ext cx="5393486" cy="5551601"/>
          </a:xfrm>
          <a:prstGeom prst="rect">
            <a:avLst/>
          </a:prstGeom>
        </p:spPr>
        <p:txBody>
          <a:bodyPr/>
          <a:lstStyle/>
          <a:p>
            <a:pPr lvl="0"/>
            <a:endParaRPr lang="ru-RU" sz="1200" b="1" dirty="0">
              <a:solidFill>
                <a:schemeClr val="tx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</a:rPr>
              <a:t>Отмечается положительная динамика в деятельности групп МиО на областных уровнях и городах: есть понимание со стороны УЗ, ПМСП, частных клиник, отчеты по итогам </a:t>
            </a:r>
            <a:r>
              <a:rPr lang="ru-RU" sz="1600" b="1" dirty="0" err="1">
                <a:solidFill>
                  <a:schemeClr val="tx2"/>
                </a:solidFill>
              </a:rPr>
              <a:t>МиО</a:t>
            </a:r>
            <a:r>
              <a:rPr lang="ru-RU" sz="1600" b="1" dirty="0">
                <a:solidFill>
                  <a:schemeClr val="tx2"/>
                </a:solidFill>
              </a:rPr>
              <a:t> используются на коллегиях, </a:t>
            </a:r>
            <a:r>
              <a:rPr lang="ru-RU" sz="1600" b="1" dirty="0" err="1">
                <a:solidFill>
                  <a:schemeClr val="tx2"/>
                </a:solidFill>
              </a:rPr>
              <a:t>мед.советах</a:t>
            </a:r>
            <a:r>
              <a:rPr lang="ru-RU" sz="1600" b="1" dirty="0">
                <a:solidFill>
                  <a:schemeClr val="tx2"/>
                </a:solidFill>
              </a:rPr>
              <a:t> в регионах.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C00000"/>
                </a:solidFill>
              </a:rPr>
              <a:t>Совершенствуются навыки использования ИС в </a:t>
            </a:r>
            <a:r>
              <a:rPr lang="ru-RU" sz="1600" b="1" dirty="0" err="1">
                <a:solidFill>
                  <a:srgbClr val="C00000"/>
                </a:solidFill>
              </a:rPr>
              <a:t>дМиО</a:t>
            </a:r>
            <a:r>
              <a:rPr lang="ru-RU" sz="1600" b="1" dirty="0">
                <a:solidFill>
                  <a:srgbClr val="C00000"/>
                </a:solidFill>
              </a:rPr>
              <a:t>, специалисты получили  доступ к ИС(НРБТ, КМИС).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</a:rPr>
              <a:t>С 2024г. мониторингом охватываются соматические, стационары, многопрофильные больницы, </a:t>
            </a:r>
            <a:r>
              <a:rPr lang="ru-RU" sz="1600" b="1" dirty="0">
                <a:solidFill>
                  <a:srgbClr val="C00000"/>
                </a:solidFill>
              </a:rPr>
              <a:t>специализированные социальные дома, </a:t>
            </a:r>
            <a:r>
              <a:rPr lang="ru-RU" sz="1600" b="1" dirty="0" err="1">
                <a:solidFill>
                  <a:srgbClr val="C00000"/>
                </a:solidFill>
              </a:rPr>
              <a:t>мед.части</a:t>
            </a:r>
            <a:r>
              <a:rPr lang="ru-RU" sz="1600" b="1" dirty="0">
                <a:solidFill>
                  <a:srgbClr val="C00000"/>
                </a:solidFill>
              </a:rPr>
              <a:t> УИС.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/>
                </a:solidFill>
              </a:rPr>
              <a:t> Специалисты групп МиО обучают на рабочих местах, проводят семинары, выезжают в </a:t>
            </a:r>
            <a:r>
              <a:rPr lang="ru-RU" sz="1600" b="1" dirty="0" err="1">
                <a:solidFill>
                  <a:schemeClr val="tx2"/>
                </a:solidFill>
              </a:rPr>
              <a:t>туб.очаги</a:t>
            </a:r>
            <a:r>
              <a:rPr lang="ru-RU" sz="1600" b="1" dirty="0">
                <a:solidFill>
                  <a:schemeClr val="tx2"/>
                </a:solidFill>
              </a:rPr>
              <a:t>, проводят встречи с пациентами, в разных регионах применяют различные нестандартные подходы, что в целом положительно влияет на качество противотуберкулезных мероприятий.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/>
              </a:solidFill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626C16-E9E2-4DF3-833D-695C3608BE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249" y="3196497"/>
            <a:ext cx="3053711" cy="18050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7143637-CA41-4E50-B109-52A9747D17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732" y="5091510"/>
            <a:ext cx="2406746" cy="167853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1596FC7-05D3-4BD3-977E-D645A4B5E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249" y="911892"/>
            <a:ext cx="3053711" cy="225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32477-D6D2-4424-926F-887DFD14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96" y="116632"/>
            <a:ext cx="9010124" cy="72008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Модуль 3. </a:t>
            </a:r>
            <a:r>
              <a:rPr lang="ru-RU" sz="27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Задача 1.8.1-1.8.2. Совершенствование НРБТ (11</a:t>
            </a:r>
            <a:r>
              <a:rPr lang="ru-RU" sz="24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ru-KZ" sz="24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26DF2ABE-5E59-4EFD-8F8D-EE0FD3E4A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919029"/>
              </p:ext>
            </p:extLst>
          </p:nvPr>
        </p:nvGraphicFramePr>
        <p:xfrm>
          <a:off x="395535" y="836712"/>
          <a:ext cx="8424937" cy="6650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24937">
                  <a:extLst>
                    <a:ext uri="{9D8B030D-6E8A-4147-A177-3AD203B41FA5}">
                      <a16:colId xmlns:a16="http://schemas.microsoft.com/office/drawing/2014/main" val="432746134"/>
                    </a:ext>
                  </a:extLst>
                </a:gridCol>
              </a:tblGrid>
              <a:tr h="281982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1" i="1" dirty="0">
                          <a:solidFill>
                            <a:srgbClr val="FF0000"/>
                          </a:solidFill>
                          <a:effectLst/>
                        </a:rPr>
                        <a:t>         </a:t>
                      </a:r>
                      <a:r>
                        <a:rPr lang="ru-RU" sz="1700" b="1" i="1" dirty="0">
                          <a:solidFill>
                            <a:srgbClr val="FF0000"/>
                          </a:solidFill>
                          <a:effectLst/>
                        </a:rPr>
                        <a:t>Проведено усовершенствование функционала и отчетов </a:t>
                      </a:r>
                      <a:r>
                        <a:rPr lang="ru-RU" sz="1700" b="1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</a:t>
                      </a:r>
                      <a:r>
                        <a:rPr lang="ru-RU" sz="1700" b="1" i="1" dirty="0">
                          <a:solidFill>
                            <a:srgbClr val="FF0000"/>
                          </a:solidFill>
                          <a:effectLst/>
                        </a:rPr>
                        <a:t>а </a:t>
                      </a:r>
                      <a:r>
                        <a:rPr lang="kk-KZ" sz="1700" b="1" i="1" dirty="0">
                          <a:solidFill>
                            <a:srgbClr val="FF0000"/>
                          </a:solidFill>
                          <a:effectLst/>
                        </a:rPr>
                        <a:t>рабочей версии </a:t>
                      </a:r>
                      <a:r>
                        <a:rPr lang="ru-RU" sz="1700" b="1" i="1" dirty="0">
                          <a:solidFill>
                            <a:srgbClr val="FF0000"/>
                          </a:solidFill>
                          <a:effectLst/>
                        </a:rPr>
                        <a:t>ИС НРБТ РК:</a:t>
                      </a:r>
                    </a:p>
                    <a:p>
                      <a:pPr lvl="0"/>
                      <a:r>
                        <a:rPr lang="ru-RU" sz="135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Добавлены новые ПТП в случай ЛУ ТБ (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Претоманид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200 мг,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Клофазимин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50 мг) и в отчеты: для </a:t>
                      </a:r>
                      <a:r>
                        <a:rPr lang="en-US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 TB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отчет схем  лечения</a:t>
                      </a:r>
                      <a:endParaRPr lang="ru-KZ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kk-KZ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   Реализованы форматно</a:t>
                      </a:r>
                      <a:r>
                        <a:rPr lang="ru-RU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kk-KZ" sz="16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логические контроли для вкладки ТИ</a:t>
                      </a:r>
                      <a:endParaRPr lang="ru-KZ" sz="1600" b="1" kern="12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Новые отчеты – охват контактных АТР и РМ для Взрослых и детей</a:t>
                      </a:r>
                      <a:endParaRPr lang="ru-KZ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Диспансерный модуль: для отчетов 1.40, 1.57, 1.60, 1.63 реализован фильтр выбора веса  </a:t>
                      </a:r>
                      <a:endParaRPr lang="ru-KZ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Изменены алгоритмы отчетов </a:t>
                      </a:r>
                      <a:r>
                        <a:rPr lang="kk-KZ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Диспансерного модуля 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 3, 8, 13, 15, 16, 17, 23, 25, 26, 40, 41, 52, 53, 57, 58, 60, 61, 62, 63, 65, 66, 67; Модуля </a:t>
                      </a:r>
                      <a:r>
                        <a:rPr lang="ru-RU" sz="1600" b="1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МиО</a:t>
                      </a:r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1 и 2. – 25 </a:t>
                      </a:r>
                      <a:r>
                        <a:rPr lang="kk-KZ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отчетов</a:t>
                      </a:r>
                      <a:endParaRPr lang="ru-KZ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685800" rtl="0" eaLnBrk="1" latinLnBrk="0" hangingPunct="1"/>
                      <a:r>
                        <a:rPr lang="ru-RU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   </a:t>
                      </a:r>
                      <a:r>
                        <a:rPr lang="kk-KZ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Отчет 1.49 реализованы дополнительные фильтры: ППР, ПВР, ПТР, ИРЛ, КРЛ, мКРЛ, Bpal, BpalM. </a:t>
                      </a:r>
                      <a:endParaRPr lang="ru-KZ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685800" rtl="0" eaLnBrk="1" latinLnBrk="0" hangingPunct="1"/>
                      <a:r>
                        <a:rPr lang="kk-KZ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Добавлены графы РПН ID в отчеты 1.1, 1.25, 1.7 и 1.49.</a:t>
                      </a:r>
                    </a:p>
                    <a:p>
                      <a:pPr marL="0" lvl="0" algn="l" defTabSz="685800" rtl="0" eaLnBrk="1" latinLnBrk="0" hangingPunct="1"/>
                      <a:r>
                        <a:rPr lang="kk-KZ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Изменен отчет по социальной поддержке</a:t>
                      </a:r>
                      <a:endParaRPr lang="ru-KZ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685800" rtl="0" eaLnBrk="1" latinLnBrk="0" hangingPunct="1"/>
                      <a:r>
                        <a:rPr lang="kk-KZ" sz="16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Реализованы отчеты по охвату ТИ туберкулинодиагностикой, АТР (взрослые, дети)</a:t>
                      </a:r>
                      <a:endParaRPr lang="ru-KZ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903365"/>
                  </a:ext>
                </a:extLst>
              </a:tr>
              <a:tr h="320609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KZ" sz="1300" b="1" i="1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1435" marR="51435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520574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4C518E9-A470-4D30-AF8A-A516E105B4B9}"/>
              </a:ext>
            </a:extLst>
          </p:cNvPr>
          <p:cNvSpPr/>
          <p:nvPr/>
        </p:nvSpPr>
        <p:spPr>
          <a:xfrm>
            <a:off x="179511" y="4869160"/>
            <a:ext cx="8926389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Организован и проведен офлайн </a:t>
            </a:r>
            <a:r>
              <a:rPr lang="kk-KZ" sz="20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тренинг "Актуальные вопросы усовершенствования информационной системы НТП РК c модулем прогнозирования лекарственных средств и формирования потребности в противотуберкулезных препаратах» </a:t>
            </a:r>
            <a:r>
              <a:rPr lang="kk-KZ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(24 часа) 26-28.03.2024. </a:t>
            </a:r>
            <a:r>
              <a:rPr lang="kk-KZ" sz="2000" b="1" dirty="0">
                <a:solidFill>
                  <a:srgbClr val="C00000"/>
                </a:solidFill>
                <a:latin typeface="+mn-lt"/>
              </a:rPr>
              <a:t>Всего обучено 27 человек.</a:t>
            </a:r>
            <a:endParaRPr lang="ru-KZ" sz="2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451B8A5-84F2-4DAC-AEC7-69D08A5A6EE2}"/>
              </a:ext>
            </a:extLst>
          </p:cNvPr>
          <p:cNvSpPr/>
          <p:nvPr/>
        </p:nvSpPr>
        <p:spPr>
          <a:xfrm>
            <a:off x="73596" y="3573016"/>
            <a:ext cx="9070404" cy="1029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 defTabSz="914400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b="1" dirty="0">
                <a:solidFill>
                  <a:schemeClr val="tx1"/>
                </a:solidFill>
                <a:latin typeface="+mn-lt"/>
              </a:rPr>
              <a:t>       !!! </a:t>
            </a:r>
            <a:r>
              <a:rPr lang="ru-RU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Всего за 6</a:t>
            </a:r>
            <a:r>
              <a:rPr lang="kk-KZ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месяцев </a:t>
            </a:r>
            <a:r>
              <a:rPr lang="ru-RU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2024 года </a:t>
            </a:r>
            <a:r>
              <a:rPr lang="kk-KZ" dirty="0">
                <a:solidFill>
                  <a:schemeClr val="tx1"/>
                </a:solidFill>
                <a:latin typeface="+mn-lt"/>
              </a:rPr>
              <a:t>– внедрены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4</a:t>
            </a:r>
            <a:r>
              <a:rPr lang="kk-KZ" dirty="0">
                <a:solidFill>
                  <a:schemeClr val="tx1"/>
                </a:solidFill>
                <a:latin typeface="+mn-lt"/>
              </a:rPr>
              <a:t> новых отчетных формы, усовершенствованы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31</a:t>
            </a:r>
            <a:r>
              <a:rPr lang="kk-KZ" dirty="0">
                <a:solidFill>
                  <a:schemeClr val="tx1"/>
                </a:solidFill>
                <a:latin typeface="+mn-lt"/>
              </a:rPr>
              <a:t> отчетная форма; внедрены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2 </a:t>
            </a:r>
            <a:r>
              <a:rPr lang="kk-KZ" dirty="0">
                <a:solidFill>
                  <a:schemeClr val="tx1"/>
                </a:solidFill>
                <a:latin typeface="+mn-lt"/>
              </a:rPr>
              <a:t>новых фильтра для 8 отчетных форм и 2 новых функционала для ввода данных</a:t>
            </a:r>
            <a:r>
              <a:rPr lang="ru-RU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KZ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539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A6FB07-D50D-4D04-8C73-B1DDD64A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16633"/>
            <a:ext cx="8481766" cy="648071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План-факт. Тренинги по проекту ГФ за 2024 год (12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KZ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8B76192-597B-4863-B356-F73D5D6BEF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7AFC8A0F-4F6D-47C9-BB37-B1D844D59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207672"/>
              </p:ext>
            </p:extLst>
          </p:nvPr>
        </p:nvGraphicFramePr>
        <p:xfrm>
          <a:off x="395536" y="836712"/>
          <a:ext cx="8445760" cy="5688638"/>
        </p:xfrm>
        <a:graphic>
          <a:graphicData uri="http://schemas.openxmlformats.org/drawingml/2006/table">
            <a:tbl>
              <a:tblPr/>
              <a:tblGrid>
                <a:gridCol w="4524188">
                  <a:extLst>
                    <a:ext uri="{9D8B030D-6E8A-4147-A177-3AD203B41FA5}">
                      <a16:colId xmlns:a16="http://schemas.microsoft.com/office/drawing/2014/main" val="1808229973"/>
                    </a:ext>
                  </a:extLst>
                </a:gridCol>
                <a:gridCol w="1383099">
                  <a:extLst>
                    <a:ext uri="{9D8B030D-6E8A-4147-A177-3AD203B41FA5}">
                      <a16:colId xmlns:a16="http://schemas.microsoft.com/office/drawing/2014/main" val="743556419"/>
                    </a:ext>
                  </a:extLst>
                </a:gridCol>
                <a:gridCol w="1461963">
                  <a:extLst>
                    <a:ext uri="{9D8B030D-6E8A-4147-A177-3AD203B41FA5}">
                      <a16:colId xmlns:a16="http://schemas.microsoft.com/office/drawing/2014/main" val="1487674004"/>
                    </a:ext>
                  </a:extLst>
                </a:gridCol>
                <a:gridCol w="1076510">
                  <a:extLst>
                    <a:ext uri="{9D8B030D-6E8A-4147-A177-3AD203B41FA5}">
                      <a16:colId xmlns:a16="http://schemas.microsoft.com/office/drawing/2014/main" val="2179391475"/>
                    </a:ext>
                  </a:extLst>
                </a:gridCol>
              </a:tblGrid>
              <a:tr h="5442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Наименования мероприятий по обучению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План на 2024г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 6 </a:t>
                      </a:r>
                      <a:r>
                        <a:rPr lang="ru-RU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2024г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Обучено лиц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707750"/>
                  </a:ext>
                </a:extLst>
              </a:tr>
              <a:tr h="62289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Рабочий семинар: разработка заказа на закуп противотуберкулезных препаратов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декабрь</a:t>
                      </a:r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021768"/>
                  </a:ext>
                </a:extLst>
              </a:tr>
              <a:tr h="83052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Повышение квалификации сотрудников лаборатории, занимающихся бактериологической диагностикой ТБ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июль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8146356"/>
                  </a:ext>
                </a:extLst>
              </a:tr>
              <a:tr h="54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Тренинг для рук ЦФ, УЗ по наращиванию потенциала по ведению ЛЧ и ЛУ-ТБ 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сентябрь</a:t>
                      </a:r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4865910"/>
                  </a:ext>
                </a:extLst>
              </a:tr>
              <a:tr h="273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Тренинг по аМБЛ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сент</a:t>
                      </a:r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6478723"/>
                  </a:ext>
                </a:extLst>
              </a:tr>
              <a:tr h="814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Тренинг по использованию модуля для прогнозирования ЛС и формирования годовой потребности в ПТП 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508918"/>
                  </a:ext>
                </a:extLst>
              </a:tr>
              <a:tr h="273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Тренинг по ТИ в регионах (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доп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на экономию)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По запросу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9658575"/>
                  </a:ext>
                </a:extLst>
              </a:tr>
              <a:tr h="273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Тренинг для НПО по контролю ЛЧ и ЛУ ТБ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8410235"/>
                  </a:ext>
                </a:extLst>
              </a:tr>
              <a:tr h="273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Тренинг по МиО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672968"/>
                  </a:ext>
                </a:extLst>
              </a:tr>
              <a:tr h="273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ООЦВКК (онлайн)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718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2907342"/>
                  </a:ext>
                </a:extLst>
              </a:tr>
              <a:tr h="41525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 обучения (на платформе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MOODLE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онлайн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тем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кв.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372659"/>
                  </a:ext>
                </a:extLst>
              </a:tr>
              <a:tr h="273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рамках ОИ (офлайн)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595387"/>
                  </a:ext>
                </a:extLst>
              </a:tr>
              <a:tr h="273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 обучены в рамках гранта ГФ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ru-K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  <a:endParaRPr lang="ru-K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6093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220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188641"/>
            <a:ext cx="8549580" cy="376534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План-факт: 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 гранта ГФ на 8 </a:t>
            </a:r>
            <a:r>
              <a:rPr lang="ru-RU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года </a:t>
            </a:r>
            <a:endParaRPr lang="en-US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6194" y="1813731"/>
            <a:ext cx="6482220" cy="3463056"/>
          </a:xfrm>
        </p:spPr>
        <p:txBody>
          <a:bodyPr>
            <a:normAutofit/>
          </a:bodyPr>
          <a:lstStyle/>
          <a:p>
            <a:pPr fontAlgn="t"/>
            <a:endParaRPr lang="en-US" sz="1350" dirty="0"/>
          </a:p>
          <a:p>
            <a:pPr algn="just"/>
            <a:endParaRPr lang="ru-RU" sz="135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F5882CE-DC48-4CFB-85D6-3F3289848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503098"/>
              </p:ext>
            </p:extLst>
          </p:nvPr>
        </p:nvGraphicFramePr>
        <p:xfrm>
          <a:off x="179512" y="565174"/>
          <a:ext cx="8712967" cy="6312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9283">
                  <a:extLst>
                    <a:ext uri="{9D8B030D-6E8A-4147-A177-3AD203B41FA5}">
                      <a16:colId xmlns:a16="http://schemas.microsoft.com/office/drawing/2014/main" val="3607219888"/>
                    </a:ext>
                  </a:extLst>
                </a:gridCol>
                <a:gridCol w="4037221">
                  <a:extLst>
                    <a:ext uri="{9D8B030D-6E8A-4147-A177-3AD203B41FA5}">
                      <a16:colId xmlns:a16="http://schemas.microsoft.com/office/drawing/2014/main" val="3343675278"/>
                    </a:ext>
                  </a:extLst>
                </a:gridCol>
                <a:gridCol w="1406857">
                  <a:extLst>
                    <a:ext uri="{9D8B030D-6E8A-4147-A177-3AD203B41FA5}">
                      <a16:colId xmlns:a16="http://schemas.microsoft.com/office/drawing/2014/main" val="1752779110"/>
                    </a:ext>
                  </a:extLst>
                </a:gridCol>
                <a:gridCol w="1580934">
                  <a:extLst>
                    <a:ext uri="{9D8B030D-6E8A-4147-A177-3AD203B41FA5}">
                      <a16:colId xmlns:a16="http://schemas.microsoft.com/office/drawing/2014/main" val="2998920328"/>
                    </a:ext>
                  </a:extLst>
                </a:gridCol>
                <a:gridCol w="1188672">
                  <a:extLst>
                    <a:ext uri="{9D8B030D-6E8A-4147-A177-3AD203B41FA5}">
                      <a16:colId xmlns:a16="http://schemas.microsoft.com/office/drawing/2014/main" val="551801641"/>
                    </a:ext>
                  </a:extLst>
                </a:gridCol>
              </a:tblGrid>
              <a:tr h="5304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N </a:t>
                      </a:r>
                      <a:r>
                        <a:rPr lang="ru-RU" sz="1100" b="1" u="none" strike="noStrike" dirty="0">
                          <a:effectLst/>
                        </a:rPr>
                        <a:t>п/п.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Модуль / Интервенция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Всего бюджет 2023-25гг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План 9 </a:t>
                      </a:r>
                      <a:r>
                        <a:rPr lang="ru-RU" sz="1100" b="1" u="none" strike="noStrike" dirty="0" err="1">
                          <a:effectLst/>
                        </a:rPr>
                        <a:t>мес</a:t>
                      </a:r>
                      <a:r>
                        <a:rPr lang="ru-RU" sz="1100" b="1" u="none" strike="noStrike" dirty="0">
                          <a:effectLst/>
                        </a:rPr>
                        <a:t> 2024г, с учетом переноса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effectLst/>
                        </a:rPr>
                        <a:t>Выполнение</a:t>
                      </a:r>
                      <a:br>
                        <a:rPr lang="ru-RU" sz="1100" b="1" u="none" strike="noStrike" dirty="0">
                          <a:effectLst/>
                        </a:rPr>
                      </a:br>
                      <a:r>
                        <a:rPr lang="ru-RU" sz="1100" b="1" u="none" strike="noStrike" dirty="0">
                          <a:effectLst/>
                        </a:rPr>
                        <a:t>8 </a:t>
                      </a:r>
                      <a:r>
                        <a:rPr lang="ru-RU" sz="1100" b="1" u="none" strike="noStrike" dirty="0" err="1">
                          <a:effectLst/>
                        </a:rPr>
                        <a:t>мес</a:t>
                      </a:r>
                      <a:r>
                        <a:rPr lang="ru-RU" sz="1100" b="1" u="none" strike="noStrike" dirty="0">
                          <a:effectLst/>
                        </a:rPr>
                        <a:t> 2024 г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023049"/>
                  </a:ext>
                </a:extLst>
              </a:tr>
              <a:tr h="59695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400" b="1" u="none" strike="noStrike" dirty="0">
                          <a:effectLst/>
                        </a:rPr>
                        <a:t> 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1" u="none" strike="noStrike" dirty="0">
                          <a:effectLst/>
                        </a:rPr>
                        <a:t>Модуль: Мульти-резистентный туберкулез (МЛУ-ТБ)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600" b="1" u="none" strike="noStrike" dirty="0">
                          <a:effectLst/>
                        </a:rPr>
                        <a:t>3,748,030</a:t>
                      </a:r>
                      <a:endParaRPr lang="ru-K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1" u="none" strike="noStrike" dirty="0">
                          <a:effectLst/>
                        </a:rPr>
                        <a:t>1,490,029</a:t>
                      </a:r>
                      <a:endParaRPr lang="ru-K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1" u="none" strike="noStrike" dirty="0">
                          <a:effectLst/>
                        </a:rPr>
                        <a:t>996,629</a:t>
                      </a:r>
                      <a:endParaRPr lang="ru-KZ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7927008"/>
                  </a:ext>
                </a:extLst>
              </a:tr>
              <a:tr h="352626"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1.1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Интервенция: Выявление и диагностика случаев: МЛУ-ТБ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 dirty="0">
                          <a:effectLst/>
                        </a:rPr>
                        <a:t>2,284,169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859,874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529,327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3608857"/>
                  </a:ext>
                </a:extLst>
              </a:tr>
              <a:tr h="352626"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1.2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Интервенция: Лечение: МЛУ-ТБ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770.077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>
                          <a:effectLst/>
                        </a:rPr>
                        <a:t>265,984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>
                          <a:effectLst/>
                        </a:rPr>
                        <a:t>232,644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523717218"/>
                  </a:ext>
                </a:extLst>
              </a:tr>
              <a:tr h="380374"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1.3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Интервенция: Вовлечение всех поставщиков медицинских услуг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 dirty="0">
                          <a:effectLst/>
                        </a:rPr>
                        <a:t>693.785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364,171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234,658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3324992"/>
                  </a:ext>
                </a:extLst>
              </a:tr>
              <a:tr h="362718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b="1" u="none" strike="noStrike" dirty="0">
                          <a:effectLst/>
                        </a:rPr>
                        <a:t> </a:t>
                      </a:r>
                      <a:endParaRPr lang="ru-KZ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Модуль: ТБ уход и профилактика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ru-KZ" sz="1200" b="1" u="none" strike="noStrike" dirty="0">
                          <a:effectLst/>
                        </a:rPr>
                        <a:t>2,871,811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ru-KZ" sz="1200" b="1" u="none" strike="noStrike" dirty="0">
                          <a:effectLst/>
                        </a:rPr>
                        <a:t>973,221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200" b="1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ru-KZ" sz="1200" b="1" u="none" strike="noStrike" dirty="0">
                          <a:effectLst/>
                        </a:rPr>
                        <a:t>783,335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4261211"/>
                  </a:ext>
                </a:extLst>
              </a:tr>
              <a:tr h="352626"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2.1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Интервенция: Лечение (ТБ уход и профилактика)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 dirty="0">
                          <a:effectLst/>
                        </a:rPr>
                        <a:t>11.904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1,488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0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0138492"/>
                  </a:ext>
                </a:extLst>
              </a:tr>
              <a:tr h="352626"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2.2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Интервенция: Профилактика (ТБ уход и профилактика)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 dirty="0">
                          <a:effectLst/>
                        </a:rPr>
                        <a:t>1,370,932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277,706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>
                          <a:effectLst/>
                        </a:rPr>
                        <a:t>230,498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2106537"/>
                  </a:ext>
                </a:extLst>
              </a:tr>
              <a:tr h="515842"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2.3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Интервенция: Оказание услуг по туберкулезу на уровне сообществ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 dirty="0">
                          <a:effectLst/>
                        </a:rPr>
                        <a:t>1,488,975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694,027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552,837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7686247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 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1" u="none" strike="noStrike" dirty="0">
                          <a:effectLst/>
                        </a:rPr>
                        <a:t>Модуль: УЖВСЗ: Информационные системы управления здравоохранением и мониторинг и оценка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200" b="1" u="none" strike="noStrike" dirty="0">
                          <a:effectLst/>
                        </a:rPr>
                        <a:t>551.661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u="none" strike="noStrike" dirty="0">
                          <a:effectLst/>
                        </a:rPr>
                        <a:t>286,373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200" b="1" u="none" strike="noStrike" dirty="0">
                          <a:effectLst/>
                        </a:rPr>
                        <a:t>120,687</a:t>
                      </a:r>
                      <a:endParaRPr lang="ru-KZ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06660257"/>
                  </a:ext>
                </a:extLst>
              </a:tr>
              <a:tr h="352626"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 dirty="0">
                          <a:effectLst/>
                        </a:rPr>
                        <a:t>3.1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Интервенция: Качество программ и данных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 dirty="0">
                          <a:effectLst/>
                        </a:rPr>
                        <a:t>146.904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63,009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57,974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11148214"/>
                  </a:ext>
                </a:extLst>
              </a:tr>
              <a:tr h="352626"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3.2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Интервенция: Регулярная отчетность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96.807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55,699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8,103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52236740"/>
                  </a:ext>
                </a:extLst>
              </a:tr>
              <a:tr h="352626"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3.3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>
                          <a:effectLst/>
                        </a:rPr>
                        <a:t>Интервенция: Анализ, оценки, обзоры и прозрачность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100" u="none" strike="noStrike">
                          <a:effectLst/>
                        </a:rPr>
                        <a:t>271.95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>
                          <a:effectLst/>
                        </a:rPr>
                        <a:t>167,666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54,610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3175210"/>
                  </a:ext>
                </a:extLst>
              </a:tr>
              <a:tr h="23826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>
                          <a:effectLst/>
                        </a:rPr>
                        <a:t> 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Менеджмент гранта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400" b="1" u="none" strike="noStrike">
                          <a:effectLst/>
                        </a:rPr>
                        <a:t>905.495</a:t>
                      </a:r>
                      <a:endParaRPr lang="ru-K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400" b="1" u="none" strike="noStrike">
                          <a:effectLst/>
                        </a:rPr>
                        <a:t>255,301</a:t>
                      </a:r>
                      <a:endParaRPr lang="ru-KZ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400" b="1" u="none" strike="noStrike" dirty="0">
                          <a:effectLst/>
                        </a:rPr>
                        <a:t>211,231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60581917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>
                          <a:effectLst/>
                        </a:rPr>
                        <a:t> </a:t>
                      </a:r>
                      <a:endParaRPr lang="ru-KZ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С19</a:t>
                      </a:r>
                      <a:r>
                        <a:rPr lang="en-US" sz="1400" b="1" u="none" strike="noStrike" dirty="0">
                          <a:effectLst/>
                        </a:rPr>
                        <a:t>RM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KZ" sz="1400" b="1" u="none" strike="noStrike" dirty="0">
                          <a:effectLst/>
                        </a:rPr>
                        <a:t>378.366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400" b="1" u="none" strike="noStrike" dirty="0">
                          <a:effectLst/>
                        </a:rPr>
                        <a:t>319,767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400" b="1" u="none" strike="noStrike" dirty="0">
                          <a:effectLst/>
                        </a:rPr>
                        <a:t>247,954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9183979"/>
                  </a:ext>
                </a:extLst>
              </a:tr>
              <a:tr h="352626">
                <a:tc>
                  <a:txBody>
                    <a:bodyPr/>
                    <a:lstStyle/>
                    <a:p>
                      <a:pPr algn="ctr" fontAlgn="t"/>
                      <a:r>
                        <a:rPr lang="ru-KZ" sz="1100" u="none" strike="noStrike" dirty="0">
                          <a:effectLst/>
                        </a:rPr>
                        <a:t> </a:t>
                      </a:r>
                      <a:endParaRPr lang="ru-KZ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400" b="1" u="none" strike="noStrike" dirty="0">
                          <a:effectLst/>
                        </a:rPr>
                        <a:t>8,419,363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400" b="1" u="none" strike="noStrike" dirty="0">
                          <a:effectLst/>
                        </a:rPr>
                        <a:t>3,324,691</a:t>
                      </a:r>
                      <a:endParaRPr lang="ru-KZ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2,359,836</a:t>
                      </a:r>
                      <a:r>
                        <a:rPr lang="ru-RU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 (70%)</a:t>
                      </a:r>
                      <a:endParaRPr lang="ru-KZ" sz="14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270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128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9DB03A-8589-46B0-8801-57D445D80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19" y="91920"/>
            <a:ext cx="8640959" cy="504055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br>
              <a:rPr lang="en-US" sz="2800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PUDR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Выполнение за 6 </a:t>
            </a:r>
            <a:r>
              <a:rPr lang="ru-RU" sz="2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</a:t>
            </a: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2024 года (13)</a:t>
            </a:r>
            <a:b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7F199FF-8165-4FE0-8342-D5EA85CF57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075707"/>
              </p:ext>
            </p:extLst>
          </p:nvPr>
        </p:nvGraphicFramePr>
        <p:xfrm>
          <a:off x="323528" y="620688"/>
          <a:ext cx="8568950" cy="6077855"/>
        </p:xfrm>
        <a:graphic>
          <a:graphicData uri="http://schemas.openxmlformats.org/drawingml/2006/table">
            <a:tbl>
              <a:tblPr/>
              <a:tblGrid>
                <a:gridCol w="5202578">
                  <a:extLst>
                    <a:ext uri="{9D8B030D-6E8A-4147-A177-3AD203B41FA5}">
                      <a16:colId xmlns:a16="http://schemas.microsoft.com/office/drawing/2014/main" val="1043861885"/>
                    </a:ext>
                  </a:extLst>
                </a:gridCol>
                <a:gridCol w="1683186">
                  <a:extLst>
                    <a:ext uri="{9D8B030D-6E8A-4147-A177-3AD203B41FA5}">
                      <a16:colId xmlns:a16="http://schemas.microsoft.com/office/drawing/2014/main" val="1847478756"/>
                    </a:ext>
                  </a:extLst>
                </a:gridCol>
                <a:gridCol w="1683186">
                  <a:extLst>
                    <a:ext uri="{9D8B030D-6E8A-4147-A177-3AD203B41FA5}">
                      <a16:colId xmlns:a16="http://schemas.microsoft.com/office/drawing/2014/main" val="4058652959"/>
                    </a:ext>
                  </a:extLst>
                </a:gridCol>
              </a:tblGrid>
              <a:tr h="5112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Индикаторы</a:t>
                      </a:r>
                    </a:p>
                    <a:p>
                      <a:pPr algn="ctr" fontAlgn="b"/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Цель 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</a:t>
                      </a:r>
                      <a:r>
                        <a:rPr lang="ru-K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ru-K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Факт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6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мес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2024</a:t>
                      </a:r>
                      <a:endParaRPr lang="ru-K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679228"/>
                  </a:ext>
                </a:extLst>
              </a:tr>
              <a:tr h="49189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МЛУ ТБ среди НС легочного ТБ 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27,6</a:t>
                      </a:r>
                      <a:endParaRPr lang="ru-KZ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151636"/>
                  </a:ext>
                </a:extLst>
              </a:tr>
              <a:tr h="42286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Смертность от ТБ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1,0</a:t>
                      </a:r>
                      <a:endParaRPr lang="ru-KZ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95515"/>
                  </a:ext>
                </a:extLst>
              </a:tr>
              <a:tr h="59024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НС+Р (лаб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подт+клинич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диагностированные), зарегистрированных и взятых на лечение среди прогнозного числа больных 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KZ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876966"/>
                  </a:ext>
                </a:extLst>
              </a:tr>
              <a:tr h="75371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Абс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кол-во  НС+Р (лаб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подт+клинич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диагностированные) 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(2301 в среднем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4984</a:t>
                      </a:r>
                      <a:endParaRPr lang="ru-KZ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fontAlgn="t" latinLnBrk="0" hangingPunct="1"/>
                      <a:endParaRPr lang="ru-KZ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982476"/>
                  </a:ext>
                </a:extLst>
              </a:tr>
              <a:tr h="523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Эффективность лечения категории IV (2 года назад)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en-US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  <a:r>
                        <a:rPr lang="ru-RU" sz="2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,3</a:t>
                      </a:r>
                      <a:endParaRPr lang="ru-KZ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123850"/>
                  </a:ext>
                </a:extLst>
              </a:tr>
              <a:tr h="5041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зарегистрированных случаев  ЛУ ТБ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 (1069 в среднем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1776 (подтвержденные)</a:t>
                      </a:r>
                      <a:endParaRPr lang="ru-KZ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237169"/>
                  </a:ext>
                </a:extLst>
              </a:tr>
              <a:tr h="523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случаев 4 категории, начавших лечение 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4958( 1240 в среднем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кв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2272 (</a:t>
                      </a:r>
                      <a:r>
                        <a:rPr lang="ru-RU" sz="2000" b="1" i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абс.ч</a:t>
                      </a:r>
                      <a:r>
                        <a:rPr lang="ru-RU" sz="2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ru-KZ" sz="2000" b="1" i="0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54280"/>
                  </a:ext>
                </a:extLst>
              </a:tr>
              <a:tr h="523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Эффективность лечения ТБ с сохраненной чувствительностью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90%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20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90,2</a:t>
                      </a:r>
                      <a:endParaRPr lang="ru-KZ" sz="20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490772"/>
                  </a:ext>
                </a:extLst>
              </a:tr>
              <a:tr h="523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 случаев ТБ, выявленных  благодаря НПО в сфере ТБ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ru-K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20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241  </a:t>
                      </a:r>
                      <a:r>
                        <a:rPr lang="ru-RU" sz="20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(7,9%)</a:t>
                      </a:r>
                      <a:endParaRPr lang="ru-KZ" sz="2000" b="1" i="0" u="none" strike="noStrike" kern="12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331087"/>
                  </a:ext>
                </a:extLst>
              </a:tr>
              <a:tr h="52312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Число контактных людей, начавших профилактическое лечение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рифапентином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2300</a:t>
                      </a:r>
                      <a:endParaRPr lang="ru-K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1704</a:t>
                      </a:r>
                      <a:endParaRPr lang="ru-KZ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634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369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3F23FA-D299-4688-9751-74A322ABB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47257"/>
            <a:ext cx="7886700" cy="1763486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+mn-lt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6385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A1C30-AA1A-40AC-8770-9958ECD8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5127"/>
            <a:ext cx="8568952" cy="83162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Модуль 1. </a:t>
            </a:r>
            <a:r>
              <a:rPr lang="ru-RU" sz="20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Задачи 1.1.1.-1.1.2. Реализация задач по лабораторному компоненту (1)</a:t>
            </a:r>
            <a:endParaRPr lang="ru-RU" sz="2000" b="1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07FF67-18F3-4137-A056-3982220773EF}"/>
              </a:ext>
            </a:extLst>
          </p:cNvPr>
          <p:cNvSpPr/>
          <p:nvPr/>
        </p:nvSpPr>
        <p:spPr>
          <a:xfrm>
            <a:off x="179512" y="1461744"/>
            <a:ext cx="5230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>
                <a:solidFill>
                  <a:schemeClr val="tx1"/>
                </a:solidFill>
                <a:latin typeface="+mn-lt"/>
              </a:rPr>
              <a:t>Задача 1.1.1</a:t>
            </a:r>
            <a:r>
              <a:rPr lang="ru-RU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Осуществлен закуп через </a:t>
            </a:r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GDF </a:t>
            </a: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и</a:t>
            </a:r>
            <a:r>
              <a:rPr lang="en-US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поставка </a:t>
            </a:r>
            <a:r>
              <a:rPr lang="kk-KZ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4000 </a:t>
            </a:r>
            <a:r>
              <a:rPr lang="ru-RU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Xpert</a:t>
            </a: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MTB/XDR картриджей  </a:t>
            </a:r>
            <a:r>
              <a:rPr lang="kk-KZ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для экспресс-диагностики ТБ </a:t>
            </a:r>
            <a:r>
              <a:rPr lang="kk-KZ" b="1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с устойчивостью к фторхинолонам и другим препаратам второго ряда, в марте 2024г.</a:t>
            </a:r>
            <a:endParaRPr lang="ru-RU" b="1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050" name="Picture 2" descr="Xpert&lt;sup&gt;®&lt;/sup&gt; MTB/XDR ">
            <a:extLst>
              <a:ext uri="{FF2B5EF4-FFF2-40B4-BE49-F238E27FC236}">
                <a16:creationId xmlns:a16="http://schemas.microsoft.com/office/drawing/2014/main" id="{D36FEA85-EFA8-45F7-B501-F0F9B5E847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9" y="1872594"/>
            <a:ext cx="952500" cy="102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Xpert&lt;sup&gt;®&lt;/sup&gt; MTB/XDR ">
            <a:extLst>
              <a:ext uri="{FF2B5EF4-FFF2-40B4-BE49-F238E27FC236}">
                <a16:creationId xmlns:a16="http://schemas.microsoft.com/office/drawing/2014/main" id="{588AE719-69DA-41DE-A3DD-A2D83E6E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919" y="1950439"/>
            <a:ext cx="930276" cy="100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Xpert&lt;sup&gt;®&lt;/sup&gt; MTB/XDR ">
            <a:extLst>
              <a:ext uri="{FF2B5EF4-FFF2-40B4-BE49-F238E27FC236}">
                <a16:creationId xmlns:a16="http://schemas.microsoft.com/office/drawing/2014/main" id="{40E6B25F-A6FE-4588-868B-74AF3ECE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3173" y="2067147"/>
            <a:ext cx="838199" cy="906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940B670-9DF1-4B61-8B92-07528A03F974}"/>
              </a:ext>
            </a:extLst>
          </p:cNvPr>
          <p:cNvSpPr/>
          <p:nvPr/>
        </p:nvSpPr>
        <p:spPr>
          <a:xfrm>
            <a:off x="179512" y="3097002"/>
            <a:ext cx="5012691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i="1" dirty="0">
                <a:solidFill>
                  <a:prstClr val="black"/>
                </a:solidFill>
                <a:latin typeface="+mn-lt"/>
              </a:rPr>
              <a:t>Задача </a:t>
            </a:r>
            <a:r>
              <a:rPr lang="kk-KZ" sz="1500" b="1" i="1" dirty="0">
                <a:solidFill>
                  <a:prstClr val="black"/>
                </a:solidFill>
                <a:latin typeface="+mn-lt"/>
              </a:rPr>
              <a:t>1.1.2. Мониторинг внедрения технологии GeneXpert на районном уровне</a:t>
            </a:r>
            <a:r>
              <a:rPr lang="kk-KZ" sz="15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: </a:t>
            </a:r>
            <a:r>
              <a:rPr lang="kk-KZ" b="1" dirty="0">
                <a:latin typeface="+mn-lt"/>
                <a:cs typeface="Times New Roman" panose="02020603050405020304" pitchFamily="18" charset="0"/>
              </a:rPr>
              <a:t>отчёт </a:t>
            </a:r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НК по лабораторному компоненту - Чингисовой Л.Т</a:t>
            </a:r>
            <a:endParaRPr lang="ru-RU" dirty="0"/>
          </a:p>
        </p:txBody>
      </p:sp>
      <p:pic>
        <p:nvPicPr>
          <p:cNvPr id="13" name="Объект 14">
            <a:extLst>
              <a:ext uri="{FF2B5EF4-FFF2-40B4-BE49-F238E27FC236}">
                <a16:creationId xmlns:a16="http://schemas.microsoft.com/office/drawing/2014/main" id="{3F25C354-C877-4503-97ED-AE5811AC5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2873761"/>
            <a:ext cx="2362200" cy="106199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F7B37CC-A7C1-40B2-B290-6495F61D7F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641" y="4047994"/>
            <a:ext cx="1678442" cy="1429451"/>
          </a:xfrm>
          <a:prstGeom prst="rect">
            <a:avLst/>
          </a:prstGeom>
        </p:spPr>
      </p:pic>
      <p:graphicFrame>
        <p:nvGraphicFramePr>
          <p:cNvPr id="17" name="Таблица 4">
            <a:extLst>
              <a:ext uri="{FF2B5EF4-FFF2-40B4-BE49-F238E27FC236}">
                <a16:creationId xmlns:a16="http://schemas.microsoft.com/office/drawing/2014/main" id="{7410CAF4-D680-421E-99FF-BD18CC14F9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801291"/>
              </p:ext>
            </p:extLst>
          </p:nvPr>
        </p:nvGraphicFramePr>
        <p:xfrm>
          <a:off x="2477283" y="4093688"/>
          <a:ext cx="6271181" cy="2215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171">
                  <a:extLst>
                    <a:ext uri="{9D8B030D-6E8A-4147-A177-3AD203B41FA5}">
                      <a16:colId xmlns:a16="http://schemas.microsoft.com/office/drawing/2014/main" val="3293629892"/>
                    </a:ext>
                  </a:extLst>
                </a:gridCol>
                <a:gridCol w="653810">
                  <a:extLst>
                    <a:ext uri="{9D8B030D-6E8A-4147-A177-3AD203B41FA5}">
                      <a16:colId xmlns:a16="http://schemas.microsoft.com/office/drawing/2014/main" val="2409371861"/>
                    </a:ext>
                  </a:extLst>
                </a:gridCol>
                <a:gridCol w="880353">
                  <a:extLst>
                    <a:ext uri="{9D8B030D-6E8A-4147-A177-3AD203B41FA5}">
                      <a16:colId xmlns:a16="http://schemas.microsoft.com/office/drawing/2014/main" val="5377636"/>
                    </a:ext>
                  </a:extLst>
                </a:gridCol>
                <a:gridCol w="919701">
                  <a:extLst>
                    <a:ext uri="{9D8B030D-6E8A-4147-A177-3AD203B41FA5}">
                      <a16:colId xmlns:a16="http://schemas.microsoft.com/office/drawing/2014/main" val="931426423"/>
                    </a:ext>
                  </a:extLst>
                </a:gridCol>
                <a:gridCol w="900027">
                  <a:extLst>
                    <a:ext uri="{9D8B030D-6E8A-4147-A177-3AD203B41FA5}">
                      <a16:colId xmlns:a16="http://schemas.microsoft.com/office/drawing/2014/main" val="633167709"/>
                    </a:ext>
                  </a:extLst>
                </a:gridCol>
                <a:gridCol w="900027">
                  <a:extLst>
                    <a:ext uri="{9D8B030D-6E8A-4147-A177-3AD203B41FA5}">
                      <a16:colId xmlns:a16="http://schemas.microsoft.com/office/drawing/2014/main" val="390161532"/>
                    </a:ext>
                  </a:extLst>
                </a:gridCol>
                <a:gridCol w="910092">
                  <a:extLst>
                    <a:ext uri="{9D8B030D-6E8A-4147-A177-3AD203B41FA5}">
                      <a16:colId xmlns:a16="http://schemas.microsoft.com/office/drawing/2014/main" val="935524219"/>
                    </a:ext>
                  </a:extLst>
                </a:gridCol>
              </a:tblGrid>
              <a:tr h="845884">
                <a:tc>
                  <a:txBody>
                    <a:bodyPr/>
                    <a:lstStyle/>
                    <a:p>
                      <a:pPr lvl="0"/>
                      <a:r>
                        <a:rPr lang="ru-RU" sz="1600" dirty="0"/>
                        <a:t>Период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лиц</a:t>
                      </a:r>
                      <a:endParaRPr lang="en-US" sz="1600" b="1" i="1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тестов</a:t>
                      </a:r>
                      <a:endParaRPr lang="en-US" sz="1600" b="1" i="1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MTB+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i="1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600" b="1" i="1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MTB+ / RIF+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%</a:t>
                      </a:r>
                      <a:endParaRPr lang="en-US" sz="1600" b="1" i="1" u="none" strike="noStrike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681530296"/>
                  </a:ext>
                </a:extLst>
              </a:tr>
              <a:tr h="774404">
                <a:tc>
                  <a:txBody>
                    <a:bodyPr/>
                    <a:lstStyle/>
                    <a:p>
                      <a:r>
                        <a:rPr lang="ru-RU" sz="1600" b="1" dirty="0"/>
                        <a:t>6 мес. 2023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49 064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52 283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4713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1619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34,4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574020778"/>
                  </a:ext>
                </a:extLst>
              </a:tr>
              <a:tr h="595344">
                <a:tc>
                  <a:txBody>
                    <a:bodyPr/>
                    <a:lstStyle/>
                    <a:p>
                      <a:r>
                        <a:rPr lang="ru-RU" sz="1600" b="1" dirty="0"/>
                        <a:t>6 мес.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58 945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marL="0" lvl="0" algn="ctr" defTabSz="914400" rtl="0" eaLnBrk="1" fontAlgn="b" latinLnBrk="0" hangingPunct="1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63 942</a:t>
                      </a:r>
                    </a:p>
                  </a:txBody>
                  <a:tcPr marL="5715" marR="5715" marT="5715" marB="0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5884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10,0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1473</a:t>
                      </a: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lvl="0" algn="ctr" fontAlgn="b"/>
                      <a:r>
                        <a:rPr lang="ru-RU" sz="16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25,0</a:t>
                      </a:r>
                    </a:p>
                  </a:txBody>
                  <a:tcPr marL="4763" marR="4763" marT="4763" marB="0"/>
                </a:tc>
                <a:extLst>
                  <a:ext uri="{0D108BD9-81ED-4DB2-BD59-A6C34878D82A}">
                    <a16:rowId xmlns:a16="http://schemas.microsoft.com/office/drawing/2014/main" val="3002410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719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A1C30-AA1A-40AC-8770-9958ECD87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7953"/>
            <a:ext cx="8424936" cy="994172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Модуль 1. </a:t>
            </a:r>
            <a:r>
              <a:rPr lang="ru-RU" sz="24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Задачи 1.1.3., 1.1.7. Реализация задач по лабораторному компоненту (1.1.) </a:t>
            </a:r>
            <a:endParaRPr lang="ru-RU" sz="2400" b="1" dirty="0">
              <a:solidFill>
                <a:srgbClr val="FFFF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D07FF67-18F3-4137-A056-3982220773EF}"/>
              </a:ext>
            </a:extLst>
          </p:cNvPr>
          <p:cNvSpPr/>
          <p:nvPr/>
        </p:nvSpPr>
        <p:spPr>
          <a:xfrm>
            <a:off x="251520" y="1379816"/>
            <a:ext cx="4942628" cy="214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b="1" i="1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Задача 1.1.7</a:t>
            </a:r>
            <a:r>
              <a:rPr lang="ru-RU" sz="1600" b="1" i="1" dirty="0">
                <a:solidFill>
                  <a:prstClr val="black"/>
                </a:solidFill>
                <a:latin typeface="+mn-lt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Получено одобрение ГФ на перераспределение бюджета по данной задаче  </a:t>
            </a:r>
            <a:r>
              <a:rPr lang="kk-KZ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на закуп ПТП  и картриджей Ультра для ННЦФ. </a:t>
            </a:r>
            <a:r>
              <a:rPr lang="ru-RU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Заявка оформлена через платформу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GDF</a:t>
            </a:r>
            <a:r>
              <a:rPr lang="ru-RU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. </a:t>
            </a:r>
            <a:r>
              <a:rPr lang="ru-RU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Поставлено 2300 в конце июля 2024г.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50" name="Picture 2" descr="Xpert&lt;sup&gt;®&lt;/sup&gt; MTB/XDR ">
            <a:extLst>
              <a:ext uri="{FF2B5EF4-FFF2-40B4-BE49-F238E27FC236}">
                <a16:creationId xmlns:a16="http://schemas.microsoft.com/office/drawing/2014/main" id="{D36FEA85-EFA8-45F7-B501-F0F9B5E847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00" y="1872594"/>
            <a:ext cx="1103210" cy="136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Объект 10">
            <a:extLst>
              <a:ext uri="{FF2B5EF4-FFF2-40B4-BE49-F238E27FC236}">
                <a16:creationId xmlns:a16="http://schemas.microsoft.com/office/drawing/2014/main" id="{8F1B17F4-2363-4C88-B7BA-86B6382FF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352" y="3859633"/>
            <a:ext cx="3869468" cy="1552089"/>
          </a:xfrm>
          <a:prstGeom prst="rect">
            <a:avLst/>
          </a:prstGeom>
        </p:spPr>
      </p:pic>
      <p:pic>
        <p:nvPicPr>
          <p:cNvPr id="14" name="Picture 2" descr="Xpert&lt;sup&gt;®&lt;/sup&gt; MTB/XDR ">
            <a:extLst>
              <a:ext uri="{FF2B5EF4-FFF2-40B4-BE49-F238E27FC236}">
                <a16:creationId xmlns:a16="http://schemas.microsoft.com/office/drawing/2014/main" id="{588AE719-69DA-41DE-A3DD-A2D83E6E8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909" y="1950439"/>
            <a:ext cx="1010286" cy="120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Xpert&lt;sup&gt;®&lt;/sup&gt; MTB/XDR ">
            <a:extLst>
              <a:ext uri="{FF2B5EF4-FFF2-40B4-BE49-F238E27FC236}">
                <a16:creationId xmlns:a16="http://schemas.microsoft.com/office/drawing/2014/main" id="{40E6B25F-A6FE-4588-868B-74AF3ECE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96" y="2067147"/>
            <a:ext cx="912176" cy="99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95DB08D-2581-4E91-913D-E6D569C15B39}"/>
              </a:ext>
            </a:extLst>
          </p:cNvPr>
          <p:cNvSpPr/>
          <p:nvPr/>
        </p:nvSpPr>
        <p:spPr>
          <a:xfrm>
            <a:off x="395536" y="3155034"/>
            <a:ext cx="42945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en-US" sz="2000" b="1" i="1" dirty="0">
              <a:solidFill>
                <a:prstClr val="black"/>
              </a:solidFill>
              <a:latin typeface="+mn-lt"/>
            </a:endParaRPr>
          </a:p>
          <a:p>
            <a:pPr lvl="0" algn="just"/>
            <a:endParaRPr lang="en-US" sz="2000" b="1" i="1" dirty="0">
              <a:solidFill>
                <a:prstClr val="black"/>
              </a:solidFill>
              <a:latin typeface="+mn-lt"/>
            </a:endParaRPr>
          </a:p>
          <a:p>
            <a:pPr lvl="0" algn="just"/>
            <a:r>
              <a:rPr lang="ru-RU" sz="2000" b="1" i="1" dirty="0">
                <a:solidFill>
                  <a:prstClr val="black"/>
                </a:solidFill>
                <a:latin typeface="+mn-lt"/>
              </a:rPr>
              <a:t>Задача </a:t>
            </a:r>
            <a:r>
              <a:rPr lang="kk-KZ" sz="2000" b="1" i="1" dirty="0">
                <a:solidFill>
                  <a:prstClr val="black"/>
                </a:solidFill>
                <a:latin typeface="+mn-lt"/>
              </a:rPr>
              <a:t>1.1.3. </a:t>
            </a:r>
            <a:r>
              <a:rPr lang="kk-KZ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Произведена оплата на обновление трехлетнего пакета расширенной гарантии на 69 единиц оборудования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GeneXpert. Поставлены</a:t>
            </a:r>
            <a:r>
              <a:rPr lang="en-US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kk-KZ" sz="2000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калибровочные киты и </a:t>
            </a:r>
            <a:r>
              <a:rPr lang="kk-KZ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обновлен гарантированный пакет на указанные аппараты </a:t>
            </a:r>
            <a:r>
              <a:rPr lang="ru-RU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в июне </a:t>
            </a:r>
            <a:r>
              <a:rPr lang="kk-KZ" sz="2000" b="1" dirty="0">
                <a:solidFill>
                  <a:prstClr val="black"/>
                </a:solidFill>
                <a:latin typeface="+mn-lt"/>
                <a:cs typeface="Times New Roman" panose="02020603050405020304" pitchFamily="18" charset="0"/>
              </a:rPr>
              <a:t>2024г. </a:t>
            </a:r>
            <a:endParaRPr lang="ru-RU" sz="2000" b="1" dirty="0">
              <a:solidFill>
                <a:prstClr val="black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85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8856984" cy="623832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Модуль 1</a:t>
            </a:r>
            <a:r>
              <a:rPr lang="ru-RU" sz="24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. Задачи 1.2.1.-1.2.2. Операционные исследования (2)</a:t>
            </a:r>
            <a:endParaRPr lang="en-US" sz="2000" b="1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904" y="836712"/>
            <a:ext cx="5256584" cy="547260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</a:pPr>
            <a:r>
              <a:rPr lang="ru-RU" sz="1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Задача 1.2.1.</a:t>
            </a:r>
            <a:r>
              <a:rPr 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Расширение ОИ </a:t>
            </a:r>
            <a:r>
              <a:rPr lang="kk-KZ" sz="1400" b="1" dirty="0"/>
              <a:t>«Оценка эффективности и безопасности модифицированных без инъекционных краткосрочных схем лечения (мКРЛ) среди пациентов с РУ/МЛУ-ТБ в Казахстане».  У</a:t>
            </a:r>
            <a:r>
              <a:rPr lang="kk-KZ" sz="1400" dirty="0">
                <a:ea typeface="Calibri" panose="020F0502020204030204" pitchFamily="34" charset="0"/>
              </a:rPr>
              <a:t>твержден обновленный Протокол ОИ с учетом расширения мКРЛ на все регионы РК.</a:t>
            </a:r>
          </a:p>
          <a:p>
            <a:pPr algn="just">
              <a:lnSpc>
                <a:spcPct val="115000"/>
              </a:lnSpc>
            </a:pPr>
            <a:r>
              <a:rPr lang="ru-RU" sz="1200" b="1" dirty="0">
                <a:ea typeface="Times New Roman" panose="02020603050405020304" pitchFamily="18" charset="0"/>
              </a:rPr>
              <a:t>С января 2023г по 30 июля  2024г </a:t>
            </a:r>
            <a:r>
              <a:rPr lang="ru-RU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завершен набор на лечение </a:t>
            </a:r>
            <a:r>
              <a:rPr lang="ru-RU" sz="12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мКРЛ</a:t>
            </a:r>
            <a:r>
              <a:rPr lang="ru-RU" sz="1200" b="1" dirty="0">
                <a:solidFill>
                  <a:srgbClr val="FF0000"/>
                </a:solidFill>
                <a:ea typeface="Times New Roman" panose="02020603050405020304" pitchFamily="18" charset="0"/>
              </a:rPr>
              <a:t> 1800 пациентов.</a:t>
            </a:r>
          </a:p>
          <a:p>
            <a:pPr algn="just">
              <a:lnSpc>
                <a:spcPct val="115000"/>
              </a:lnSpc>
            </a:pPr>
            <a:r>
              <a:rPr lang="ru-RU" sz="1200" b="1" dirty="0">
                <a:ea typeface="Times New Roman" panose="02020603050405020304" pitchFamily="18" charset="0"/>
              </a:rPr>
              <a:t>Опубликованы 2 статьи в международных изданиях</a:t>
            </a:r>
            <a:r>
              <a:rPr lang="ru-RU" sz="1200" dirty="0">
                <a:ea typeface="Times New Roman" panose="02020603050405020304" pitchFamily="18" charset="0"/>
              </a:rPr>
              <a:t> 1.	</a:t>
            </a:r>
            <a:r>
              <a:rPr lang="ru-RU" sz="1100" dirty="0">
                <a:ea typeface="Times New Roman" panose="02020603050405020304" pitchFamily="18" charset="0"/>
              </a:rPr>
              <a:t>Статья «Исходы беременности и родов у больных туберкулезом с множественной лекарственной устойчивостью, получающих лечение схемами, включающими новые и перепрофилированные препараты», на основе </a:t>
            </a:r>
            <a:r>
              <a:rPr lang="ru-RU" sz="1100" dirty="0" err="1">
                <a:ea typeface="Times New Roman" panose="02020603050405020304" pitchFamily="18" charset="0"/>
              </a:rPr>
              <a:t>многострановых</a:t>
            </a:r>
            <a:r>
              <a:rPr lang="ru-RU" sz="1100" dirty="0">
                <a:ea typeface="Times New Roman" panose="02020603050405020304" pitchFamily="18" charset="0"/>
              </a:rPr>
              <a:t> исследовании. (</a:t>
            </a:r>
            <a:r>
              <a:rPr lang="ru-RU" sz="1100" dirty="0" err="1">
                <a:ea typeface="Times New Roman" panose="02020603050405020304" pitchFamily="18" charset="0"/>
              </a:rPr>
              <a:t>Clinical</a:t>
            </a:r>
            <a:r>
              <a:rPr lang="ru-RU" sz="1100" dirty="0"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ea typeface="Times New Roman" panose="02020603050405020304" pitchFamily="18" charset="0"/>
              </a:rPr>
              <a:t>Infectious</a:t>
            </a:r>
            <a:r>
              <a:rPr lang="ru-RU" sz="1100" dirty="0"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ea typeface="Times New Roman" panose="02020603050405020304" pitchFamily="18" charset="0"/>
              </a:rPr>
              <a:t>Diseases</a:t>
            </a:r>
            <a:r>
              <a:rPr lang="ru-RU" sz="1100" dirty="0">
                <a:ea typeface="Times New Roman" panose="02020603050405020304" pitchFamily="18" charset="0"/>
              </a:rPr>
              <a:t>, </a:t>
            </a:r>
            <a:r>
              <a:rPr lang="ru-RU" sz="1100" dirty="0" err="1">
                <a:ea typeface="Times New Roman" panose="02020603050405020304" pitchFamily="18" charset="0"/>
              </a:rPr>
              <a:t>Volume</a:t>
            </a:r>
            <a:r>
              <a:rPr lang="ru-RU" sz="1100" dirty="0">
                <a:ea typeface="Times New Roman" panose="02020603050405020304" pitchFamily="18" charset="0"/>
              </a:rPr>
              <a:t> 78, </a:t>
            </a:r>
            <a:r>
              <a:rPr lang="ru-RU" sz="1100" dirty="0" err="1">
                <a:ea typeface="Times New Roman" panose="02020603050405020304" pitchFamily="18" charset="0"/>
              </a:rPr>
              <a:t>Issue</a:t>
            </a:r>
            <a:r>
              <a:rPr lang="ru-RU" sz="1100" dirty="0">
                <a:ea typeface="Times New Roman" panose="02020603050405020304" pitchFamily="18" charset="0"/>
              </a:rPr>
              <a:t> 1, 15 </a:t>
            </a:r>
            <a:r>
              <a:rPr lang="ru-RU" sz="1100" dirty="0" err="1">
                <a:ea typeface="Times New Roman" panose="02020603050405020304" pitchFamily="18" charset="0"/>
              </a:rPr>
              <a:t>January</a:t>
            </a:r>
            <a:r>
              <a:rPr lang="ru-RU" sz="1100" dirty="0">
                <a:ea typeface="Times New Roman" panose="02020603050405020304" pitchFamily="18" charset="0"/>
              </a:rPr>
              <a:t> 2024, </a:t>
            </a:r>
            <a:r>
              <a:rPr lang="ru-RU" sz="1100" dirty="0" err="1">
                <a:ea typeface="Times New Roman" panose="02020603050405020304" pitchFamily="18" charset="0"/>
              </a:rPr>
              <a:t>Pages</a:t>
            </a:r>
            <a:r>
              <a:rPr lang="ru-RU" sz="1100" dirty="0">
                <a:ea typeface="Times New Roman" panose="02020603050405020304" pitchFamily="18" charset="0"/>
              </a:rPr>
              <a:t> 144– 148, https://doi.org/10.1093/cid/ciad445).</a:t>
            </a:r>
          </a:p>
          <a:p>
            <a:pPr algn="just">
              <a:lnSpc>
                <a:spcPct val="115000"/>
              </a:lnSpc>
            </a:pPr>
            <a:r>
              <a:rPr lang="ru-RU" sz="1100" dirty="0">
                <a:ea typeface="Times New Roman" panose="02020603050405020304" pitchFamily="18" charset="0"/>
              </a:rPr>
              <a:t>2.	Статья «Эффективность и безопасность модифицированных полностью пероральных девятимесячных схем лечения туберкулеза, устойчивого к </a:t>
            </a:r>
            <a:r>
              <a:rPr lang="ru-RU" sz="1100" dirty="0" err="1">
                <a:ea typeface="Times New Roman" panose="02020603050405020304" pitchFamily="18" charset="0"/>
              </a:rPr>
              <a:t>рифампицину</a:t>
            </a:r>
            <a:r>
              <a:rPr lang="ru-RU" sz="1100" dirty="0">
                <a:ea typeface="Times New Roman" panose="02020603050405020304" pitchFamily="18" charset="0"/>
              </a:rPr>
              <a:t>: перспективное </a:t>
            </a:r>
            <a:r>
              <a:rPr lang="ru-RU" sz="1100" dirty="0" err="1">
                <a:ea typeface="Times New Roman" panose="02020603050405020304" pitchFamily="18" charset="0"/>
              </a:rPr>
              <a:t>когортное</a:t>
            </a:r>
            <a:r>
              <a:rPr lang="ru-RU" sz="1100" dirty="0">
                <a:ea typeface="Times New Roman" panose="02020603050405020304" pitchFamily="18" charset="0"/>
              </a:rPr>
              <a:t> исследование» в журнале «</a:t>
            </a:r>
            <a:r>
              <a:rPr lang="ru-RU" sz="1100" dirty="0" err="1">
                <a:ea typeface="Times New Roman" panose="02020603050405020304" pitchFamily="18" charset="0"/>
              </a:rPr>
              <a:t>The</a:t>
            </a:r>
            <a:r>
              <a:rPr lang="ru-RU" sz="1100" dirty="0"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ea typeface="Times New Roman" panose="02020603050405020304" pitchFamily="18" charset="0"/>
              </a:rPr>
              <a:t>Lancet</a:t>
            </a:r>
            <a:r>
              <a:rPr lang="ru-RU" sz="1100" dirty="0"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ea typeface="Times New Roman" panose="02020603050405020304" pitchFamily="18" charset="0"/>
              </a:rPr>
              <a:t>Infectious</a:t>
            </a:r>
            <a:r>
              <a:rPr lang="ru-RU" sz="1100" dirty="0"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ea typeface="Times New Roman" panose="02020603050405020304" pitchFamily="18" charset="0"/>
              </a:rPr>
              <a:t>Diseases</a:t>
            </a:r>
            <a:r>
              <a:rPr lang="ru-RU" sz="1100" dirty="0">
                <a:ea typeface="Times New Roman" panose="02020603050405020304" pitchFamily="18" charset="0"/>
              </a:rPr>
              <a:t>, </a:t>
            </a:r>
            <a:r>
              <a:rPr lang="ru-RU" sz="1100" dirty="0" err="1">
                <a:ea typeface="Times New Roman" panose="02020603050405020304" pitchFamily="18" charset="0"/>
              </a:rPr>
              <a:t>Available</a:t>
            </a:r>
            <a:r>
              <a:rPr lang="ru-RU" sz="1100" dirty="0">
                <a:ea typeface="Times New Roman" panose="02020603050405020304" pitchFamily="18" charset="0"/>
              </a:rPr>
              <a:t> </a:t>
            </a:r>
            <a:r>
              <a:rPr lang="ru-RU" sz="1100" dirty="0" err="1">
                <a:ea typeface="Times New Roman" panose="02020603050405020304" pitchFamily="18" charset="0"/>
              </a:rPr>
              <a:t>online</a:t>
            </a:r>
            <a:r>
              <a:rPr lang="ru-RU" sz="1100" dirty="0">
                <a:ea typeface="Times New Roman" panose="02020603050405020304" pitchFamily="18" charset="0"/>
              </a:rPr>
              <a:t> 13 </a:t>
            </a:r>
            <a:r>
              <a:rPr lang="ru-RU" sz="1100" dirty="0" err="1">
                <a:ea typeface="Times New Roman" panose="02020603050405020304" pitchFamily="18" charset="0"/>
              </a:rPr>
              <a:t>June</a:t>
            </a:r>
            <a:r>
              <a:rPr lang="ru-RU" sz="1100" dirty="0">
                <a:ea typeface="Times New Roman" panose="02020603050405020304" pitchFamily="18" charset="0"/>
              </a:rPr>
              <a:t> 2024 </a:t>
            </a:r>
            <a:endParaRPr lang="ru-RU" sz="1100" b="1" dirty="0"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1400" b="1" dirty="0">
                <a:ea typeface="Times New Roman" panose="02020603050405020304" pitchFamily="18" charset="0"/>
              </a:rPr>
              <a:t>Задача 1.2.2.</a:t>
            </a:r>
            <a:r>
              <a:rPr lang="ru-RU" sz="1400" dirty="0"/>
              <a:t> </a:t>
            </a:r>
            <a:r>
              <a:rPr lang="ru-RU" sz="1400" b="1" dirty="0">
                <a:solidFill>
                  <a:srgbClr val="FF0000"/>
                </a:solidFill>
                <a:ea typeface="Times New Roman" panose="02020603050405020304" pitchFamily="18" charset="0"/>
              </a:rPr>
              <a:t>ОИ </a:t>
            </a:r>
            <a:r>
              <a:rPr lang="ru-RU" sz="1400" b="1" dirty="0">
                <a:ea typeface="Times New Roman" panose="02020603050405020304" pitchFamily="18" charset="0"/>
              </a:rPr>
              <a:t>по применению схемы </a:t>
            </a:r>
            <a:r>
              <a:rPr lang="ru-RU" sz="1400" b="1" dirty="0">
                <a:solidFill>
                  <a:srgbClr val="FF0000"/>
                </a:solidFill>
                <a:ea typeface="Times New Roman" panose="02020603050405020304" pitchFamily="18" charset="0"/>
              </a:rPr>
              <a:t>лечения </a:t>
            </a:r>
            <a:r>
              <a:rPr lang="ru-RU" sz="1400" b="1" dirty="0" err="1">
                <a:solidFill>
                  <a:srgbClr val="FF0000"/>
                </a:solidFill>
                <a:ea typeface="Times New Roman" panose="02020603050405020304" pitchFamily="18" charset="0"/>
              </a:rPr>
              <a:t>BPaL</a:t>
            </a:r>
            <a:r>
              <a:rPr lang="ru-RU" sz="1400" b="1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ru-RU" sz="1400" b="1" dirty="0">
                <a:ea typeface="Times New Roman" panose="02020603050405020304" pitchFamily="18" charset="0"/>
              </a:rPr>
              <a:t>для 240 пациентов с пре- и ШЛУ-ТБ в 3 пилотных регионах (ННЦФ РК и </a:t>
            </a:r>
            <a:r>
              <a:rPr lang="en-US" sz="1400" b="1" dirty="0">
                <a:ea typeface="Times New Roman" panose="02020603050405020304" pitchFamily="18" charset="0"/>
              </a:rPr>
              <a:t>KNCV</a:t>
            </a:r>
            <a:r>
              <a:rPr lang="ru-RU" sz="1400" b="1" dirty="0">
                <a:ea typeface="Times New Roman" panose="02020603050405020304" pitchFamily="18" charset="0"/>
              </a:rPr>
              <a:t>)</a:t>
            </a:r>
            <a:endParaRPr lang="ru-KZ" sz="1400" dirty="0"/>
          </a:p>
          <a:p>
            <a:pPr algn="just"/>
            <a:r>
              <a:rPr lang="ru-RU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Включено в когорту </a:t>
            </a:r>
            <a:r>
              <a:rPr lang="ru-RU" sz="1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BPaLM</a:t>
            </a:r>
            <a:r>
              <a:rPr lang="ru-RU" sz="1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BPaL</a:t>
            </a:r>
            <a:r>
              <a:rPr lang="ru-RU" sz="12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) -</a:t>
            </a:r>
            <a:r>
              <a:rPr lang="ru-RU" sz="1200" b="1" dirty="0"/>
              <a:t> 149 пациента . План на 2024 год – 235.</a:t>
            </a:r>
            <a:endParaRPr lang="ru-RU" sz="1200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892AC9-4061-4347-8E28-7CF9F623DD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20601" r="48070" b="36000"/>
          <a:stretch/>
        </p:blipFill>
        <p:spPr>
          <a:xfrm>
            <a:off x="358949" y="1022277"/>
            <a:ext cx="3348955" cy="210728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650F5D-7810-4B9F-A15B-8A8D49A77D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3411372"/>
            <a:ext cx="3326904" cy="236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1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116631"/>
            <a:ext cx="8686800" cy="648073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Модуль 1</a:t>
            </a:r>
            <a:r>
              <a:rPr lang="ru-RU" sz="20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. Задачи 1.3.1.-1.3.2. Организация и проведение рабочих, совещаний, встреч (3)</a:t>
            </a:r>
            <a:endParaRPr lang="en-US" sz="2000" b="1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76301"/>
            <a:ext cx="4608512" cy="3276600"/>
          </a:xfrm>
        </p:spPr>
        <p:txBody>
          <a:bodyPr>
            <a:noAutofit/>
          </a:bodyPr>
          <a:lstStyle/>
          <a:p>
            <a:r>
              <a:rPr lang="ru-RU" sz="1400" b="1" dirty="0"/>
              <a:t>  Задача 1.3.1.</a:t>
            </a:r>
            <a:r>
              <a:rPr lang="ru-RU" sz="1400" b="1" i="1" dirty="0"/>
              <a:t> </a:t>
            </a:r>
            <a:r>
              <a:rPr lang="ru-RU" sz="1400" b="1" dirty="0"/>
              <a:t>Поддержка </a:t>
            </a:r>
            <a:r>
              <a:rPr lang="ru-RU" sz="1400" b="1" dirty="0">
                <a:solidFill>
                  <a:srgbClr val="FF0000"/>
                </a:solidFill>
              </a:rPr>
              <a:t>Рабочей группы </a:t>
            </a:r>
            <a:r>
              <a:rPr lang="ru-RU" sz="1400" b="1" dirty="0"/>
              <a:t>по укреплению системы  здравоохранения для борьбы с туберкулезом</a:t>
            </a:r>
          </a:p>
          <a:p>
            <a:pPr marL="0" indent="0">
              <a:buNone/>
            </a:pPr>
            <a:r>
              <a:rPr lang="ru-RU" sz="1400" dirty="0"/>
              <a:t>Проводится ситуационный анализ на следующие услуги: </a:t>
            </a:r>
            <a:endParaRPr lang="ru-KZ" sz="1400" dirty="0"/>
          </a:p>
          <a:p>
            <a:r>
              <a:rPr lang="ru-RU" sz="1400" i="1" dirty="0"/>
              <a:t>по организации и проведению анкетирования специалистов и партнеров НТП РК по вопросам ТИ;</a:t>
            </a:r>
            <a:endParaRPr lang="ru-KZ" sz="1400" dirty="0"/>
          </a:p>
          <a:p>
            <a:r>
              <a:rPr lang="ru-RU" sz="1400" i="1" dirty="0"/>
              <a:t>по пересмотру и обновлению сборника лекций о ТБ; </a:t>
            </a:r>
            <a:endParaRPr lang="ru-KZ" sz="1400" dirty="0"/>
          </a:p>
          <a:p>
            <a:r>
              <a:rPr lang="ru-RU" sz="1400" i="1" dirty="0"/>
              <a:t>по ситуационному анализу мер по выявлению, диагностике и лечению ТБ/ВИЧ в РК; </a:t>
            </a:r>
            <a:endParaRPr lang="ru-KZ" sz="1400" dirty="0"/>
          </a:p>
          <a:p>
            <a:r>
              <a:rPr lang="ru-RU" sz="1400" i="1" dirty="0"/>
              <a:t>по ситуационному анализу мероприятий по контролю за ТБ в пенитенциарной системе РК.</a:t>
            </a:r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Организованы и проведены 7 совещаний ТРГ:  </a:t>
            </a:r>
            <a:r>
              <a:rPr lang="ru-RU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2 - по ТИ,  2 – по ПСТБ, 2 - по НПО, 1 – по реформе финансирования ТБ службы.</a:t>
            </a:r>
            <a:endParaRPr lang="ru-KZ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KZ" sz="105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78C5377-DA2C-4019-A9FD-FD1442BEE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267200"/>
            <a:ext cx="8686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984DD2-3854-418F-9139-53C1D232BF92}"/>
              </a:ext>
            </a:extLst>
          </p:cNvPr>
          <p:cNvSpPr txBox="1">
            <a:spLocks/>
          </p:cNvSpPr>
          <p:nvPr/>
        </p:nvSpPr>
        <p:spPr>
          <a:xfrm flipH="1">
            <a:off x="4716016" y="876301"/>
            <a:ext cx="4237484" cy="3276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kern="0" dirty="0"/>
              <a:t> </a:t>
            </a:r>
          </a:p>
          <a:p>
            <a:r>
              <a:rPr lang="ru-RU" sz="1400" b="1" kern="0" dirty="0"/>
              <a:t>Задача 1.3.2. </a:t>
            </a:r>
            <a:r>
              <a:rPr lang="ru-RU" sz="1400" b="1" kern="0" dirty="0">
                <a:solidFill>
                  <a:srgbClr val="FF0000"/>
                </a:solidFill>
              </a:rPr>
              <a:t>Координационные программные совещания НТП</a:t>
            </a:r>
            <a:endParaRPr lang="ru-KZ" sz="1400" kern="0" dirty="0">
              <a:solidFill>
                <a:srgbClr val="FF0000"/>
              </a:solidFill>
            </a:endParaRPr>
          </a:p>
          <a:p>
            <a:r>
              <a:rPr lang="ru-RU" sz="1400" kern="0" dirty="0"/>
              <a:t>Проведено КС 8-9 февраля 2024 года по итогам 2023 года. </a:t>
            </a:r>
            <a:r>
              <a:rPr lang="ru-RU" sz="1400" i="1" kern="0" dirty="0"/>
              <a:t>Целевая группа </a:t>
            </a:r>
            <a:r>
              <a:rPr lang="ru-RU" sz="1400" kern="0" dirty="0"/>
              <a:t>– руководители ЦФ, председатели ЦВКК ЦФ регионов, координаторы НПО, партнеры НТП.</a:t>
            </a:r>
          </a:p>
          <a:p>
            <a:endParaRPr lang="ru-RU" sz="1200" b="1" kern="0" dirty="0"/>
          </a:p>
          <a:p>
            <a:r>
              <a:rPr lang="ru-RU" sz="1400" b="1" kern="0" dirty="0"/>
              <a:t>Задача 1.3.3. </a:t>
            </a:r>
            <a:r>
              <a:rPr lang="ru-RU" sz="1400" b="1" kern="0" dirty="0">
                <a:solidFill>
                  <a:srgbClr val="FF0000"/>
                </a:solidFill>
              </a:rPr>
              <a:t>Круглые столы </a:t>
            </a:r>
            <a:r>
              <a:rPr lang="ru-RU" sz="1400" b="1" kern="0" dirty="0"/>
              <a:t>по ТБ на центральном уровне для принимающих решения лиц </a:t>
            </a:r>
            <a:r>
              <a:rPr lang="ru-RU" sz="1200" kern="0" dirty="0"/>
              <a:t>– </a:t>
            </a:r>
            <a:r>
              <a:rPr lang="ru-RU" sz="1400" kern="0" dirty="0"/>
              <a:t>проведено -  2 обучения с участием лиц, принимающих решения (МЗ, РК, УЗ, ЦФ, депутаты) во  3 </a:t>
            </a:r>
            <a:r>
              <a:rPr lang="ru-RU" sz="1400" kern="0" dirty="0" err="1"/>
              <a:t>кв</a:t>
            </a:r>
            <a:r>
              <a:rPr lang="ru-RU" sz="1400" kern="0" dirty="0"/>
              <a:t> 2024г.</a:t>
            </a:r>
          </a:p>
          <a:p>
            <a:r>
              <a:rPr lang="ru-RU" sz="1400" b="1" kern="0" dirty="0">
                <a:solidFill>
                  <a:srgbClr val="FF0000"/>
                </a:solidFill>
              </a:rPr>
              <a:t>Круглый стол – </a:t>
            </a:r>
            <a:r>
              <a:rPr lang="ru-RU" sz="1400" kern="0" dirty="0"/>
              <a:t>11-13 сентября «</a:t>
            </a:r>
            <a:r>
              <a:rPr lang="ru-RU" sz="1400" kern="0" dirty="0" err="1"/>
              <a:t>Обсуждениеактульных</a:t>
            </a:r>
            <a:r>
              <a:rPr lang="ru-RU" sz="1400" kern="0" dirty="0"/>
              <a:t>  вопросов переформатирования </a:t>
            </a:r>
            <a:r>
              <a:rPr lang="ru-RU" sz="1400" kern="0" dirty="0" err="1"/>
              <a:t>фтизиопульмонологической</a:t>
            </a:r>
            <a:r>
              <a:rPr lang="ru-RU" sz="1400" kern="0" dirty="0"/>
              <a:t> службы Казахстана»</a:t>
            </a:r>
          </a:p>
          <a:p>
            <a:endParaRPr lang="ru-RU" sz="1400" kern="0" dirty="0"/>
          </a:p>
          <a:p>
            <a:endParaRPr lang="ru-KZ" sz="1200" kern="0" dirty="0"/>
          </a:p>
        </p:txBody>
      </p:sp>
    </p:spTree>
    <p:extLst>
      <p:ext uri="{BB962C8B-B14F-4D97-AF65-F5344CB8AC3E}">
        <p14:creationId xmlns:p14="http://schemas.microsoft.com/office/powerpoint/2010/main" val="52061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A91E9-4ADA-44C1-828E-8B2EA1CC5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32655"/>
            <a:ext cx="8763072" cy="809229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rgbClr val="F50F0F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F50F0F"/>
                </a:solidFill>
                <a:latin typeface="+mn-lt"/>
                <a:cs typeface="Arial" panose="020B0604020202020204" pitchFamily="34" charset="0"/>
              </a:rPr>
              <a:t>Модуль 1. </a:t>
            </a:r>
            <a:r>
              <a:rPr lang="ru-RU" sz="28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Задача 1.3.7. Мероприятия по лекарственному менеджменту (4</a:t>
            </a:r>
            <a:r>
              <a:rPr lang="ru-RU" sz="1800" b="1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)</a:t>
            </a:r>
            <a:endParaRPr lang="ru-KZ" sz="1800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3249D2F-F915-454C-92AB-74145A526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9513" y="1430778"/>
            <a:ext cx="5802188" cy="5310589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33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Техническая помощь регионам по вопросам лекарственного обеспечения: 2 Национальных консультанта с февраля 2023 года для постоянной связи с лекарственными координаторами ОЦФ/ГЦФ</a:t>
            </a:r>
          </a:p>
          <a:p>
            <a:pPr marL="0" indent="0" algn="just">
              <a:buNone/>
            </a:pPr>
            <a:r>
              <a:rPr lang="ru-RU" sz="33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ru-RU" sz="33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Ежемесячный анализ расхода ПТП по данным ИСЛО. </a:t>
            </a:r>
            <a:r>
              <a:rPr lang="ru-RU" sz="330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Анализ бюджетных заявок всех регионов на закупку ПТП на 2024-2026гг с использованием инструмента </a:t>
            </a:r>
            <a:r>
              <a:rPr lang="ru-RU" sz="3300" b="1" dirty="0" err="1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ru-RU" sz="3300" b="1" dirty="0">
                <a:solidFill>
                  <a:srgbClr val="C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TB.</a:t>
            </a:r>
          </a:p>
          <a:p>
            <a:pPr algn="just"/>
            <a:endParaRPr lang="ru-RU" sz="3300" b="1" dirty="0">
              <a:solidFill>
                <a:srgbClr val="C00000"/>
              </a:solidFill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33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Организация визита высококвалифицированных специалистов </a:t>
            </a:r>
            <a:r>
              <a:rPr lang="ru-RU" sz="33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GDF </a:t>
            </a:r>
            <a:r>
              <a:rPr lang="ru-RU" sz="33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для предоставления технической помощи.</a:t>
            </a:r>
            <a:r>
              <a:rPr lang="kk-KZ" sz="3300" dirty="0"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kk-KZ" sz="3300" dirty="0">
              <a:highlight>
                <a:srgbClr val="FFFFFF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 defTabSz="514350">
              <a:spcBef>
                <a:spcPts val="563"/>
              </a:spcBef>
              <a:defRPr/>
            </a:pPr>
            <a:r>
              <a:rPr lang="ru-RU" sz="33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Пересмотр ТЗ для IT-специалиста в рамках выполнения задачи 1.3.9 с учетом технической помощи GDF и планируемых изменений в НРБТ в части лекарственного модуля с </a:t>
            </a:r>
            <a:r>
              <a:rPr lang="ru-RU" sz="33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внедрением автоматического расчета потребности в ПТП</a:t>
            </a:r>
          </a:p>
          <a:p>
            <a:pPr defTabSz="514350">
              <a:spcBef>
                <a:spcPts val="563"/>
              </a:spcBef>
              <a:defRPr/>
            </a:pPr>
            <a:endParaRPr lang="ru-RU" sz="3300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3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Организован и проведен тренинг по практическому применению новой версии </a:t>
            </a:r>
            <a:r>
              <a:rPr lang="ru-RU" sz="33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ru-RU" sz="3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TB 5.0 совместно с ОО «КАФ» в рамках гранта GDF. Разработан новый шаблон для инструмента раннего оповещения </a:t>
            </a:r>
            <a:r>
              <a:rPr lang="ru-RU" sz="33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ru-RU" sz="3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TB в рамках совершенствования НРБТ.</a:t>
            </a:r>
            <a:endParaRPr lang="ru-KZ" sz="33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400" dirty="0"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2">
            <a:extLst>
              <a:ext uri="{FF2B5EF4-FFF2-40B4-BE49-F238E27FC236}">
                <a16:creationId xmlns:a16="http://schemas.microsoft.com/office/drawing/2014/main" id="{7D8A01D9-8305-4213-9BC8-5D349199B7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57700" y="33147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ru-KZ" sz="135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7D1776-15F9-4FE2-B598-8AAB6D7A0D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50" t="39898" b="38450"/>
          <a:stretch/>
        </p:blipFill>
        <p:spPr>
          <a:xfrm>
            <a:off x="-3645786" y="1430779"/>
            <a:ext cx="3456384" cy="136843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D7FFDD-13FE-93AD-85C1-5460162A3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1" y="1711306"/>
            <a:ext cx="2960884" cy="18156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50CFB8-7107-478F-8DBE-E4575EF892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3771900"/>
            <a:ext cx="296088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919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54372-E63D-4053-B99C-6F21B699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64" y="116632"/>
            <a:ext cx="8606072" cy="93610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 algn="just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Модуль 1. Задача 1.3.12. </a:t>
            </a:r>
            <a:r>
              <a:rPr lang="ru-RU" sz="2200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Поддержка Центра клинического наставничества и повышения квалификации (5)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1F571-8449-43CF-9A8C-FC302976E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916" y="1340767"/>
            <a:ext cx="6026292" cy="5371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1. </a:t>
            </a:r>
            <a:r>
              <a:rPr lang="ru-RU" sz="2000" b="1" dirty="0">
                <a:solidFill>
                  <a:srgbClr val="F50F0F"/>
                </a:solidFill>
              </a:rPr>
              <a:t>О</a:t>
            </a:r>
            <a:r>
              <a:rPr lang="ru-RU" sz="2000" b="1" dirty="0">
                <a:solidFill>
                  <a:srgbClr val="FF0000"/>
                </a:solidFill>
              </a:rPr>
              <a:t>бновлены 15 модулей </a:t>
            </a:r>
            <a:r>
              <a:rPr lang="ru-RU" sz="2000" dirty="0"/>
              <a:t>на русском языке, </a:t>
            </a:r>
            <a:r>
              <a:rPr lang="ru-RU" sz="2000" b="1" dirty="0">
                <a:solidFill>
                  <a:srgbClr val="FF0000"/>
                </a:solidFill>
              </a:rPr>
              <a:t>разработаны новые 3 и переведены 18 модулей на государственный язык. </a:t>
            </a:r>
            <a:r>
              <a:rPr lang="ru-RU" sz="2000" b="1" dirty="0"/>
              <a:t>Все модули будут  загружены в 2024г </a:t>
            </a:r>
            <a:r>
              <a:rPr lang="ru-RU" sz="2000" dirty="0"/>
              <a:t>на веб платформу </a:t>
            </a:r>
            <a:r>
              <a:rPr lang="ru-RU" sz="2000" dirty="0" err="1"/>
              <a:t>Moodle</a:t>
            </a:r>
            <a:r>
              <a:rPr lang="ru-RU" sz="2000" dirty="0"/>
              <a:t> при ННЦФ РК.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effectLst/>
                <a:highlight>
                  <a:srgbClr val="FFFFFF"/>
                </a:highlight>
                <a:ea typeface="Times New Roman" panose="02020603050405020304" pitchFamily="18" charset="0"/>
              </a:rPr>
              <a:t>2. </a:t>
            </a:r>
            <a:r>
              <a:rPr lang="ru-RU" sz="2000" dirty="0">
                <a:highlight>
                  <a:srgbClr val="FFFFFF"/>
                </a:highlight>
              </a:rPr>
              <a:t>Прошли международную стажировку в Ригу 14 менторов центра дистанционного обучения на тему: «Инновации в лечении  и ведении лекарственно- устойчивого ТБ» с  16 по 23 апреля  2024г. (сотрудничающий центр ВОЗ)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/>
              <a:t>3. </a:t>
            </a:r>
            <a:r>
              <a:rPr lang="ru-RU" sz="2000" b="1" dirty="0"/>
              <a:t>Организация и проведение онлайн мастер-классов при Центре дистанционного обучения</a:t>
            </a:r>
            <a:r>
              <a:rPr lang="ru-RU" sz="2000" dirty="0"/>
              <a:t>. </a:t>
            </a:r>
          </a:p>
          <a:p>
            <a:pPr marL="0" indent="0">
              <a:buNone/>
            </a:pPr>
            <a:r>
              <a:rPr lang="ru-RU" sz="2000" dirty="0"/>
              <a:t>Утверждены: график проведения </a:t>
            </a:r>
            <a:r>
              <a:rPr lang="ru-RU" sz="2000" b="1" dirty="0">
                <a:solidFill>
                  <a:srgbClr val="FF0000"/>
                </a:solidFill>
              </a:rPr>
              <a:t>10 </a:t>
            </a:r>
            <a:r>
              <a:rPr lang="ru-RU" sz="2000" b="1" dirty="0"/>
              <a:t>ООЦВКК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на 2024 год, ТЗ модератора, рецензента, клинициста ООЦВКК с бюджетом. Актуализирован список </a:t>
            </a:r>
            <a:r>
              <a:rPr lang="ru-RU" sz="2000" b="1" dirty="0">
                <a:solidFill>
                  <a:srgbClr val="FF0000"/>
                </a:solidFill>
              </a:rPr>
              <a:t>отв. лиц за ДО в регионах. </a:t>
            </a:r>
            <a:r>
              <a:rPr lang="ru-RU" sz="2000" dirty="0"/>
              <a:t>За  1-2 квартал 2024 года  проведены 5 ООЦВКК.</a:t>
            </a:r>
            <a:endParaRPr lang="ru-RU" sz="1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92C50F-1FA6-40E3-AC83-771CBB6A63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18780" r="19121" b="44313"/>
          <a:stretch/>
        </p:blipFill>
        <p:spPr bwMode="auto">
          <a:xfrm>
            <a:off x="6491591" y="2762625"/>
            <a:ext cx="2473615" cy="22226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B4A845-69C2-45F3-A293-E0EA833CAF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5"/>
            <a:ext cx="2520998" cy="1691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6D0DC1-7598-4566-A187-3BEA3E44F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591" y="5166596"/>
            <a:ext cx="2520997" cy="169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410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454372-E63D-4053-B99C-6F21B6998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964" y="116633"/>
            <a:ext cx="8606072" cy="648072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lvl="0" algn="just" defTabSz="9144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br>
              <a:rPr lang="ru-RU" sz="2400" b="1" dirty="0"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200" b="1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Модуль 1. Задача 1.3.12. </a:t>
            </a:r>
            <a:r>
              <a:rPr lang="ru-RU" sz="2200" b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Поддержка Центра клинического наставничества и повышения квалификации (5.1)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1F571-8449-43CF-9A8C-FC302976E9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794" y="793859"/>
            <a:ext cx="6506454" cy="59475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effectLst/>
                <a:ea typeface="Times New Roman" panose="02020603050405020304" pitchFamily="18" charset="0"/>
              </a:rPr>
              <a:t>Темы ООЦВКК:</a:t>
            </a:r>
          </a:p>
          <a:p>
            <a:r>
              <a:rPr lang="ru-RU" sz="2000" dirty="0">
                <a:effectLst/>
                <a:ea typeface="Times New Roman" panose="02020603050405020304" pitchFamily="18" charset="0"/>
              </a:rPr>
              <a:t>«Актуальные вопросы выявления и диагностики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коморбидной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патологии ТБ/ВИЧ»- 21.02.2024 </a:t>
            </a:r>
            <a:r>
              <a:rPr lang="ru-RU" sz="2000" dirty="0" err="1">
                <a:effectLst/>
                <a:ea typeface="Times New Roman" panose="02020603050405020304" pitchFamily="18" charset="0"/>
              </a:rPr>
              <a:t>Карагадинская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 область. 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Всего приняли участие в ООЦВКК </a:t>
            </a:r>
            <a:r>
              <a:rPr lang="ru-RU" sz="2000" dirty="0">
                <a:effectLst/>
                <a:ea typeface="Times New Roman" panose="02020603050405020304" pitchFamily="18" charset="0"/>
              </a:rPr>
              <a:t>из 20 регионов Казахстана</a:t>
            </a:r>
            <a:r>
              <a:rPr lang="ru-RU" sz="20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– 301 точек подключения.</a:t>
            </a:r>
          </a:p>
          <a:p>
            <a:r>
              <a:rPr lang="ru-RU" sz="2000" dirty="0"/>
              <a:t>«Особенности ведения пациентов с туберкулезом и аутоиммунными системными заболеваниями» - 03.04.2024 г. Алматинская область. – 140 точек подключения.</a:t>
            </a:r>
          </a:p>
          <a:p>
            <a:r>
              <a:rPr lang="ru-RU" sz="2000" dirty="0"/>
              <a:t>«</a:t>
            </a:r>
            <a:r>
              <a:rPr lang="ru-RU" sz="2000" dirty="0" err="1"/>
              <a:t>Өкпеден</a:t>
            </a:r>
            <a:r>
              <a:rPr lang="ru-RU" sz="2000" dirty="0"/>
              <a:t> </a:t>
            </a:r>
            <a:r>
              <a:rPr lang="ru-RU" sz="2000" dirty="0" err="1"/>
              <a:t>тыс</a:t>
            </a:r>
            <a:r>
              <a:rPr lang="ru-RU" sz="2000" dirty="0"/>
              <a:t> туберкулез. </a:t>
            </a:r>
            <a:r>
              <a:rPr lang="ru-RU" sz="2000" dirty="0" err="1"/>
              <a:t>Туберкулезді</a:t>
            </a:r>
            <a:r>
              <a:rPr lang="ru-RU" sz="2000" dirty="0"/>
              <a:t> спондилит» - 17.05.2024ж. </a:t>
            </a:r>
            <a:r>
              <a:rPr lang="ru-RU" sz="2000" dirty="0" err="1"/>
              <a:t>Кызылординская</a:t>
            </a:r>
            <a:r>
              <a:rPr lang="ru-RU" sz="2000" dirty="0"/>
              <a:t> область. – 82 точек подключения.</a:t>
            </a:r>
          </a:p>
          <a:p>
            <a:r>
              <a:rPr lang="ru-RU" sz="2000" dirty="0"/>
              <a:t>«Актуальные рекомендации ВОЗ по лечению ТБ, сочетанного с ВИЧ-инфекцией. Разбор клинического случая» - 06.06.2024г. СКО. – 102 точек подключения.</a:t>
            </a:r>
          </a:p>
          <a:p>
            <a:r>
              <a:rPr lang="ru-RU" sz="2000" dirty="0"/>
              <a:t>«Актуальные вопросы туберкулеза глаз»- 25.06.2024г. </a:t>
            </a:r>
            <a:r>
              <a:rPr lang="ru-RU" sz="2000" dirty="0" err="1"/>
              <a:t>Мангистауская</a:t>
            </a:r>
            <a:r>
              <a:rPr lang="ru-RU" sz="2000" dirty="0"/>
              <a:t> область – 93 точек подключения.</a:t>
            </a:r>
            <a:endParaRPr lang="ru-RU" sz="12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7EA7BE-CB1E-4612-B36B-140DB7DE3D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052736"/>
            <a:ext cx="2303140" cy="144684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55D5795-9B8E-4992-AF42-EEA83B1E0A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98125"/>
            <a:ext cx="2287370" cy="14468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BA41CD-28E2-446A-88A5-AC452A37A8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58" y="4457650"/>
            <a:ext cx="2303140" cy="1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28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37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11812</TotalTime>
  <Words>3526</Words>
  <Application>Microsoft Office PowerPoint</Application>
  <PresentationFormat>Экран (4:3)</PresentationFormat>
  <Paragraphs>497</Paragraphs>
  <Slides>21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Calibri</vt:lpstr>
      <vt:lpstr>Calibri Light</vt:lpstr>
      <vt:lpstr>Symbol</vt:lpstr>
      <vt:lpstr>Tahoma</vt:lpstr>
      <vt:lpstr>Times New Roman</vt:lpstr>
      <vt:lpstr>Trebuchet MS</vt:lpstr>
      <vt:lpstr>Wingdings</vt:lpstr>
      <vt:lpstr>Office Theme</vt:lpstr>
      <vt:lpstr>1_Office Theme</vt:lpstr>
      <vt:lpstr>Грант ГФ по компоненту «Туберкулез» на 2023-2025 гг. </vt:lpstr>
      <vt:lpstr>План-факт: Бюджет гранта ГФ на 8 мес 2024 года </vt:lpstr>
      <vt:lpstr>Модуль 1. Задачи 1.1.1.-1.1.2. Реализация задач по лабораторному компоненту (1)</vt:lpstr>
      <vt:lpstr>Модуль 1. Задачи 1.1.3., 1.1.7. Реализация задач по лабораторному компоненту (1.1.) </vt:lpstr>
      <vt:lpstr> Модуль 1. Задачи 1.2.1.-1.2.2. Операционные исследования (2)</vt:lpstr>
      <vt:lpstr> Модуль 1. Задачи 1.3.1.-1.3.2. Организация и проведение рабочих, совещаний, встреч (3)</vt:lpstr>
      <vt:lpstr> Модуль 1. Задача 1.3.7. Мероприятия по лекарственному менеджменту (4)</vt:lpstr>
      <vt:lpstr> Модуль 1. Задача 1.3.12. Поддержка Центра клинического наставничества и повышения квалификации (5) </vt:lpstr>
      <vt:lpstr> Модуль 1. Задача 1.3.12. Поддержка Центра клинического наставничества и повышения квалификации (5.1) </vt:lpstr>
      <vt:lpstr>Модуль 1. Задача 1.3.8.  Мероприятия по аМБЛ (6)  </vt:lpstr>
      <vt:lpstr>Модуль 2. Задачи 1.5.1-1.5.7. Мероприятия по диагностике и лечению  туберкулезной инфекции(ТИ)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Модуль 3. Задача 1.8.1-1.8.2. Совершенствование НРБТ (11)</vt:lpstr>
      <vt:lpstr>План-факт. Тренинги по проекту ГФ за 2024 год (12)</vt:lpstr>
      <vt:lpstr> PUDR. Выполнение за 6 мес 2024 года (13) 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Эффективность   противотуберкулезной Программы в Республике Казахстан</dc:title>
  <dc:creator>GF-PC4</dc:creator>
  <cp:lastModifiedBy>Ryssaldy Demeuova</cp:lastModifiedBy>
  <cp:revision>1010</cp:revision>
  <cp:lastPrinted>2020-10-06T09:49:38Z</cp:lastPrinted>
  <dcterms:created xsi:type="dcterms:W3CDTF">2013-01-23T10:14:42Z</dcterms:created>
  <dcterms:modified xsi:type="dcterms:W3CDTF">2024-10-07T15:01:37Z</dcterms:modified>
</cp:coreProperties>
</file>