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4"/>
  </p:notesMasterIdLst>
  <p:sldIdLst>
    <p:sldId id="256" r:id="rId2"/>
    <p:sldId id="315" r:id="rId3"/>
    <p:sldId id="303" r:id="rId4"/>
    <p:sldId id="316" r:id="rId5"/>
    <p:sldId id="305" r:id="rId6"/>
    <p:sldId id="307" r:id="rId7"/>
    <p:sldId id="267" r:id="rId8"/>
    <p:sldId id="312" r:id="rId9"/>
    <p:sldId id="313" r:id="rId10"/>
    <p:sldId id="314" r:id="rId11"/>
    <p:sldId id="308" r:id="rId12"/>
    <p:sldId id="31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1AAE6-39A6-4E86-B8F8-F9333ECD4686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32805-DD0B-4CD0-96D6-82386BF5807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270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46D1-94F7-4220-B114-187C865C19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9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46D1-94F7-4220-B114-187C865C19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1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251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98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04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7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76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279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212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427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86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859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698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666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254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512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02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515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164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94B74-33FD-4008-AEDD-BCECA408B283}" type="datetimeFigureOut">
              <a:rPr lang="LID4096" smtClean="0"/>
              <a:t>07/04/2022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3F7C5D-6915-47D3-8830-1057A77A9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62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E990D0-C5F8-4EB9-A2B9-66D5B21DB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" y="516617"/>
            <a:ext cx="2386763" cy="759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7EE260-A24E-4ED5-A7A7-675D556238BC}"/>
              </a:ext>
            </a:extLst>
          </p:cNvPr>
          <p:cNvSpPr txBox="1"/>
          <p:nvPr/>
        </p:nvSpPr>
        <p:spPr>
          <a:xfrm>
            <a:off x="2059213" y="516617"/>
            <a:ext cx="994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Республики Казахстан</a:t>
            </a:r>
          </a:p>
          <a:p>
            <a:pPr algn="ctr"/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 на ПХВ «Республиканский научно-практический центр психического здоровья»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FEDA7-A588-4132-94B5-7CE9A07CFBDB}"/>
              </a:ext>
            </a:extLst>
          </p:cNvPr>
          <p:cNvSpPr txBox="1"/>
          <p:nvPr/>
        </p:nvSpPr>
        <p:spPr>
          <a:xfrm>
            <a:off x="3835399" y="5152312"/>
            <a:ext cx="8111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Алтынбеков К.С., генеральный директор РНПЦПЗ</a:t>
            </a:r>
            <a:endParaRPr lang="LID4096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52EB425-B8EF-4E3D-9C60-B0C604A715EF}"/>
              </a:ext>
            </a:extLst>
          </p:cNvPr>
          <p:cNvSpPr/>
          <p:nvPr/>
        </p:nvSpPr>
        <p:spPr>
          <a:xfrm>
            <a:off x="939800" y="1938867"/>
            <a:ext cx="10693400" cy="193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РЕАЛИЗАЦИЯ ПРОГРАММЫ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ПОДДЕРЖИВАЮЩЕЙ ТЕРАПИИ АГОНИСТАМИ ОПИОИДОВ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 РЕСПУБЛИКЕ КАЗАХСТАН</a:t>
            </a:r>
            <a:endParaRPr lang="LID4096" sz="3200" b="1" dirty="0"/>
          </a:p>
        </p:txBody>
      </p:sp>
    </p:spTree>
    <p:extLst>
      <p:ext uri="{BB962C8B-B14F-4D97-AF65-F5344CB8AC3E}">
        <p14:creationId xmlns:p14="http://schemas.microsoft.com/office/powerpoint/2010/main" val="118364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69ABC560-786C-4FE4-BD95-8BD4160826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0934" y="296863"/>
          <a:ext cx="11599334" cy="3320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>
                  <a:extLst>
                    <a:ext uri="{9D8B030D-6E8A-4147-A177-3AD203B41FA5}">
                      <a16:colId xmlns:a16="http://schemas.microsoft.com/office/drawing/2014/main" val="809965349"/>
                    </a:ext>
                  </a:extLst>
                </a:gridCol>
                <a:gridCol w="1107576">
                  <a:extLst>
                    <a:ext uri="{9D8B030D-6E8A-4147-A177-3AD203B41FA5}">
                      <a16:colId xmlns:a16="http://schemas.microsoft.com/office/drawing/2014/main" val="179042784"/>
                    </a:ext>
                  </a:extLst>
                </a:gridCol>
                <a:gridCol w="6625314">
                  <a:extLst>
                    <a:ext uri="{9D8B030D-6E8A-4147-A177-3AD203B41FA5}">
                      <a16:colId xmlns:a16="http://schemas.microsoft.com/office/drawing/2014/main" val="755193954"/>
                    </a:ext>
                  </a:extLst>
                </a:gridCol>
              </a:tblGrid>
              <a:tr h="4651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0023"/>
                  </a:ext>
                </a:extLst>
              </a:tr>
              <a:tr h="164066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Включения лекарственного средства Метадона гидрохлорид в Перечень лекарственных средств и медицинских изделий в рамках гарантированного объема бесплатной медицинской помощи на амбулаторном уровне</a:t>
                      </a:r>
                      <a:endParaRPr lang="LID4096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квартал 2022 года</a:t>
                      </a:r>
                      <a:endParaRPr lang="LID4096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Направлено письмо в Министерство здравоохранения РК с  предложениями по внесению изменений в Приложение 1 приказа Министра здравоохранения Республики Казахстан от 5 августа 2021 года № ҚР ДСМ-75 «Об утверждении Перечня лекарственных средств и медицинских изделий для бесплатного и (или) льготного амбулаторного обеспечения отдельных категорий граждан Республики Казахстан с определенными заболеваниями (состояниями)».</a:t>
                      </a:r>
                      <a:endParaRPr lang="LID4096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84821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Включения лекарственного средства Метадона гидрохлорид в Список закупа Единого дистрибьютора </a:t>
                      </a:r>
                      <a:endParaRPr lang="LID4096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квартал 2022 года</a:t>
                      </a:r>
                      <a:endParaRPr lang="LID4096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LID4096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Направлено письмо в Министерство здравоохранения РК с предложением включения Метадона в список ЕД.</a:t>
                      </a:r>
                      <a:endParaRPr lang="LID4096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50875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E7CD479-1415-47D4-BEDE-823DF82076CD}"/>
              </a:ext>
            </a:extLst>
          </p:cNvPr>
          <p:cNvGraphicFramePr>
            <a:graphicFrameLocks noGrp="1"/>
          </p:cNvGraphicFramePr>
          <p:nvPr/>
        </p:nvGraphicFramePr>
        <p:xfrm>
          <a:off x="270934" y="3518746"/>
          <a:ext cx="11599334" cy="3108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49338">
                  <a:extLst>
                    <a:ext uri="{9D8B030D-6E8A-4147-A177-3AD203B41FA5}">
                      <a16:colId xmlns:a16="http://schemas.microsoft.com/office/drawing/2014/main" val="2036170496"/>
                    </a:ext>
                  </a:extLst>
                </a:gridCol>
                <a:gridCol w="1112031">
                  <a:extLst>
                    <a:ext uri="{9D8B030D-6E8A-4147-A177-3AD203B41FA5}">
                      <a16:colId xmlns:a16="http://schemas.microsoft.com/office/drawing/2014/main" val="915821106"/>
                    </a:ext>
                  </a:extLst>
                </a:gridCol>
                <a:gridCol w="6637965">
                  <a:extLst>
                    <a:ext uri="{9D8B030D-6E8A-4147-A177-3AD203B41FA5}">
                      <a16:colId xmlns:a16="http://schemas.microsoft.com/office/drawing/2014/main" val="182671563"/>
                    </a:ext>
                  </a:extLst>
                </a:gridCol>
              </a:tblGrid>
              <a:tr h="480907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семинар-тренингов для мультидисциплинарных бригад ПТАО по улучшению качества сопровождения и оказываемой комплексной медико-социальной помощи</a:t>
                      </a:r>
                    </a:p>
                    <a:p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квартал 2021 г.</a:t>
                      </a:r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 для мультидисциплинарных бригад ПТАО в связи с эпидемиологической ситуацией был перенесен на на 1-11 декабря 2021 г. с приглашением международного спикера – </a:t>
                      </a:r>
                      <a:r>
                        <a:rPr lang="ru-RU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Дворяк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MD, PhD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эксперт по ПТАО, старший НС Украинского института политики общественного здравоохранения (UIPHP), Профессор кафедры социальной работы Академии труда, социальных отношений и туризма, Киев, Украина.</a:t>
                      </a:r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24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семинар-тренингов для врачей психиатров (наркологов), сотрудников кафедр и работников СПИД-центров</a:t>
                      </a:r>
                    </a:p>
                    <a:p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квартал 2021 г.</a:t>
                      </a:r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13-16 октября проведен семинар тренинг с приглашением международного спикера Асадуллина А.Р. - доктор медицинских наук, главный врач ГБУЗ РНД 2 Минздрава Республики Башкортостан, профессор кафедры психиатрии и наркологии Башкирского государственного медицинского университета МЗ РФ.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7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0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DC098597-086B-4EE8-A50A-ADF59C9FD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08000"/>
              </p:ext>
            </p:extLst>
          </p:nvPr>
        </p:nvGraphicFramePr>
        <p:xfrm>
          <a:off x="397934" y="457200"/>
          <a:ext cx="10921999" cy="6137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87599">
                  <a:extLst>
                    <a:ext uri="{9D8B030D-6E8A-4147-A177-3AD203B41FA5}">
                      <a16:colId xmlns:a16="http://schemas.microsoft.com/office/drawing/2014/main" val="333699942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801635117"/>
                    </a:ext>
                  </a:extLst>
                </a:gridCol>
                <a:gridCol w="6959600">
                  <a:extLst>
                    <a:ext uri="{9D8B030D-6E8A-4147-A177-3AD203B41FA5}">
                      <a16:colId xmlns:a16="http://schemas.microsoft.com/office/drawing/2014/main" val="1571448857"/>
                    </a:ext>
                  </a:extLst>
                </a:gridCol>
              </a:tblGrid>
              <a:tr h="4075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505543"/>
                  </a:ext>
                </a:extLst>
              </a:tr>
              <a:tr h="669783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мониторинга работы ЭРЗПТ 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6 месяцев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электронного регистра пациентов на заместительной терапии проводится ежемесячно в разрезе каждого города (количество пациентов, данные обследования, дозы метадона, количество израсходованного и остатки препарата и т.д.)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4165"/>
                  </a:ext>
                </a:extLst>
              </a:tr>
              <a:tr h="956147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мониторинговых визитов в региональные кабинеты предоставления ПТАО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г., 2022 г.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 совершено16 визитов в кабинеты ПТАО.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098529"/>
                  </a:ext>
                </a:extLst>
              </a:tr>
              <a:tr h="669783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 сотрудничества РНПЦПЗ и КНЦДИЗ 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2021- 2022 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 Договор о совместном сотрудничестве Между РНПЦПЗ и КНЦДИЗ №014-2021 от 5 января 2021г.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27898"/>
                  </a:ext>
                </a:extLst>
              </a:tr>
              <a:tr h="200934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 сотрудничества с международными организациями 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Меморандум между Республиканским научно-практическим центром психического здоровья и Филиалом корпорации «Центры для Международных программ» по следующим направлениям: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инновационных подходов для оптимизации программ по профилактике и лечению ВИЧ среди ЛУИН;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методической и практической помощи в усовершенствовании ИС, программ мониторинга и оценки (ЭРЗПТ).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Ведутся переговоры о сотрудничестве с Йельским Университетом по проекту «Расширение масштабов использования лекарств. Терапия в Центральной Азии» для повышения эффективности ПТАО.</a:t>
                      </a:r>
                      <a:endParaRPr lang="LID4096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9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72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B0536A-6679-4C79-85E1-0F6769633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516466"/>
            <a:ext cx="10498667" cy="585893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Договор № 014-2021 от 05.01.2021 г.</a:t>
            </a:r>
          </a:p>
          <a:p>
            <a:endParaRPr lang="ru-RU" dirty="0"/>
          </a:p>
          <a:p>
            <a:r>
              <a:rPr lang="ru-RU" dirty="0"/>
              <a:t>Рабочий план: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Закупка метадона и дозаторов для кабинетов ПТАО (5110 флаконов, 17 дозаторов);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Разработка пакетов документов для включения препаратов применяемых для поддерживающей терапии в нормативно-правовые документы для государственного финансирования;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Семинары для членов мультидисциплинарных команд ПТАО;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Координационные встречи по вопросам ПТАО;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Ежегодное совещание с руководителями ЦПЗ;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Мониторинг  внедрения программы ПТАО;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Подготовка пакета документов для внесения Налоксона в нормативную базу;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Семинар-тренинг для национальных тренеров по вопросам передозировки опиоидами и расстройств, вызванных использованием НПВ;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Ознакомительный визит в специализированную клинику, занимающуюся проблемой НПВ;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Клинико-эпидемиологическое исследование по распространенности употребления НПВ в Казахстане;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Тренинг для специалистов службы охраны психического здоровья Первичных центров психического здоровья (участковые психиатры-наркологи).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2519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BF718B-219E-28E0-4042-467F0C725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0" y="468041"/>
            <a:ext cx="2420537" cy="34397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1A93040-1191-C401-7B49-74EAAA3AF86E}"/>
              </a:ext>
            </a:extLst>
          </p:cNvPr>
          <p:cNvSpPr/>
          <p:nvPr/>
        </p:nvSpPr>
        <p:spPr>
          <a:xfrm>
            <a:off x="2633700" y="384723"/>
            <a:ext cx="3399990" cy="3606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</a:rPr>
              <a:t>Р</a:t>
            </a:r>
            <a:r>
              <a:rPr lang="ru-RU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екомендована ВОЗ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UNAІDS, UNODC 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Рассматривается как один из наиболее эффективных методов лечения опиоидной зависимости, а также как метод снижения риска заражения ВИЧ-инфекцией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Реализуется в США, Канаде, странах Западной Европы, многих странах Восточной Европы и Прибалтики, в большинстве стран СНГ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AE7C809-C04E-A087-ECDE-DFDFD5FB2F98}"/>
              </a:ext>
            </a:extLst>
          </p:cNvPr>
          <p:cNvSpPr/>
          <p:nvPr/>
        </p:nvSpPr>
        <p:spPr>
          <a:xfrm>
            <a:off x="6602681" y="392377"/>
            <a:ext cx="3399990" cy="36063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Реализуется в РК с 2008 г. при поддержке Глобального фонда.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 2016 г. расходы на содержание кабинетов ПТАО обеспечиваются из средств государственного бюджета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 2022 г. запланирован закуп 5110 флаконов метадона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Реализуется Дорожная карта для перехода закупа метадона на средства государственного бюджета</a:t>
            </a:r>
            <a:endParaRPr lang="LID4096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51ED03-C492-C9EA-7EC7-C630D965D141}"/>
              </a:ext>
            </a:extLst>
          </p:cNvPr>
          <p:cNvSpPr/>
          <p:nvPr/>
        </p:nvSpPr>
        <p:spPr>
          <a:xfrm>
            <a:off x="307359" y="4150054"/>
            <a:ext cx="4652683" cy="585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Фармакологическое вмешательство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03B873E-1034-76E0-1D50-729E47F6D41E}"/>
              </a:ext>
            </a:extLst>
          </p:cNvPr>
          <p:cNvSpPr/>
          <p:nvPr/>
        </p:nvSpPr>
        <p:spPr>
          <a:xfrm>
            <a:off x="6939078" y="4150054"/>
            <a:ext cx="4652683" cy="585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Психосоциальное, юридическое вмешательство</a:t>
            </a:r>
          </a:p>
        </p:txBody>
      </p:sp>
      <p:sp>
        <p:nvSpPr>
          <p:cNvPr id="15" name="Скругленный прямоугольник 15">
            <a:extLst>
              <a:ext uri="{FF2B5EF4-FFF2-40B4-BE49-F238E27FC236}">
                <a16:creationId xmlns:a16="http://schemas.microsoft.com/office/drawing/2014/main" id="{F273F1D0-2DD8-CC57-15B6-8F367187C899}"/>
              </a:ext>
            </a:extLst>
          </p:cNvPr>
          <p:cNvSpPr/>
          <p:nvPr/>
        </p:nvSpPr>
        <p:spPr>
          <a:xfrm>
            <a:off x="7303987" y="4798819"/>
            <a:ext cx="3922867" cy="510632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Снижение криминальной активности</a:t>
            </a:r>
          </a:p>
        </p:txBody>
      </p:sp>
      <p:sp>
        <p:nvSpPr>
          <p:cNvPr id="16" name="Скругленный прямоугольник 16">
            <a:extLst>
              <a:ext uri="{FF2B5EF4-FFF2-40B4-BE49-F238E27FC236}">
                <a16:creationId xmlns:a16="http://schemas.microsoft.com/office/drawing/2014/main" id="{FB71CE58-9C5A-A895-3D45-B19A6F8B72FA}"/>
              </a:ext>
            </a:extLst>
          </p:cNvPr>
          <p:cNvSpPr/>
          <p:nvPr/>
        </p:nvSpPr>
        <p:spPr>
          <a:xfrm>
            <a:off x="594330" y="5369904"/>
            <a:ext cx="4365712" cy="59053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Сокращение высокозатратных видов медицинской помощи</a:t>
            </a:r>
          </a:p>
        </p:txBody>
      </p:sp>
      <p:sp>
        <p:nvSpPr>
          <p:cNvPr id="17" name="Скругленный прямоугольник 17">
            <a:extLst>
              <a:ext uri="{FF2B5EF4-FFF2-40B4-BE49-F238E27FC236}">
                <a16:creationId xmlns:a16="http://schemas.microsoft.com/office/drawing/2014/main" id="{65CD15E9-3723-4155-1EEF-689599A0B7BC}"/>
              </a:ext>
            </a:extLst>
          </p:cNvPr>
          <p:cNvSpPr/>
          <p:nvPr/>
        </p:nvSpPr>
        <p:spPr>
          <a:xfrm>
            <a:off x="135467" y="6013631"/>
            <a:ext cx="5842000" cy="73720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Снижения распространения ВИЧ-инфекции и инфекций передающих парентеральным путем в РК</a:t>
            </a:r>
          </a:p>
        </p:txBody>
      </p:sp>
      <p:sp>
        <p:nvSpPr>
          <p:cNvPr id="18" name="Скругленный прямоугольник 18">
            <a:extLst>
              <a:ext uri="{FF2B5EF4-FFF2-40B4-BE49-F238E27FC236}">
                <a16:creationId xmlns:a16="http://schemas.microsoft.com/office/drawing/2014/main" id="{AD3B3AEF-0029-5EB2-6887-93367C175794}"/>
              </a:ext>
            </a:extLst>
          </p:cNvPr>
          <p:cNvSpPr/>
          <p:nvPr/>
        </p:nvSpPr>
        <p:spPr>
          <a:xfrm>
            <a:off x="6308547" y="6013631"/>
            <a:ext cx="5517840" cy="73720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Сокращение употребления нелегальных инъекционных наркотиков</a:t>
            </a:r>
          </a:p>
        </p:txBody>
      </p:sp>
      <p:sp>
        <p:nvSpPr>
          <p:cNvPr id="19" name="Скругленный прямоугольник 19">
            <a:extLst>
              <a:ext uri="{FF2B5EF4-FFF2-40B4-BE49-F238E27FC236}">
                <a16:creationId xmlns:a16="http://schemas.microsoft.com/office/drawing/2014/main" id="{B0D289D0-BB1B-686C-E945-5C043A0D0C01}"/>
              </a:ext>
            </a:extLst>
          </p:cNvPr>
          <p:cNvSpPr/>
          <p:nvPr/>
        </p:nvSpPr>
        <p:spPr>
          <a:xfrm>
            <a:off x="7231960" y="5369904"/>
            <a:ext cx="4172263" cy="58327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Снижение экономического бремени </a:t>
            </a:r>
          </a:p>
        </p:txBody>
      </p:sp>
      <p:sp>
        <p:nvSpPr>
          <p:cNvPr id="20" name="Скругленный прямоугольник 20">
            <a:extLst>
              <a:ext uri="{FF2B5EF4-FFF2-40B4-BE49-F238E27FC236}">
                <a16:creationId xmlns:a16="http://schemas.microsoft.com/office/drawing/2014/main" id="{8ADD9804-A3C9-AB73-04C0-026C52657A14}"/>
              </a:ext>
            </a:extLst>
          </p:cNvPr>
          <p:cNvSpPr/>
          <p:nvPr/>
        </p:nvSpPr>
        <p:spPr>
          <a:xfrm>
            <a:off x="815752" y="4858376"/>
            <a:ext cx="3922867" cy="458335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Улучшение состояния здоровья</a:t>
            </a:r>
          </a:p>
        </p:txBody>
      </p:sp>
      <p:pic>
        <p:nvPicPr>
          <p:cNvPr id="21" name="Picture 6" descr="ÐÐ°ÑÑÐ¸Ð½ÐºÐ¸ Ð¿Ð¾ Ð·Ð°Ð¿ÑÐ¾ÑÑ ÑÐµÐ·ÑÐ»ÑÑÐ°Ñ ÐºÐ°ÑÑÐ¸Ð½ÐºÐ¸">
            <a:extLst>
              <a:ext uri="{FF2B5EF4-FFF2-40B4-BE49-F238E27FC236}">
                <a16:creationId xmlns:a16="http://schemas.microsoft.com/office/drawing/2014/main" id="{0B41DBC0-04FA-1727-178E-6CDDB5D3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23" y="4501438"/>
            <a:ext cx="1633053" cy="11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0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585D3-30BE-4756-BD21-86062EF7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533"/>
            <a:ext cx="10515600" cy="91951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Начало реализации ПТАО в Казахстане</a:t>
            </a:r>
            <a:endParaRPr lang="LID4096" sz="3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C:\Users\User\Downloads\Области РК распрастраненность1.png">
            <a:extLst>
              <a:ext uri="{FF2B5EF4-FFF2-40B4-BE49-F238E27FC236}">
                <a16:creationId xmlns:a16="http://schemas.microsoft.com/office/drawing/2014/main" id="{B023818D-3394-4052-AFF3-423C143530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6850" r="5705" b="27092"/>
          <a:stretch/>
        </p:blipFill>
        <p:spPr bwMode="auto">
          <a:xfrm>
            <a:off x="1032933" y="931334"/>
            <a:ext cx="10920836" cy="5799666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C9D6BD-AB0D-4E0B-A0F4-E39ABC0D45DE}"/>
              </a:ext>
            </a:extLst>
          </p:cNvPr>
          <p:cNvSpPr/>
          <p:nvPr/>
        </p:nvSpPr>
        <p:spPr>
          <a:xfrm>
            <a:off x="9262533" y="3458299"/>
            <a:ext cx="2429933" cy="1664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</a:rPr>
              <a:t>2008-2010 </a:t>
            </a:r>
            <a:r>
              <a:rPr lang="ru-RU" sz="1400" dirty="0">
                <a:solidFill>
                  <a:schemeClr val="tx1"/>
                </a:solidFill>
              </a:rPr>
              <a:t>– 3 кабинета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2010-2016</a:t>
            </a:r>
            <a:r>
              <a:rPr lang="ru-RU" sz="1400" dirty="0">
                <a:solidFill>
                  <a:schemeClr val="tx1"/>
                </a:solidFill>
              </a:rPr>
              <a:t> – 10 кабинета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2017-2020</a:t>
            </a:r>
            <a:r>
              <a:rPr lang="ru-RU" sz="1400" dirty="0">
                <a:solidFill>
                  <a:schemeClr val="tx1"/>
                </a:solidFill>
              </a:rPr>
              <a:t> – 13 кабинета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2020-2022</a:t>
            </a:r>
            <a:r>
              <a:rPr lang="ru-RU" sz="1400" dirty="0">
                <a:solidFill>
                  <a:schemeClr val="tx1"/>
                </a:solidFill>
              </a:rPr>
              <a:t> – 15 кабинетов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40DE2D5-83E6-4219-858F-FC9FEAF81937}"/>
              </a:ext>
            </a:extLst>
          </p:cNvPr>
          <p:cNvSpPr/>
          <p:nvPr/>
        </p:nvSpPr>
        <p:spPr>
          <a:xfrm>
            <a:off x="9489721" y="2055105"/>
            <a:ext cx="1535648" cy="132556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50D8C-72ED-4A04-BBA1-E7A276F4B1A7}"/>
              </a:ext>
            </a:extLst>
          </p:cNvPr>
          <p:cNvSpPr txBox="1"/>
          <p:nvPr/>
        </p:nvSpPr>
        <p:spPr>
          <a:xfrm>
            <a:off x="9415650" y="2279501"/>
            <a:ext cx="1683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Кабинеты ПТАО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B895F944-011D-4760-8FA7-A215E249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008" y="2587278"/>
            <a:ext cx="1311075" cy="66067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002830-72C4-43BC-9AE6-9CCAE99B4CA0}"/>
              </a:ext>
            </a:extLst>
          </p:cNvPr>
          <p:cNvSpPr/>
          <p:nvPr/>
        </p:nvSpPr>
        <p:spPr>
          <a:xfrm>
            <a:off x="10406867" y="2717886"/>
            <a:ext cx="125666" cy="160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AC0A8A6-60DC-4D04-917B-AD41160D92A9}"/>
              </a:ext>
            </a:extLst>
          </p:cNvPr>
          <p:cNvSpPr/>
          <p:nvPr/>
        </p:nvSpPr>
        <p:spPr>
          <a:xfrm>
            <a:off x="364067" y="1608682"/>
            <a:ext cx="8824396" cy="1393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Министра здравоохранения РК от 12.05.2010 г. №333 «О расширении доступности опиоидной заместительной терапии»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гг. Павлодар, Темиртау, Усть-Каменогорск</a:t>
            </a:r>
            <a:endParaRPr lang="LID4096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07F37B7-E433-4D5F-BB79-D9F51D37C39E}"/>
              </a:ext>
            </a:extLst>
          </p:cNvPr>
          <p:cNvSpPr/>
          <p:nvPr/>
        </p:nvSpPr>
        <p:spPr>
          <a:xfrm>
            <a:off x="364067" y="3256422"/>
            <a:ext cx="8824396" cy="1296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Министра здравоохранения РК от 04.10.2012 г. № 691 «О расширении доступности опиоидной заместительной терапии в Республике Казахстан»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гг. Актобе, Жамбыл, Уральск, Караганда, Костанай, Семей, Экибастуз</a:t>
            </a:r>
            <a:endParaRPr lang="LID4096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8CD55C7-1818-4E6B-99EE-BF9EAE7145F6}"/>
              </a:ext>
            </a:extLst>
          </p:cNvPr>
          <p:cNvSpPr/>
          <p:nvPr/>
        </p:nvSpPr>
        <p:spPr>
          <a:xfrm>
            <a:off x="364067" y="4807301"/>
            <a:ext cx="8824396" cy="1436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период 2017-2020 гг. были открыты кабинеты ПТАО в г. Атырау,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Кызылорда, г. Алматы.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2020 г. были открыты дополнительные кабинеты в Костанайской области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Рудный и г. Лисаковск.</a:t>
            </a:r>
            <a:endParaRPr lang="LID4096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6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Области РК распрастраненность1.png">
            <a:extLst>
              <a:ext uri="{FF2B5EF4-FFF2-40B4-BE49-F238E27FC236}">
                <a16:creationId xmlns:a16="http://schemas.microsoft.com/office/drawing/2014/main" id="{01AB071D-D68D-E48D-F783-EC9A2A7B4F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6850" r="5705" b="27092"/>
          <a:stretch/>
        </p:blipFill>
        <p:spPr bwMode="auto">
          <a:xfrm>
            <a:off x="4523530" y="279400"/>
            <a:ext cx="7668470" cy="4345468"/>
          </a:xfrm>
          <a:prstGeom prst="rect">
            <a:avLst/>
          </a:prstGeom>
          <a:noFill/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12BB115-4281-2D3B-4611-CC7DED341882}"/>
              </a:ext>
            </a:extLst>
          </p:cNvPr>
          <p:cNvSpPr/>
          <p:nvPr/>
        </p:nvSpPr>
        <p:spPr>
          <a:xfrm>
            <a:off x="205114" y="120122"/>
            <a:ext cx="4144850" cy="31734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Открыто 15 кабинетов ПТАО в 10 регионах Казахстана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На 25 мая 2022 года в программе состоял 279 пациентов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После перерыва вернулось в программу </a:t>
            </a:r>
            <a:r>
              <a:rPr lang="ru-RU" sz="1600" dirty="0">
                <a:solidFill>
                  <a:srgbClr val="FF0000"/>
                </a:solidFill>
              </a:rPr>
              <a:t>222</a:t>
            </a:r>
            <a:r>
              <a:rPr lang="ru-RU" sz="1600" dirty="0">
                <a:solidFill>
                  <a:schemeClr val="tx1"/>
                </a:solidFill>
              </a:rPr>
              <a:t> пациента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Запланировано открытие новых кабинетов ПТАО и увеличение количества участников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Всего, с момента реализации, на ПТАО находилось 1348 пациентов</a:t>
            </a:r>
            <a:endParaRPr lang="LID4096" sz="1600" dirty="0">
              <a:solidFill>
                <a:schemeClr val="tx1"/>
              </a:solidFill>
            </a:endParaRP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 Средний возраст составляет 43 года</a:t>
            </a:r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7E0A7652-29F8-5080-6B2D-FDB047B01A78}"/>
              </a:ext>
            </a:extLst>
          </p:cNvPr>
          <p:cNvSpPr/>
          <p:nvPr/>
        </p:nvSpPr>
        <p:spPr>
          <a:xfrm>
            <a:off x="10160000" y="1058334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20006FA8-6A1F-3694-870B-B5AC8DC226E5}"/>
              </a:ext>
            </a:extLst>
          </p:cNvPr>
          <p:cNvSpPr/>
          <p:nvPr/>
        </p:nvSpPr>
        <p:spPr>
          <a:xfrm>
            <a:off x="9990667" y="1346200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E3BC2CBA-9458-5CA4-3B6B-F37711B36044}"/>
              </a:ext>
            </a:extLst>
          </p:cNvPr>
          <p:cNvSpPr/>
          <p:nvPr/>
        </p:nvSpPr>
        <p:spPr>
          <a:xfrm>
            <a:off x="10651067" y="1930400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id="{BE93BC00-0F6D-75C2-2D1C-1F24BBB8A84E}"/>
              </a:ext>
            </a:extLst>
          </p:cNvPr>
          <p:cNvSpPr/>
          <p:nvPr/>
        </p:nvSpPr>
        <p:spPr>
          <a:xfrm>
            <a:off x="11167533" y="1955801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2E72FD11-0265-D4F4-0A34-30DB07F17647}"/>
              </a:ext>
            </a:extLst>
          </p:cNvPr>
          <p:cNvSpPr/>
          <p:nvPr/>
        </p:nvSpPr>
        <p:spPr>
          <a:xfrm>
            <a:off x="10244666" y="3691467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B212E6A8-604F-4E8E-B582-E07289C9E21C}"/>
              </a:ext>
            </a:extLst>
          </p:cNvPr>
          <p:cNvSpPr/>
          <p:nvPr/>
        </p:nvSpPr>
        <p:spPr>
          <a:xfrm>
            <a:off x="9076267" y="3754968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A186FA93-7471-04E2-F841-0D34EACB0C3B}"/>
              </a:ext>
            </a:extLst>
          </p:cNvPr>
          <p:cNvSpPr/>
          <p:nvPr/>
        </p:nvSpPr>
        <p:spPr>
          <a:xfrm>
            <a:off x="8043333" y="3234266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29B19DBF-ECA4-FE1A-E16D-358A55C26CA2}"/>
              </a:ext>
            </a:extLst>
          </p:cNvPr>
          <p:cNvSpPr/>
          <p:nvPr/>
        </p:nvSpPr>
        <p:spPr>
          <a:xfrm>
            <a:off x="5376331" y="1536705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0A90F779-226D-2A9B-8470-BB3373F6D311}"/>
              </a:ext>
            </a:extLst>
          </p:cNvPr>
          <p:cNvSpPr/>
          <p:nvPr/>
        </p:nvSpPr>
        <p:spPr>
          <a:xfrm>
            <a:off x="5384795" y="2604535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79B78888-E76E-E1E3-3242-EF2A75DD1DE0}"/>
              </a:ext>
            </a:extLst>
          </p:cNvPr>
          <p:cNvSpPr/>
          <p:nvPr/>
        </p:nvSpPr>
        <p:spPr>
          <a:xfrm>
            <a:off x="6460066" y="1769533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id="{20BD4763-42B7-98C6-ED2A-E47146F46122}"/>
              </a:ext>
            </a:extLst>
          </p:cNvPr>
          <p:cNvSpPr/>
          <p:nvPr/>
        </p:nvSpPr>
        <p:spPr>
          <a:xfrm>
            <a:off x="7543800" y="787400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Звезда: 5 точек 17">
            <a:extLst>
              <a:ext uri="{FF2B5EF4-FFF2-40B4-BE49-F238E27FC236}">
                <a16:creationId xmlns:a16="http://schemas.microsoft.com/office/drawing/2014/main" id="{C152D1B9-FB12-4D8C-431B-BF7386FA8084}"/>
              </a:ext>
            </a:extLst>
          </p:cNvPr>
          <p:cNvSpPr/>
          <p:nvPr/>
        </p:nvSpPr>
        <p:spPr>
          <a:xfrm>
            <a:off x="7374467" y="1138768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Звезда: 5 точек 18">
            <a:extLst>
              <a:ext uri="{FF2B5EF4-FFF2-40B4-BE49-F238E27FC236}">
                <a16:creationId xmlns:a16="http://schemas.microsoft.com/office/drawing/2014/main" id="{BF252637-BEFE-DE16-7FF7-967C703C5641}"/>
              </a:ext>
            </a:extLst>
          </p:cNvPr>
          <p:cNvSpPr/>
          <p:nvPr/>
        </p:nvSpPr>
        <p:spPr>
          <a:xfrm>
            <a:off x="7459133" y="977900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Звезда: 5 точек 19">
            <a:extLst>
              <a:ext uri="{FF2B5EF4-FFF2-40B4-BE49-F238E27FC236}">
                <a16:creationId xmlns:a16="http://schemas.microsoft.com/office/drawing/2014/main" id="{1B53B65D-FB03-41FA-55BB-A63BF99113F9}"/>
              </a:ext>
            </a:extLst>
          </p:cNvPr>
          <p:cNvSpPr/>
          <p:nvPr/>
        </p:nvSpPr>
        <p:spPr>
          <a:xfrm>
            <a:off x="9364134" y="1773768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Звезда: 5 точек 20">
            <a:extLst>
              <a:ext uri="{FF2B5EF4-FFF2-40B4-BE49-F238E27FC236}">
                <a16:creationId xmlns:a16="http://schemas.microsoft.com/office/drawing/2014/main" id="{B2383FDE-6C3E-1B05-2098-0160CFE472E8}"/>
              </a:ext>
            </a:extLst>
          </p:cNvPr>
          <p:cNvSpPr/>
          <p:nvPr/>
        </p:nvSpPr>
        <p:spPr>
          <a:xfrm>
            <a:off x="9499600" y="1930400"/>
            <a:ext cx="169333" cy="1608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BB1B99B4-0A68-8454-4D1F-6B4F6B1EE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80753"/>
              </p:ext>
            </p:extLst>
          </p:nvPr>
        </p:nvGraphicFramePr>
        <p:xfrm>
          <a:off x="143933" y="3395134"/>
          <a:ext cx="4876802" cy="318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1460">
                  <a:extLst>
                    <a:ext uri="{9D8B030D-6E8A-4147-A177-3AD203B41FA5}">
                      <a16:colId xmlns:a16="http://schemas.microsoft.com/office/drawing/2014/main" val="3718591673"/>
                    </a:ext>
                  </a:extLst>
                </a:gridCol>
                <a:gridCol w="468334">
                  <a:extLst>
                    <a:ext uri="{9D8B030D-6E8A-4147-A177-3AD203B41FA5}">
                      <a16:colId xmlns:a16="http://schemas.microsoft.com/office/drawing/2014/main" val="1620306611"/>
                    </a:ext>
                  </a:extLst>
                </a:gridCol>
                <a:gridCol w="477008">
                  <a:extLst>
                    <a:ext uri="{9D8B030D-6E8A-4147-A177-3AD203B41FA5}">
                      <a16:colId xmlns:a16="http://schemas.microsoft.com/office/drawing/2014/main" val="1115798326"/>
                    </a:ext>
                  </a:extLst>
                </a:gridCol>
              </a:tblGrid>
              <a:tr h="227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</a:t>
                      </a:r>
                    </a:p>
                  </a:txBody>
                  <a:tcPr marL="7659" marR="7659" marT="7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25.05.</a:t>
                      </a:r>
                      <a:endParaRPr lang="ru-K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15.07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2502460598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ГКП на ПХВ "Областной центр психического здоровья" Актюбинской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43798770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КГП на ПХВ "Областной центр психического здоровья" г. Атырау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3111612015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ГКП на ПХВ "Областной центр психического здоровья" г. Уральск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1547984612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ГКП на ПХВ "Жамбылский областной центр психического здоровья 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313416456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КГП "Областной центр психического здоровья" г. Караганда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1721015508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КГП "Костанайский областной центр психического здоровья"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4194886865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КГП "Рудненская городская поликлиника"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4207688154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КГП "Лисаковская городская больница"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4222948475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ГКП "Кызылординский областной центр психического здоровья"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1283071120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КГКП "Павлодарский областной центр психического здоровья 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272611352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КГП на ПХВ "ВКО центр психического здоровья" УЗО ВКО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3071675874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КГП на ПХВ «Центр психического здоровья» г. Алматы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r>
                        <a:rPr lang="ru-KZ" sz="9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</a:t>
                      </a:r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4243688806"/>
                  </a:ext>
                </a:extLst>
              </a:tr>
              <a:tr h="227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279</a:t>
                      </a:r>
                      <a:endParaRPr lang="ru-K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K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59" marR="7659" marT="7659" marB="0" anchor="b"/>
                </a:tc>
                <a:extLst>
                  <a:ext uri="{0D108BD9-81ED-4DB2-BD59-A6C34878D82A}">
                    <a16:rowId xmlns:a16="http://schemas.microsoft.com/office/drawing/2014/main" val="1784713924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D5330A1-7CCB-4B3F-6010-DF729DFB2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68985"/>
              </p:ext>
            </p:extLst>
          </p:nvPr>
        </p:nvGraphicFramePr>
        <p:xfrm>
          <a:off x="5321694" y="5354110"/>
          <a:ext cx="5781943" cy="716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196">
                  <a:extLst>
                    <a:ext uri="{9D8B030D-6E8A-4147-A177-3AD203B41FA5}">
                      <a16:colId xmlns:a16="http://schemas.microsoft.com/office/drawing/2014/main" val="1948300160"/>
                    </a:ext>
                  </a:extLst>
                </a:gridCol>
                <a:gridCol w="978816">
                  <a:extLst>
                    <a:ext uri="{9D8B030D-6E8A-4147-A177-3AD203B41FA5}">
                      <a16:colId xmlns:a16="http://schemas.microsoft.com/office/drawing/2014/main" val="4127442536"/>
                    </a:ext>
                  </a:extLst>
                </a:gridCol>
                <a:gridCol w="978816">
                  <a:extLst>
                    <a:ext uri="{9D8B030D-6E8A-4147-A177-3AD203B41FA5}">
                      <a16:colId xmlns:a16="http://schemas.microsoft.com/office/drawing/2014/main" val="3532551885"/>
                    </a:ext>
                  </a:extLst>
                </a:gridCol>
                <a:gridCol w="978816">
                  <a:extLst>
                    <a:ext uri="{9D8B030D-6E8A-4147-A177-3AD203B41FA5}">
                      <a16:colId xmlns:a16="http://schemas.microsoft.com/office/drawing/2014/main" val="307455935"/>
                    </a:ext>
                  </a:extLst>
                </a:gridCol>
                <a:gridCol w="978816">
                  <a:extLst>
                    <a:ext uri="{9D8B030D-6E8A-4147-A177-3AD203B41FA5}">
                      <a16:colId xmlns:a16="http://schemas.microsoft.com/office/drawing/2014/main" val="2538444702"/>
                    </a:ext>
                  </a:extLst>
                </a:gridCol>
                <a:gridCol w="888483">
                  <a:extLst>
                    <a:ext uri="{9D8B030D-6E8A-4147-A177-3AD203B41FA5}">
                      <a16:colId xmlns:a16="http://schemas.microsoft.com/office/drawing/2014/main" val="3646266831"/>
                    </a:ext>
                  </a:extLst>
                </a:gridCol>
              </a:tblGrid>
              <a:tr h="318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2016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2017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2018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2019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2020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2021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905212"/>
                  </a:ext>
                </a:extLst>
              </a:tr>
              <a:tr h="398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</a:t>
                      </a:r>
                      <a:endParaRPr lang="ru-RU" sz="1200" b="0" i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ru-RU" sz="1200" b="0" i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ru-RU" sz="1200" b="0" i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314</a:t>
                      </a:r>
                      <a:endParaRPr lang="ru-RU" sz="1200" b="0" i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272</a:t>
                      </a:r>
                      <a:endParaRPr lang="ru-RU" sz="12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30650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D04596C-68F2-35CD-E017-05F2AA59D2C7}"/>
              </a:ext>
            </a:extLst>
          </p:cNvPr>
          <p:cNvSpPr txBox="1"/>
          <p:nvPr/>
        </p:nvSpPr>
        <p:spPr>
          <a:xfrm>
            <a:off x="5148893" y="4816285"/>
            <a:ext cx="6417744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Количество участников ПТАО по годам (по состоянию на 31 декабря):</a:t>
            </a:r>
          </a:p>
        </p:txBody>
      </p:sp>
    </p:spTree>
    <p:extLst>
      <p:ext uri="{BB962C8B-B14F-4D97-AF65-F5344CB8AC3E}">
        <p14:creationId xmlns:p14="http://schemas.microsoft.com/office/powerpoint/2010/main" val="281416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002830-72C4-43BC-9AE6-9CCAE99B4CA0}"/>
              </a:ext>
            </a:extLst>
          </p:cNvPr>
          <p:cNvSpPr/>
          <p:nvPr/>
        </p:nvSpPr>
        <p:spPr>
          <a:xfrm>
            <a:off x="10406867" y="2717886"/>
            <a:ext cx="125666" cy="160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AC0A8A6-60DC-4D04-917B-AD41160D92A9}"/>
              </a:ext>
            </a:extLst>
          </p:cNvPr>
          <p:cNvSpPr/>
          <p:nvPr/>
        </p:nvSpPr>
        <p:spPr>
          <a:xfrm>
            <a:off x="1126066" y="972720"/>
            <a:ext cx="10092267" cy="1393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Приказ Министра здравоохранения Республики Казахстан от 30 ноября 2020 года № ҚР ДСМ-224/2020 «Об утверждении стандарта организации оказания медико-социальной помощи в области психического здоровья населению Республики Казахстан»</a:t>
            </a:r>
            <a:endParaRPr lang="LID4096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8BCB9033-447E-4410-B457-B37A2C4A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309"/>
            <a:ext cx="10515600" cy="68577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Нормативно-правовая база ПТАО в Казахстане</a:t>
            </a:r>
            <a:endParaRPr lang="LID4096" sz="3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DF21629-D20C-925A-804C-DC4BF9A21981}"/>
              </a:ext>
            </a:extLst>
          </p:cNvPr>
          <p:cNvSpPr/>
          <p:nvPr/>
        </p:nvSpPr>
        <p:spPr>
          <a:xfrm>
            <a:off x="4114799" y="2455333"/>
            <a:ext cx="7907867" cy="43349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23. Медико-социальная помощь лицам с ППР, оказываемая в кабинете ПТАО предусматривает: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1) услуги по программе поддерживающей терапии агонистами опиоидов, включающей выдачу препаратов, психосоциальное консультирование в соответствии с утвержденным клиническим протоколом;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2) повышение качества жизни и социальной адаптации пациентов с опиоидной зависимостью;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3) снижение частоты и объема употребления нелегальных наркотических средств и психотропных веществ;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4) снижение риска передачи ВИЧ-инфекции и других сопутствующих заболеваний среди потребителей инъекционных наркотиков;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5) увеличение приверженности к антиретровирусной терапии лиц, зараженных ВИЧ-инфекцией, зависимых от опиоидов.</a:t>
            </a:r>
            <a:endParaRPr lang="LID4096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EDCBDCF-A1FF-4E21-F0DD-D6E08486F66D}"/>
              </a:ext>
            </a:extLst>
          </p:cNvPr>
          <p:cNvSpPr/>
          <p:nvPr/>
        </p:nvSpPr>
        <p:spPr>
          <a:xfrm>
            <a:off x="213000" y="2455333"/>
            <a:ext cx="3825599" cy="43349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5. В организации, оказывающей медико-социальную помощь в области психического здоровья, создаются структурные подразделения, наименования и перечень которых зависит от потребностей и задач, стоящих перед ними: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кабинет предоставления поддерживающей терапии агонистами опиоидов</a:t>
            </a:r>
            <a:endParaRPr kumimoji="0" lang="LID4096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72000" indent="-72000" algn="just">
              <a:buFont typeface="Arial" panose="020B0604020202020204" pitchFamily="34" charset="0"/>
              <a:buChar char="•"/>
            </a:pPr>
            <a:endParaRPr lang="LID4096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9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002830-72C4-43BC-9AE6-9CCAE99B4CA0}"/>
              </a:ext>
            </a:extLst>
          </p:cNvPr>
          <p:cNvSpPr/>
          <p:nvPr/>
        </p:nvSpPr>
        <p:spPr>
          <a:xfrm>
            <a:off x="10406867" y="2717886"/>
            <a:ext cx="125666" cy="160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8BCB9033-447E-4410-B457-B37A2C4A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20" y="742776"/>
            <a:ext cx="5461000" cy="685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клинической и экономической эффективности ПТАО</a:t>
            </a:r>
            <a:endParaRPr lang="LID4096" sz="3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C600E4-5D5F-43F5-92C1-2596B07F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5" y="2548912"/>
            <a:ext cx="6687109" cy="3826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D6D34-74EC-40D3-8158-FD143C1AF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76" y="72920"/>
            <a:ext cx="4852958" cy="671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84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600" y="1109782"/>
            <a:ext cx="6731000" cy="5009491"/>
          </a:xfrm>
          <a:custGeom>
            <a:avLst/>
            <a:gdLst/>
            <a:ahLst/>
            <a:cxnLst/>
            <a:rect l="l" t="t" r="r" b="b"/>
            <a:pathLst>
              <a:path w="2979420" h="4398645">
                <a:moveTo>
                  <a:pt x="238353" y="0"/>
                </a:moveTo>
                <a:lnTo>
                  <a:pt x="2741041" y="0"/>
                </a:lnTo>
                <a:lnTo>
                  <a:pt x="2760597" y="789"/>
                </a:lnTo>
                <a:lnTo>
                  <a:pt x="2798341" y="6925"/>
                </a:lnTo>
                <a:lnTo>
                  <a:pt x="2850610" y="26598"/>
                </a:lnTo>
                <a:lnTo>
                  <a:pt x="2896194" y="57366"/>
                </a:lnTo>
                <a:lnTo>
                  <a:pt x="2933439" y="97575"/>
                </a:lnTo>
                <a:lnTo>
                  <a:pt x="2960693" y="145571"/>
                </a:lnTo>
                <a:lnTo>
                  <a:pt x="2976301" y="199701"/>
                </a:lnTo>
                <a:lnTo>
                  <a:pt x="2979420" y="238378"/>
                </a:lnTo>
                <a:lnTo>
                  <a:pt x="2979420" y="4398264"/>
                </a:lnTo>
                <a:lnTo>
                  <a:pt x="0" y="4398264"/>
                </a:lnTo>
                <a:lnTo>
                  <a:pt x="0" y="238378"/>
                </a:lnTo>
                <a:lnTo>
                  <a:pt x="3119" y="199701"/>
                </a:lnTo>
                <a:lnTo>
                  <a:pt x="18731" y="145571"/>
                </a:lnTo>
                <a:lnTo>
                  <a:pt x="45989" y="97575"/>
                </a:lnTo>
                <a:lnTo>
                  <a:pt x="83237" y="57366"/>
                </a:lnTo>
                <a:lnTo>
                  <a:pt x="128817" y="26598"/>
                </a:lnTo>
                <a:lnTo>
                  <a:pt x="181075" y="6925"/>
                </a:lnTo>
                <a:lnTo>
                  <a:pt x="218805" y="789"/>
                </a:lnTo>
                <a:lnTo>
                  <a:pt x="238353" y="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4934" y="1234228"/>
            <a:ext cx="6506048" cy="489364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Clr>
                <a:srgbClr val="001F5F"/>
              </a:buClr>
              <a:tabLst>
                <a:tab pos="127635" algn="l"/>
              </a:tabLst>
            </a:pP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ероприятий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финансированию закупа, хранения, транспортировки Метадона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63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Внесение изменений в Приказ МЗСР РК № 766 «Об утверждении правил обеспечения лекарственными средствами граждан» в части обеспечения Метадоном;</a:t>
            </a:r>
          </a:p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63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цены на Метадон с производителем и/или официальным представителем производителя;</a:t>
            </a:r>
          </a:p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63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установление предельной цены на Метадон в НЦЭЛС; Утверждение предельной цены на Метадон приказом Министра здравоохранения РК;</a:t>
            </a:r>
          </a:p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63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лекарственного средства Метадона гидрохлорид в Перечень лекарственных средств и медицинских изделий в рамках гарантированного объема бесплатной медицинской помощи на амбулаторном уровне;</a:t>
            </a:r>
          </a:p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63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лекарственного средства Метадон в Список закупа Единого дистрибьютора; </a:t>
            </a:r>
          </a:p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63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предложения по оплате расходов на обеспечение пациентов ПТАО Метадоном (комплексный тариф плюс фактические расходы на Метадон гидрохлорид).</a:t>
            </a:r>
          </a:p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635" algn="l"/>
              </a:tabLst>
            </a:pPr>
            <a:endParaRPr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600" y="5987246"/>
            <a:ext cx="6749866" cy="738727"/>
          </a:xfrm>
          <a:custGeom>
            <a:avLst/>
            <a:gdLst/>
            <a:ahLst/>
            <a:cxnLst/>
            <a:rect l="l" t="t" r="r" b="b"/>
            <a:pathLst>
              <a:path w="2992120" h="786764">
                <a:moveTo>
                  <a:pt x="0" y="786383"/>
                </a:moveTo>
                <a:lnTo>
                  <a:pt x="2991612" y="786383"/>
                </a:lnTo>
                <a:lnTo>
                  <a:pt x="2991612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5600" y="6119273"/>
            <a:ext cx="6675382" cy="483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210"/>
              </a:lnSpc>
            </a:pPr>
            <a:r>
              <a:rPr lang="ru-RU" sz="20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обеспечения лекарственным средством</a:t>
            </a:r>
          </a:p>
          <a:p>
            <a:pPr marL="12700" marR="5080" algn="ctr">
              <a:lnSpc>
                <a:spcPts val="1210"/>
              </a:lnSpc>
            </a:pPr>
            <a:endParaRPr lang="ru-RU" sz="2000" b="1" spc="-5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1210"/>
              </a:lnSpc>
            </a:pPr>
            <a:r>
              <a:rPr lang="ru-RU" sz="20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Метадона гидрохлорид в рамках ПТАО</a:t>
            </a:r>
          </a:p>
        </p:txBody>
      </p:sp>
      <p:sp>
        <p:nvSpPr>
          <p:cNvPr id="10" name="object 10"/>
          <p:cNvSpPr/>
          <p:nvPr/>
        </p:nvSpPr>
        <p:spPr>
          <a:xfrm>
            <a:off x="7294541" y="1109782"/>
            <a:ext cx="4372525" cy="5081647"/>
          </a:xfrm>
          <a:custGeom>
            <a:avLst/>
            <a:gdLst/>
            <a:ahLst/>
            <a:cxnLst/>
            <a:rect l="l" t="t" r="r" b="b"/>
            <a:pathLst>
              <a:path w="2432685" h="4398645">
                <a:moveTo>
                  <a:pt x="194563" y="0"/>
                </a:moveTo>
                <a:lnTo>
                  <a:pt x="2237740" y="0"/>
                </a:lnTo>
                <a:lnTo>
                  <a:pt x="2253695" y="645"/>
                </a:lnTo>
                <a:lnTo>
                  <a:pt x="2299232" y="9920"/>
                </a:lnTo>
                <a:lnTo>
                  <a:pt x="2340222" y="29153"/>
                </a:lnTo>
                <a:lnTo>
                  <a:pt x="2375312" y="56991"/>
                </a:lnTo>
                <a:lnTo>
                  <a:pt x="2403150" y="92081"/>
                </a:lnTo>
                <a:lnTo>
                  <a:pt x="2422383" y="133071"/>
                </a:lnTo>
                <a:lnTo>
                  <a:pt x="2431658" y="178608"/>
                </a:lnTo>
                <a:lnTo>
                  <a:pt x="2432304" y="194563"/>
                </a:lnTo>
                <a:lnTo>
                  <a:pt x="2432304" y="4398264"/>
                </a:lnTo>
                <a:lnTo>
                  <a:pt x="0" y="4398264"/>
                </a:lnTo>
                <a:lnTo>
                  <a:pt x="0" y="194563"/>
                </a:lnTo>
                <a:lnTo>
                  <a:pt x="5655" y="147812"/>
                </a:lnTo>
                <a:lnTo>
                  <a:pt x="21719" y="105156"/>
                </a:lnTo>
                <a:lnTo>
                  <a:pt x="46839" y="67949"/>
                </a:lnTo>
                <a:lnTo>
                  <a:pt x="79662" y="37543"/>
                </a:lnTo>
                <a:lnTo>
                  <a:pt x="118836" y="15291"/>
                </a:lnTo>
                <a:lnTo>
                  <a:pt x="163007" y="2546"/>
                </a:lnTo>
                <a:lnTo>
                  <a:pt x="19456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33733" y="1248931"/>
            <a:ext cx="4097867" cy="4785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Clr>
                <a:srgbClr val="001F5F"/>
              </a:buClr>
              <a:tabLst>
                <a:tab pos="127000" algn="l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buClr>
                <a:srgbClr val="001F5F"/>
              </a:buClr>
              <a:tabLst>
                <a:tab pos="127000" algn="l"/>
              </a:tabLst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-114300" algn="just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Семинар-тренингов для врачей психиатров (наркологов), сотрудников кафедр и работников СПИД-центров;</a:t>
            </a:r>
          </a:p>
          <a:p>
            <a:pPr marL="127000" indent="-114300" algn="just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-114300" algn="just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Семинар-тренингов для мультидисциплинарных бригад ПТАО по улучшению качества сопровождения и оказываемой комплексной медико-социальной помощи; </a:t>
            </a:r>
          </a:p>
          <a:p>
            <a:pPr marL="127000" indent="-114300" algn="just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-114300" algn="just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Семинар-тренингов для представителей пресс-служб организаций;</a:t>
            </a:r>
          </a:p>
          <a:p>
            <a:pPr marL="127000" indent="-114300" algn="just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-114300" algn="just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Семинар-совещания для руководителей Службы психического здоровья по актуальным вопросам реализации программы ПТАО </a:t>
            </a:r>
          </a:p>
          <a:p>
            <a:pPr marL="127000" indent="-114300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sz="1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0" indent="-114300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sz="1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0" indent="-114300">
              <a:lnSpc>
                <a:spcPts val="1614"/>
              </a:lnSpc>
              <a:spcBef>
                <a:spcPts val="105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sz="1400" spc="-10" dirty="0" err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94541" y="5483826"/>
            <a:ext cx="4383072" cy="722195"/>
          </a:xfrm>
          <a:custGeom>
            <a:avLst/>
            <a:gdLst/>
            <a:ahLst/>
            <a:cxnLst/>
            <a:rect l="l" t="t" r="r" b="b"/>
            <a:pathLst>
              <a:path w="2432685" h="786764">
                <a:moveTo>
                  <a:pt x="0" y="786383"/>
                </a:moveTo>
                <a:lnTo>
                  <a:pt x="2432304" y="786383"/>
                </a:lnTo>
                <a:lnTo>
                  <a:pt x="2432304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13408" y="5638605"/>
            <a:ext cx="4334790" cy="489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210"/>
              </a:lnSpc>
            </a:pPr>
            <a:r>
              <a:rPr lang="ru-RU" sz="20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</a:t>
            </a:r>
          </a:p>
          <a:p>
            <a:pPr marL="12700" marR="5080" algn="ctr">
              <a:lnSpc>
                <a:spcPts val="1210"/>
              </a:lnSpc>
            </a:pPr>
            <a:endParaRPr lang="ru-RU" sz="2000" b="1" spc="-5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1210"/>
              </a:lnSpc>
            </a:pPr>
            <a:r>
              <a:rPr lang="ru-RU" sz="20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о программе ПТАО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61313" y="229146"/>
            <a:ext cx="9472295" cy="748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ДОРОЖНАЯ КАРТА ПО РЕАЛИЗАЦИИ ПРОГРАММЫ ПОДДЕРЖИВАЮЩЕЙ ТЕРАПИИ АГОНИСТАМИ ОПИОИДОВ В РЕСПУБЛИКЕ КАЗАХСТАН НА 2021-2022 ГОДЫ</a:t>
            </a:r>
          </a:p>
          <a:p>
            <a:pPr marL="39370" algn="ctr">
              <a:lnSpc>
                <a:spcPct val="100000"/>
              </a:lnSpc>
              <a:spcBef>
                <a:spcPts val="830"/>
              </a:spcBef>
            </a:pP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(у</a:t>
            </a:r>
            <a:r>
              <a:rPr sz="1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верждена</a:t>
            </a:r>
            <a:r>
              <a:rPr sz="1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1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азом</a:t>
            </a:r>
            <a:r>
              <a:rPr sz="1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МЗ</a:t>
            </a:r>
            <a:r>
              <a:rPr sz="1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sz="14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апреля</a:t>
            </a:r>
            <a:r>
              <a:rPr sz="1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2021г.</a:t>
            </a:r>
            <a:r>
              <a:rPr sz="1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№206)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0">
            <a:extLst>
              <a:ext uri="{FF2B5EF4-FFF2-40B4-BE49-F238E27FC236}">
                <a16:creationId xmlns:a16="http://schemas.microsoft.com/office/drawing/2014/main" id="{3780C074-717E-47B3-A3C1-8AC2D9E441E0}"/>
              </a:ext>
            </a:extLst>
          </p:cNvPr>
          <p:cNvSpPr/>
          <p:nvPr/>
        </p:nvSpPr>
        <p:spPr>
          <a:xfrm>
            <a:off x="8821654" y="1400914"/>
            <a:ext cx="2913146" cy="3383869"/>
          </a:xfrm>
          <a:custGeom>
            <a:avLst/>
            <a:gdLst/>
            <a:ahLst/>
            <a:cxnLst/>
            <a:rect l="l" t="t" r="r" b="b"/>
            <a:pathLst>
              <a:path w="2430779" h="4398645">
                <a:moveTo>
                  <a:pt x="194437" y="0"/>
                </a:moveTo>
                <a:lnTo>
                  <a:pt x="2236342" y="0"/>
                </a:lnTo>
                <a:lnTo>
                  <a:pt x="2252280" y="645"/>
                </a:lnTo>
                <a:lnTo>
                  <a:pt x="2297773" y="9919"/>
                </a:lnTo>
                <a:lnTo>
                  <a:pt x="2338733" y="29147"/>
                </a:lnTo>
                <a:lnTo>
                  <a:pt x="2373804" y="56975"/>
                </a:lnTo>
                <a:lnTo>
                  <a:pt x="2401632" y="92046"/>
                </a:lnTo>
                <a:lnTo>
                  <a:pt x="2420860" y="133006"/>
                </a:lnTo>
                <a:lnTo>
                  <a:pt x="2430134" y="178499"/>
                </a:lnTo>
                <a:lnTo>
                  <a:pt x="2430779" y="194437"/>
                </a:lnTo>
                <a:lnTo>
                  <a:pt x="2430779" y="4398264"/>
                </a:lnTo>
                <a:lnTo>
                  <a:pt x="0" y="4398264"/>
                </a:lnTo>
                <a:lnTo>
                  <a:pt x="0" y="194437"/>
                </a:lnTo>
                <a:lnTo>
                  <a:pt x="5654" y="147734"/>
                </a:lnTo>
                <a:lnTo>
                  <a:pt x="21715" y="105112"/>
                </a:lnTo>
                <a:lnTo>
                  <a:pt x="46827" y="67927"/>
                </a:lnTo>
                <a:lnTo>
                  <a:pt x="79635" y="37535"/>
                </a:lnTo>
                <a:lnTo>
                  <a:pt x="118782" y="15289"/>
                </a:lnTo>
                <a:lnTo>
                  <a:pt x="162915" y="2546"/>
                </a:lnTo>
                <a:lnTo>
                  <a:pt x="194437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1">
            <a:extLst>
              <a:ext uri="{FF2B5EF4-FFF2-40B4-BE49-F238E27FC236}">
                <a16:creationId xmlns:a16="http://schemas.microsoft.com/office/drawing/2014/main" id="{CAF201EB-842F-47E3-B9EC-F1CD3A6766E3}"/>
              </a:ext>
            </a:extLst>
          </p:cNvPr>
          <p:cNvSpPr txBox="1"/>
          <p:nvPr/>
        </p:nvSpPr>
        <p:spPr>
          <a:xfrm>
            <a:off x="8915824" y="1877388"/>
            <a:ext cx="2844291" cy="2430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marR="104775" indent="-114300" algn="just">
              <a:lnSpc>
                <a:spcPct val="91600"/>
              </a:lnSpc>
              <a:spcBef>
                <a:spcPts val="250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работы ЭРЗПТ;</a:t>
            </a:r>
          </a:p>
          <a:p>
            <a:pPr marL="127000" marR="104775" indent="-114300" algn="just">
              <a:lnSpc>
                <a:spcPct val="91600"/>
              </a:lnSpc>
              <a:spcBef>
                <a:spcPts val="250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marR="104775" indent="-114300" algn="just">
              <a:lnSpc>
                <a:spcPct val="91600"/>
              </a:lnSpc>
              <a:spcBef>
                <a:spcPts val="250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мониторинговых визитов в региональные кабинеты предоставления ПТАО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8EDAE2E4-3FA6-4F8C-A0C3-B266A445C8E8}"/>
              </a:ext>
            </a:extLst>
          </p:cNvPr>
          <p:cNvSpPr/>
          <p:nvPr/>
        </p:nvSpPr>
        <p:spPr>
          <a:xfrm>
            <a:off x="8821654" y="4701913"/>
            <a:ext cx="2931604" cy="625184"/>
          </a:xfrm>
          <a:custGeom>
            <a:avLst/>
            <a:gdLst/>
            <a:ahLst/>
            <a:cxnLst/>
            <a:rect l="l" t="t" r="r" b="b"/>
            <a:pathLst>
              <a:path w="2430779" h="786764">
                <a:moveTo>
                  <a:pt x="0" y="786383"/>
                </a:moveTo>
                <a:lnTo>
                  <a:pt x="2430780" y="786383"/>
                </a:lnTo>
                <a:lnTo>
                  <a:pt x="2430780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AEDC3386-5251-4BDB-B53A-4187AD3117AD}"/>
              </a:ext>
            </a:extLst>
          </p:cNvPr>
          <p:cNvSpPr txBox="1"/>
          <p:nvPr/>
        </p:nvSpPr>
        <p:spPr>
          <a:xfrm>
            <a:off x="8796339" y="4784783"/>
            <a:ext cx="2931604" cy="624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210"/>
              </a:lnSpc>
            </a:pPr>
            <a:r>
              <a:rPr lang="ru-RU"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регуляции эффективной реализации программы ПТАО</a:t>
            </a:r>
          </a:p>
          <a:p>
            <a:pPr marL="12700" marR="5080" algn="ctr">
              <a:lnSpc>
                <a:spcPts val="1210"/>
              </a:lnSpc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150A76EC-54BA-4424-B0E4-2AB24DA25C8E}"/>
              </a:ext>
            </a:extLst>
          </p:cNvPr>
          <p:cNvSpPr/>
          <p:nvPr/>
        </p:nvSpPr>
        <p:spPr>
          <a:xfrm>
            <a:off x="5020120" y="1360186"/>
            <a:ext cx="3471947" cy="3042481"/>
          </a:xfrm>
          <a:custGeom>
            <a:avLst/>
            <a:gdLst/>
            <a:ahLst/>
            <a:cxnLst/>
            <a:rect l="l" t="t" r="r" b="b"/>
            <a:pathLst>
              <a:path w="2432684" h="4398645">
                <a:moveTo>
                  <a:pt x="194563" y="0"/>
                </a:moveTo>
                <a:lnTo>
                  <a:pt x="2237739" y="0"/>
                </a:lnTo>
                <a:lnTo>
                  <a:pt x="2253695" y="645"/>
                </a:lnTo>
                <a:lnTo>
                  <a:pt x="2299232" y="9920"/>
                </a:lnTo>
                <a:lnTo>
                  <a:pt x="2340222" y="29153"/>
                </a:lnTo>
                <a:lnTo>
                  <a:pt x="2375312" y="56991"/>
                </a:lnTo>
                <a:lnTo>
                  <a:pt x="2403150" y="92081"/>
                </a:lnTo>
                <a:lnTo>
                  <a:pt x="2422383" y="133071"/>
                </a:lnTo>
                <a:lnTo>
                  <a:pt x="2431658" y="178608"/>
                </a:lnTo>
                <a:lnTo>
                  <a:pt x="2432304" y="194563"/>
                </a:lnTo>
                <a:lnTo>
                  <a:pt x="2432304" y="4398264"/>
                </a:lnTo>
                <a:lnTo>
                  <a:pt x="0" y="4398264"/>
                </a:lnTo>
                <a:lnTo>
                  <a:pt x="0" y="194563"/>
                </a:lnTo>
                <a:lnTo>
                  <a:pt x="5655" y="147812"/>
                </a:lnTo>
                <a:lnTo>
                  <a:pt x="21719" y="105156"/>
                </a:lnTo>
                <a:lnTo>
                  <a:pt x="46839" y="67949"/>
                </a:lnTo>
                <a:lnTo>
                  <a:pt x="79662" y="37543"/>
                </a:lnTo>
                <a:lnTo>
                  <a:pt x="118836" y="15291"/>
                </a:lnTo>
                <a:lnTo>
                  <a:pt x="163007" y="2546"/>
                </a:lnTo>
                <a:lnTo>
                  <a:pt x="19456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8">
            <a:extLst>
              <a:ext uri="{FF2B5EF4-FFF2-40B4-BE49-F238E27FC236}">
                <a16:creationId xmlns:a16="http://schemas.microsoft.com/office/drawing/2014/main" id="{96C9CAB4-4AC0-433F-878E-B77FC78CAB90}"/>
              </a:ext>
            </a:extLst>
          </p:cNvPr>
          <p:cNvSpPr txBox="1"/>
          <p:nvPr/>
        </p:nvSpPr>
        <p:spPr>
          <a:xfrm>
            <a:off x="5131497" y="1788371"/>
            <a:ext cx="3249191" cy="2298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111760" indent="-114300" algn="just">
              <a:lnSpc>
                <a:spcPts val="1540"/>
              </a:lnSpc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marR="111760" indent="-114300" algn="just">
              <a:lnSpc>
                <a:spcPts val="1540"/>
              </a:lnSpc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-114300" algn="just">
              <a:lnSpc>
                <a:spcPts val="1610"/>
              </a:lnSpc>
              <a:spcBef>
                <a:spcPts val="90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сотрудничества РНПЦПЗ с КНЦДИЗ </a:t>
            </a:r>
          </a:p>
          <a:p>
            <a:pPr marL="127000" indent="-114300" algn="just">
              <a:lnSpc>
                <a:spcPts val="1610"/>
              </a:lnSpc>
              <a:spcBef>
                <a:spcPts val="90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-114300" algn="just">
              <a:lnSpc>
                <a:spcPts val="1610"/>
              </a:lnSpc>
              <a:spcBef>
                <a:spcPts val="90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сотрудничества с международными организациями </a:t>
            </a:r>
          </a:p>
          <a:p>
            <a:pPr marL="127000" indent="-114300" algn="just">
              <a:lnSpc>
                <a:spcPts val="1610"/>
              </a:lnSpc>
              <a:spcBef>
                <a:spcPts val="90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-114300" algn="just">
              <a:lnSpc>
                <a:spcPts val="1610"/>
              </a:lnSpc>
              <a:spcBef>
                <a:spcPts val="90"/>
              </a:spcBef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сотрудничества с НПО</a:t>
            </a:r>
          </a:p>
        </p:txBody>
      </p:sp>
      <p:sp>
        <p:nvSpPr>
          <p:cNvPr id="11" name="object 29">
            <a:extLst>
              <a:ext uri="{FF2B5EF4-FFF2-40B4-BE49-F238E27FC236}">
                <a16:creationId xmlns:a16="http://schemas.microsoft.com/office/drawing/2014/main" id="{ED205482-A56E-41C9-A68B-E79B2446C6FA}"/>
              </a:ext>
            </a:extLst>
          </p:cNvPr>
          <p:cNvSpPr/>
          <p:nvPr/>
        </p:nvSpPr>
        <p:spPr>
          <a:xfrm>
            <a:off x="5001662" y="4391401"/>
            <a:ext cx="3483548" cy="786765"/>
          </a:xfrm>
          <a:custGeom>
            <a:avLst/>
            <a:gdLst/>
            <a:ahLst/>
            <a:cxnLst/>
            <a:rect l="l" t="t" r="r" b="b"/>
            <a:pathLst>
              <a:path w="2432684" h="786764">
                <a:moveTo>
                  <a:pt x="0" y="786383"/>
                </a:moveTo>
                <a:lnTo>
                  <a:pt x="2432304" y="786383"/>
                </a:lnTo>
                <a:lnTo>
                  <a:pt x="2432304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Межсекторальное сотрудничество для успешной реализации ПТАО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31">
            <a:extLst>
              <a:ext uri="{FF2B5EF4-FFF2-40B4-BE49-F238E27FC236}">
                <a16:creationId xmlns:a16="http://schemas.microsoft.com/office/drawing/2014/main" id="{16C89DCA-67E4-4E14-AC69-0FD25FF4FF06}"/>
              </a:ext>
            </a:extLst>
          </p:cNvPr>
          <p:cNvSpPr txBox="1"/>
          <p:nvPr/>
        </p:nvSpPr>
        <p:spPr>
          <a:xfrm>
            <a:off x="9109075" y="5738571"/>
            <a:ext cx="13595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KZ" sz="1100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911F59-7BCC-4457-A1A2-472FC9C3E10F}"/>
              </a:ext>
            </a:extLst>
          </p:cNvPr>
          <p:cNvSpPr txBox="1"/>
          <p:nvPr/>
        </p:nvSpPr>
        <p:spPr>
          <a:xfrm>
            <a:off x="649042" y="1323109"/>
            <a:ext cx="392295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ероприятия:</a:t>
            </a:r>
          </a:p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программы, с учетом эпидемиологической ситуации, путем открытия кабинетов ПТАО в региональных организациях здравоохранения;</a:t>
            </a:r>
          </a:p>
          <a:p>
            <a:pPr marL="127000" indent="-114300" algn="just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охватом ПТАО пациентов  с диагнозом "Психические и поведенческие расстройства, вызванные употреблением опиоидов", состоящих на учете в медицинских организациях службы психического здоровья</a:t>
            </a:r>
          </a:p>
          <a:p>
            <a:pPr marL="127000" indent="-114300">
              <a:lnSpc>
                <a:spcPct val="100000"/>
              </a:lnSpc>
              <a:buClr>
                <a:srgbClr val="001F5F"/>
              </a:buClr>
              <a:buFont typeface="Calibri"/>
              <a:buChar char="•"/>
              <a:tabLst>
                <a:tab pos="127000" algn="l"/>
              </a:tabLst>
            </a:pPr>
            <a:endParaRPr lang="ru-RU"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6" name="object 27">
            <a:extLst>
              <a:ext uri="{FF2B5EF4-FFF2-40B4-BE49-F238E27FC236}">
                <a16:creationId xmlns:a16="http://schemas.microsoft.com/office/drawing/2014/main" id="{06635A40-3349-4B78-B7C3-014132017D42}"/>
              </a:ext>
            </a:extLst>
          </p:cNvPr>
          <p:cNvSpPr/>
          <p:nvPr/>
        </p:nvSpPr>
        <p:spPr>
          <a:xfrm>
            <a:off x="537655" y="1323109"/>
            <a:ext cx="4152878" cy="4411135"/>
          </a:xfrm>
          <a:custGeom>
            <a:avLst/>
            <a:gdLst/>
            <a:ahLst/>
            <a:cxnLst/>
            <a:rect l="l" t="t" r="r" b="b"/>
            <a:pathLst>
              <a:path w="2432684" h="4398645">
                <a:moveTo>
                  <a:pt x="194563" y="0"/>
                </a:moveTo>
                <a:lnTo>
                  <a:pt x="2237739" y="0"/>
                </a:lnTo>
                <a:lnTo>
                  <a:pt x="2253695" y="645"/>
                </a:lnTo>
                <a:lnTo>
                  <a:pt x="2299232" y="9920"/>
                </a:lnTo>
                <a:lnTo>
                  <a:pt x="2340222" y="29153"/>
                </a:lnTo>
                <a:lnTo>
                  <a:pt x="2375312" y="56991"/>
                </a:lnTo>
                <a:lnTo>
                  <a:pt x="2403150" y="92081"/>
                </a:lnTo>
                <a:lnTo>
                  <a:pt x="2422383" y="133071"/>
                </a:lnTo>
                <a:lnTo>
                  <a:pt x="2431658" y="178608"/>
                </a:lnTo>
                <a:lnTo>
                  <a:pt x="2432304" y="194563"/>
                </a:lnTo>
                <a:lnTo>
                  <a:pt x="2432304" y="4398264"/>
                </a:lnTo>
                <a:lnTo>
                  <a:pt x="0" y="4398264"/>
                </a:lnTo>
                <a:lnTo>
                  <a:pt x="0" y="194563"/>
                </a:lnTo>
                <a:lnTo>
                  <a:pt x="5655" y="147812"/>
                </a:lnTo>
                <a:lnTo>
                  <a:pt x="21719" y="105156"/>
                </a:lnTo>
                <a:lnTo>
                  <a:pt x="46839" y="67949"/>
                </a:lnTo>
                <a:lnTo>
                  <a:pt x="79662" y="37543"/>
                </a:lnTo>
                <a:lnTo>
                  <a:pt x="118836" y="15291"/>
                </a:lnTo>
                <a:lnTo>
                  <a:pt x="163007" y="2546"/>
                </a:lnTo>
                <a:lnTo>
                  <a:pt x="194563" y="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6">
            <a:extLst>
              <a:ext uri="{FF2B5EF4-FFF2-40B4-BE49-F238E27FC236}">
                <a16:creationId xmlns:a16="http://schemas.microsoft.com/office/drawing/2014/main" id="{F4A0737F-7F32-479E-BEA5-303479A6D948}"/>
              </a:ext>
            </a:extLst>
          </p:cNvPr>
          <p:cNvSpPr txBox="1"/>
          <p:nvPr/>
        </p:nvSpPr>
        <p:spPr>
          <a:xfrm>
            <a:off x="1361313" y="229146"/>
            <a:ext cx="9472295" cy="748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ДОРОЖНАЯ КАРТА ПО РЕАЛИЗАЦИИ ПРОГРАММЫ ПОДДЕРЖИВАЮЩЕЙ ТЕРАПИИ АГОНИСТАМИ ОПИОИДОВ В РЕСПУБЛИКЕ КАЗАХСТАН НА 2021-2022 ГОДЫ</a:t>
            </a:r>
          </a:p>
          <a:p>
            <a:pPr marL="39370" algn="ctr">
              <a:lnSpc>
                <a:spcPct val="100000"/>
              </a:lnSpc>
              <a:spcBef>
                <a:spcPts val="830"/>
              </a:spcBef>
            </a:pP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(у</a:t>
            </a:r>
            <a:r>
              <a:rPr sz="1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верждена</a:t>
            </a:r>
            <a:r>
              <a:rPr sz="1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1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азом</a:t>
            </a:r>
            <a:r>
              <a:rPr sz="1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МЗ</a:t>
            </a:r>
            <a:r>
              <a:rPr sz="1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sz="14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апреля</a:t>
            </a:r>
            <a:r>
              <a:rPr sz="1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2021г.</a:t>
            </a:r>
            <a:r>
              <a:rPr sz="1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№206)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8A283320-DDD2-44D0-8AB5-E4B8E6362165}"/>
              </a:ext>
            </a:extLst>
          </p:cNvPr>
          <p:cNvSpPr/>
          <p:nvPr/>
        </p:nvSpPr>
        <p:spPr>
          <a:xfrm>
            <a:off x="537654" y="5332571"/>
            <a:ext cx="4152877" cy="722195"/>
          </a:xfrm>
          <a:custGeom>
            <a:avLst/>
            <a:gdLst/>
            <a:ahLst/>
            <a:cxnLst/>
            <a:rect l="l" t="t" r="r" b="b"/>
            <a:pathLst>
              <a:path w="2432685" h="786764">
                <a:moveTo>
                  <a:pt x="0" y="786383"/>
                </a:moveTo>
                <a:lnTo>
                  <a:pt x="2432304" y="786383"/>
                </a:lnTo>
                <a:lnTo>
                  <a:pt x="2432304" y="0"/>
                </a:lnTo>
                <a:lnTo>
                  <a:pt x="0" y="0"/>
                </a:lnTo>
                <a:lnTo>
                  <a:pt x="0" y="7863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помощь для успешной реализации ПТАО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51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57937D0A-5BFB-40FA-B90E-C5C4125B5A10}"/>
              </a:ext>
            </a:extLst>
          </p:cNvPr>
          <p:cNvSpPr txBox="1">
            <a:spLocks/>
          </p:cNvSpPr>
          <p:nvPr/>
        </p:nvSpPr>
        <p:spPr>
          <a:xfrm>
            <a:off x="0" y="317432"/>
            <a:ext cx="12192000" cy="3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defPPr>
              <a:defRPr lang="ru-RU"/>
            </a:defPPr>
            <a:lvl1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1400" b="1" ker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+mj-cs"/>
              </a:defRPr>
            </a:lvl1pPr>
          </a:lstStyle>
          <a:p>
            <a:r>
              <a:rPr lang="ru-RU" sz="1800" dirty="0"/>
              <a:t>ИСПОЛНЕНИЕ ДОРОЖНОЙ КАРТЫ  НА 16.03.2022 Г.</a:t>
            </a:r>
          </a:p>
        </p:txBody>
      </p:sp>
      <p:pic>
        <p:nvPicPr>
          <p:cNvPr id="45" name="Объект 6">
            <a:extLst>
              <a:ext uri="{FF2B5EF4-FFF2-40B4-BE49-F238E27FC236}">
                <a16:creationId xmlns:a16="http://schemas.microsoft.com/office/drawing/2014/main" id="{94493CF0-F17D-49B4-AF82-DA69963A5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228029"/>
            <a:ext cx="682481" cy="383238"/>
          </a:xfrm>
          <a:prstGeom prst="rect">
            <a:avLst/>
          </a:prstGeom>
        </p:spPr>
      </p:pic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DC098597-086B-4EE8-A50A-ADF59C9FDE2D}"/>
              </a:ext>
            </a:extLst>
          </p:cNvPr>
          <p:cNvGraphicFramePr>
            <a:graphicFrameLocks noGrp="1"/>
          </p:cNvGraphicFramePr>
          <p:nvPr/>
        </p:nvGraphicFramePr>
        <p:xfrm>
          <a:off x="313267" y="913844"/>
          <a:ext cx="11480799" cy="59577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3336999421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1801635117"/>
                    </a:ext>
                  </a:extLst>
                </a:gridCol>
                <a:gridCol w="6307666">
                  <a:extLst>
                    <a:ext uri="{9D8B030D-6E8A-4147-A177-3AD203B41FA5}">
                      <a16:colId xmlns:a16="http://schemas.microsoft.com/office/drawing/2014/main" val="1571448857"/>
                    </a:ext>
                  </a:extLst>
                </a:gridCol>
              </a:tblGrid>
              <a:tr h="4103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505543"/>
                  </a:ext>
                </a:extLst>
              </a:tr>
              <a:tr h="3077628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Приказ Министра здравоохранения и социального развития Республики Казахстан от 30 сентября 2015 года № 766 «Об утверждении правил обеспечения лекарственными средствами граждан» в части обеспечения препаратом Метадона гидрохлорид</a:t>
                      </a:r>
                    </a:p>
                    <a:p>
                      <a:pPr algn="just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KZ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квартал 2021 года</a:t>
                      </a:r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тем, что Приказ Министра здравоохранения и социального развития Республики Казахстан от 30 сентября 2015 года № 766 утратил силу, в Министерство здравоохранения РК направлено письмо с предложением о внесении изменений в Приказ Министра здравоохранения Республики Казахстан от 20 августа 2021 года № ҚР ДСМ-89 «Об утверждении правил обеспечения лекарственными средствами и медицинскими изделиями в рамках гарантированного объема бесплатной медицинской помощи и (или) в системе обязательного социального медицинского страхования, а также правил и методики формирования потребности в лекарственных средствах и медицинских изделиях в рамках гарантированного объема бесплатной медицинской помощи и (или) в системе обязательного социального медицинского страхования» в части обеспечения препаратами ПТАО.</a:t>
                      </a:r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4165"/>
                  </a:ext>
                </a:extLst>
              </a:tr>
              <a:tr h="18465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цены на лекарственное средство Метадона гидрохлорид с производителем и/или официальным представителем производителя</a:t>
                      </a:r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KZ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2022 года</a:t>
                      </a:r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Приказ </a:t>
                      </a:r>
                      <a:r>
                        <a:rPr lang="ru-RU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и.о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Министра здравоохранения Республики Казахстан от 27 августа 2021 года № ҚР ДСМ-94 «Об утверждении предельных цен производителя на торговое наименование лекарственного средства, предельных цен на торговое наименование лекарственного средства для розничной и оптовой реализации», цена на метадон опт. - 22 650, </a:t>
                      </a:r>
                      <a:r>
                        <a:rPr lang="ru-RU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розн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36 27 180,43.</a:t>
                      </a:r>
                    </a:p>
                    <a:p>
                      <a:pPr algn="just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2.Фармагейт направил пакет документов для регистрации цены в рамках ГОБМП и ОСМС. </a:t>
                      </a:r>
                      <a:endParaRPr lang="ru-KZ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09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8391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1707</TotalTime>
  <Words>1853</Words>
  <Application>Microsoft Office PowerPoint</Application>
  <PresentationFormat>Широкоэкранный</PresentationFormat>
  <Paragraphs>200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Начало реализации ПТАО в Казахстане</vt:lpstr>
      <vt:lpstr>Презентация PowerPoint</vt:lpstr>
      <vt:lpstr>Нормативно-правовая база ПТАО в Казахстане</vt:lpstr>
      <vt:lpstr>Оценка клинической и экономической эффективности ПТАО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 Cherchenko</dc:creator>
  <cp:lastModifiedBy>Nadezhda Cherchenko</cp:lastModifiedBy>
  <cp:revision>30</cp:revision>
  <dcterms:created xsi:type="dcterms:W3CDTF">2022-03-15T11:21:38Z</dcterms:created>
  <dcterms:modified xsi:type="dcterms:W3CDTF">2022-07-04T05:01:14Z</dcterms:modified>
</cp:coreProperties>
</file>