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077DC-A412-41E9-91C5-5A7674B8A79D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6673-123F-4E4B-ACB5-FC4AA2EB502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204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39630d5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39630d5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DC03-1CD3-E87F-FAE8-5F66F6D1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60ABE2-10DD-D215-D63B-C07E223DF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F6FDA-897B-A723-C5D8-7983C03F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7F117-EF15-2EFC-AAFF-0B99E7EC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D8150-565D-47B0-B6F0-B448A0F3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13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F3A7-902C-BB55-407F-D0DF01E0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C7D2B1-EFEF-0173-F763-19738A56D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B7327-85F1-A39D-7BA0-859311D5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FB24F-7635-A237-59E5-79C1A9F2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07356-5DB0-B25D-9186-8D84465F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5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0C3801-5124-6D77-D85A-DD0C9DF76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2E328-9516-D6E8-7140-311AB993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EF655F-FCAC-6C3E-0523-384CB6A8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1E942-149F-E965-8CBE-478DC570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A19B8-9272-2D23-6766-8D3EA05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03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A17C5-9D25-0E10-DD46-643106AE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A5705-DA2B-BB79-8284-71B58133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1CE82-4157-8048-9F16-742DE029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B394D-85C8-0B39-9BC5-37E6C5C6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0A6BC-5CFA-F7F9-B1D9-F81657A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047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494F1-AAC3-35D1-C9D1-EAEE95C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B2B17-85C2-3BF5-874A-B9020AFC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77E07-5631-9035-186F-B96DF612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E9232-E25E-66B3-6746-9ACCB35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81E73-9B73-CBC3-3749-FBEB8D38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661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130D5-4795-92BE-E2AA-F0B758E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AB76E-07E4-7C40-2616-D9C8C7DA4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F8FD9-CBAB-0630-0D3B-643393C0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C844B-202A-8515-3F32-20C0702F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83D010-FB2E-9B3D-1CC3-BB26F3AC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714CD-12AD-ECF7-6833-B8B9249E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900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7A19D-7A1F-5052-E7BE-0377EA6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231E2-644F-B7B1-D75F-DD2A8FB30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045BB4-7BE4-145A-58DB-BCD1E939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06F912-A4B2-591B-AC06-8F53A828B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BF3D1E-707B-A082-ED95-E41CF079E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704DBF-9044-8D61-5DF2-C1469AA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78BD41-62EF-7600-9F6F-E2C3F207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5512E8-D885-EA49-EB93-F12E833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04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E0DD3-E37F-8415-CF8F-E6CE9B08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164B84-89F4-7D49-3CD4-3F47E28B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87198E-DE81-B7EF-3C27-6984FFCC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79980-3BBE-8CA5-DC31-1A1B77C2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819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0BAED2-4E9A-C93A-E39D-3D0AF8E8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FAD869-3CB3-BEE3-481D-8AC80ECD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EF07CC-EC87-21B4-F303-C0D2E96E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83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3A267-D9D4-E314-7155-41A517E7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F4DF7-00D6-9A78-2940-2D828742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29DE9C-94F2-8BDD-1D7F-1EBDAA4EB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9A7601-FCE0-484B-4836-AD720ED2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F961E-4D58-95E3-ED08-46C679A8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BC7AB-6A86-7BD9-6AC8-9341C225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293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36E10-3EB8-39DB-F676-84FB2061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2DC4B3-637C-4861-4F3A-02E68E7E9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6E375B-5FF7-02A2-B379-A0E0B8371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E70B8-5F54-3D36-B6B9-3A2B95E4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0EE87-F338-B6D4-6B31-ED03DFEE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3F3F8-18C2-4CAA-AD48-DEB4CF4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80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F66B5-0EB6-826C-1276-5152419E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F504-844B-33D4-A395-41DFE1B2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6672A-FA39-A373-876D-FA491814A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3849-BF92-46A9-8B5F-7EDCE295F1E4}" type="datetimeFigureOut">
              <a:rPr lang="ru-KZ" smtClean="0"/>
              <a:t>26.10.2023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29B3F4-DA12-CB82-A1B6-1613B93F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62B9C-5965-8188-86C4-525AD0609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109A-1881-4FED-A1AA-7FB2A8626D1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47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7E51A-ABF7-753D-59A2-E40BDB40D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br>
              <a:rPr lang="ru-RU" sz="3000" b="1">
                <a:solidFill>
                  <a:srgbClr val="FFFFFF"/>
                </a:solidFill>
              </a:rPr>
            </a:br>
            <a:br>
              <a:rPr lang="ru-RU" sz="3000" b="1">
                <a:solidFill>
                  <a:srgbClr val="FFFFFF"/>
                </a:solidFill>
              </a:rPr>
            </a:br>
            <a:r>
              <a:rPr lang="ru-RU" sz="3000" b="1">
                <a:solidFill>
                  <a:srgbClr val="FFFFFF"/>
                </a:solidFill>
              </a:rPr>
              <a:t>Внесение дополнений в приложение к приказу Министра здравоохранения</a:t>
            </a:r>
            <a:br>
              <a:rPr lang="ru-RU" sz="3000" b="1">
                <a:solidFill>
                  <a:srgbClr val="FFFFFF"/>
                </a:solidFill>
              </a:rPr>
            </a:br>
            <a:r>
              <a:rPr lang="ru-RU" sz="3000" b="1">
                <a:solidFill>
                  <a:srgbClr val="FFFFFF"/>
                </a:solidFill>
              </a:rPr>
              <a:t>Республики Казахстан от 19 октября 2020 года № КР ДСМ-137/2020</a:t>
            </a:r>
            <a:br>
              <a:rPr lang="ru-KZ" sz="3000">
                <a:solidFill>
                  <a:srgbClr val="FFFFFF"/>
                </a:solidFill>
              </a:rPr>
            </a:br>
            <a:endParaRPr lang="ru-KZ" sz="3000">
              <a:solidFill>
                <a:srgbClr val="FFFFFF"/>
              </a:solidFill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1F34D-467B-413C-9825-68D082DBC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Алексей Кравченко</a:t>
            </a:r>
          </a:p>
          <a:p>
            <a:pPr algn="r"/>
            <a:r>
              <a:rPr lang="ru-RU" dirty="0">
                <a:solidFill>
                  <a:srgbClr val="FFFFFF"/>
                </a:solidFill>
              </a:rPr>
              <a:t>ключевая группа Трансгендерные люди</a:t>
            </a:r>
          </a:p>
          <a:p>
            <a:pPr algn="r"/>
            <a:r>
              <a:rPr lang="ru-RU" dirty="0">
                <a:solidFill>
                  <a:srgbClr val="FFFFFF"/>
                </a:solidFill>
              </a:rPr>
              <a:t>03.11.2023</a:t>
            </a:r>
            <a:endParaRPr lang="ru-KZ" dirty="0">
              <a:solidFill>
                <a:srgbClr val="FFFFFF"/>
              </a:solidFill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9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F277EAE-FC73-4AE5-9BDB-0BE814F9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6CC8DCE-8D82-400F-A315-4CD008FD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39B13E9-2F1D-489D-842D-20AC7313D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E7447BD-F39C-4290-8A87-E61FD98A2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EB36854-40EE-40C4-A488-60EAA83B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7165098-3853-4969-9EAF-796B9751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A7EF9153-D515-4DA2-A63C-58C029830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Объект 4" descr="Изображение выглядит как текст, снимок экрана, палец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4B33437-ECD8-CFA3-B7DB-99D1E230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4624"/>
          <a:stretch/>
        </p:blipFill>
        <p:spPr>
          <a:xfrm>
            <a:off x="600456" y="412377"/>
            <a:ext cx="2647399" cy="3162778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Объект 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D4ABD2F-58A7-2CFE-0DCD-79647CF8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r="-5" b="7250"/>
          <a:stretch/>
        </p:blipFill>
        <p:spPr>
          <a:xfrm>
            <a:off x="3343738" y="412377"/>
            <a:ext cx="2647399" cy="3162778"/>
          </a:xfrm>
          <a:prstGeom prst="rect">
            <a:avLst/>
          </a:prstGeom>
        </p:spPr>
      </p:pic>
      <p:pic>
        <p:nvPicPr>
          <p:cNvPr id="9" name="Объект 8" descr="Изображение выглядит как текст, на открытом воздухе, дерево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D1EAD097-3696-ECB0-E1D7-F208F959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b="15288"/>
          <a:stretch/>
        </p:blipFill>
        <p:spPr>
          <a:xfrm>
            <a:off x="6087020" y="412377"/>
            <a:ext cx="2647399" cy="3162778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Объект 14" descr="Изображение выглядит как текст, снимок экран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43A5FE9-72A5-1F6E-0B7E-8CCB00979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123"/>
          <a:stretch/>
        </p:blipFill>
        <p:spPr>
          <a:xfrm>
            <a:off x="8830303" y="412377"/>
            <a:ext cx="2647399" cy="3162778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1A0F6CD-F4D3-4161-1129-CD168B8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Основания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вмешательства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2" name="Content Placeholder 41">
            <a:extLst>
              <a:ext uri="{FF2B5EF4-FFF2-40B4-BE49-F238E27FC236}">
                <a16:creationId xmlns:a16="http://schemas.microsoft.com/office/drawing/2014/main" id="{30D5EF8A-F30E-BC0B-2A12-122A3232B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4018143"/>
            <a:ext cx="5994666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300" b="1">
                <a:solidFill>
                  <a:schemeClr val="bg1"/>
                </a:solidFill>
              </a:rPr>
              <a:t>Проведен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анализ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юридического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признания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гендера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</a:p>
          <a:p>
            <a:pPr marL="0"/>
            <a:r>
              <a:rPr lang="en-US" sz="1300" b="1">
                <a:solidFill>
                  <a:schemeClr val="bg1"/>
                </a:solidFill>
              </a:rPr>
              <a:t>Анализ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законодательства</a:t>
            </a:r>
            <a:r>
              <a:rPr lang="en-US" sz="1300" b="1" dirty="0">
                <a:solidFill>
                  <a:schemeClr val="bg1"/>
                </a:solidFill>
              </a:rPr>
              <a:t> в </a:t>
            </a:r>
            <a:r>
              <a:rPr lang="en-US" sz="1300" b="1">
                <a:solidFill>
                  <a:schemeClr val="bg1"/>
                </a:solidFill>
              </a:rPr>
              <a:t>доступе</a:t>
            </a:r>
            <a:r>
              <a:rPr lang="en-US" sz="1300" b="1" dirty="0">
                <a:solidFill>
                  <a:schemeClr val="bg1"/>
                </a:solidFill>
              </a:rPr>
              <a:t> к </a:t>
            </a:r>
            <a:r>
              <a:rPr lang="en-US" sz="1300" b="1">
                <a:solidFill>
                  <a:schemeClr val="bg1"/>
                </a:solidFill>
              </a:rPr>
              <a:t>профилактике</a:t>
            </a:r>
            <a:r>
              <a:rPr lang="en-US" sz="1300" b="1" dirty="0">
                <a:solidFill>
                  <a:schemeClr val="bg1"/>
                </a:solidFill>
              </a:rPr>
              <a:t> и </a:t>
            </a:r>
            <a:r>
              <a:rPr lang="en-US" sz="1300" b="1">
                <a:solidFill>
                  <a:schemeClr val="bg1"/>
                </a:solidFill>
              </a:rPr>
              <a:t>лечению</a:t>
            </a:r>
            <a:r>
              <a:rPr lang="en-US" sz="1300" b="1" dirty="0">
                <a:solidFill>
                  <a:schemeClr val="bg1"/>
                </a:solidFill>
              </a:rPr>
              <a:t> ВИЧ </a:t>
            </a:r>
            <a:r>
              <a:rPr lang="en-US" sz="1300" b="1">
                <a:solidFill>
                  <a:schemeClr val="bg1"/>
                </a:solidFill>
              </a:rPr>
              <a:t>для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трансгендерных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людей</a:t>
            </a:r>
            <a:r>
              <a:rPr lang="en-US" sz="1300" b="1" dirty="0">
                <a:solidFill>
                  <a:schemeClr val="bg1"/>
                </a:solidFill>
              </a:rPr>
              <a:t>.</a:t>
            </a:r>
          </a:p>
          <a:p>
            <a:pPr marL="0"/>
            <a:r>
              <a:rPr lang="en-US" sz="1300" b="1">
                <a:solidFill>
                  <a:schemeClr val="bg1"/>
                </a:solidFill>
              </a:rPr>
              <a:t>Проведены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исследования</a:t>
            </a:r>
            <a:r>
              <a:rPr lang="en-US" sz="1300" b="1" dirty="0">
                <a:solidFill>
                  <a:schemeClr val="bg1"/>
                </a:solidFill>
              </a:rPr>
              <a:t>, </a:t>
            </a:r>
            <a:r>
              <a:rPr lang="en-US" sz="1300" b="1">
                <a:solidFill>
                  <a:schemeClr val="bg1"/>
                </a:solidFill>
              </a:rPr>
              <a:t>выявлены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барьеры</a:t>
            </a:r>
            <a:r>
              <a:rPr lang="en-US" sz="1300" b="1" dirty="0">
                <a:solidFill>
                  <a:schemeClr val="bg1"/>
                </a:solidFill>
              </a:rPr>
              <a:t> и </a:t>
            </a:r>
            <a:r>
              <a:rPr lang="en-US" sz="1300" b="1">
                <a:solidFill>
                  <a:schemeClr val="bg1"/>
                </a:solidFill>
              </a:rPr>
              <a:t>потребности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трансгендерных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людей</a:t>
            </a:r>
            <a:r>
              <a:rPr lang="en-US" sz="1300" b="1" dirty="0">
                <a:solidFill>
                  <a:schemeClr val="bg1"/>
                </a:solidFill>
              </a:rPr>
              <a:t> в </a:t>
            </a:r>
            <a:r>
              <a:rPr lang="en-US" sz="1300" b="1">
                <a:solidFill>
                  <a:schemeClr val="bg1"/>
                </a:solidFill>
              </a:rPr>
              <a:t>доступе</a:t>
            </a:r>
            <a:r>
              <a:rPr lang="en-US" sz="1300" b="1" dirty="0">
                <a:solidFill>
                  <a:schemeClr val="bg1"/>
                </a:solidFill>
              </a:rPr>
              <a:t> к </a:t>
            </a:r>
            <a:r>
              <a:rPr lang="en-US" sz="1300" b="1">
                <a:solidFill>
                  <a:schemeClr val="bg1"/>
                </a:solidFill>
              </a:rPr>
              <a:t>профилактике</a:t>
            </a:r>
            <a:r>
              <a:rPr lang="en-US" sz="1300" b="1" dirty="0">
                <a:solidFill>
                  <a:schemeClr val="bg1"/>
                </a:solidFill>
              </a:rPr>
              <a:t> и </a:t>
            </a:r>
            <a:r>
              <a:rPr lang="en-US" sz="1300" b="1">
                <a:solidFill>
                  <a:schemeClr val="bg1"/>
                </a:solidFill>
              </a:rPr>
              <a:t>лечению</a:t>
            </a:r>
            <a:r>
              <a:rPr lang="en-US" sz="1300" b="1" dirty="0">
                <a:solidFill>
                  <a:schemeClr val="bg1"/>
                </a:solidFill>
              </a:rPr>
              <a:t> ВИЧ.</a:t>
            </a:r>
          </a:p>
          <a:p>
            <a:pPr marL="0"/>
            <a:r>
              <a:rPr lang="en-US" sz="1300" b="1">
                <a:solidFill>
                  <a:schemeClr val="bg1"/>
                </a:solidFill>
              </a:rPr>
              <a:t>Опрошены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медицинские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специалисты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какие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барьры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есть</a:t>
            </a:r>
            <a:r>
              <a:rPr lang="en-US" sz="1300" b="1" dirty="0">
                <a:solidFill>
                  <a:schemeClr val="bg1"/>
                </a:solidFill>
              </a:rPr>
              <a:t> у </a:t>
            </a:r>
            <a:r>
              <a:rPr lang="en-US" sz="1300" b="1">
                <a:solidFill>
                  <a:schemeClr val="bg1"/>
                </a:solidFill>
              </a:rPr>
              <a:t>специалистов</a:t>
            </a:r>
            <a:r>
              <a:rPr lang="en-US" sz="1300" b="1" dirty="0">
                <a:solidFill>
                  <a:schemeClr val="bg1"/>
                </a:solidFill>
              </a:rPr>
              <a:t> в </a:t>
            </a:r>
            <a:r>
              <a:rPr lang="en-US" sz="1300" b="1">
                <a:solidFill>
                  <a:schemeClr val="bg1"/>
                </a:solidFill>
              </a:rPr>
              <a:t>оказании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помощи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трансгендерным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людям</a:t>
            </a:r>
            <a:r>
              <a:rPr lang="en-US" sz="1300" b="1" dirty="0">
                <a:solidFill>
                  <a:schemeClr val="bg1"/>
                </a:solidFill>
              </a:rPr>
              <a:t>.</a:t>
            </a:r>
          </a:p>
          <a:p>
            <a:pPr marL="0"/>
            <a:r>
              <a:rPr lang="en-US" sz="1300" b="1">
                <a:solidFill>
                  <a:schemeClr val="bg1"/>
                </a:solidFill>
              </a:rPr>
              <a:t>Задокументированы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>
                <a:solidFill>
                  <a:schemeClr val="bg1"/>
                </a:solidFill>
              </a:rPr>
              <a:t>кейсы</a:t>
            </a:r>
            <a:endParaRPr lang="en-US" sz="1300" b="1" dirty="0">
              <a:solidFill>
                <a:schemeClr val="bg1"/>
              </a:solidFill>
            </a:endParaRPr>
          </a:p>
          <a:p>
            <a:pPr marL="0"/>
            <a:endParaRPr lang="en-US" sz="1300" b="1" dirty="0">
              <a:solidFill>
                <a:schemeClr val="bg1"/>
              </a:solidFill>
            </a:endParaRPr>
          </a:p>
          <a:p>
            <a:pPr marL="0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C6A8F-BEF9-8418-37D2-753B4FF8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ru-RU" sz="2700" b="1">
                <a:solidFill>
                  <a:srgbClr val="FFFFFF"/>
                </a:solidFill>
              </a:rPr>
              <a:t>Участие в работе над внесением дополнений в приложение к приказу Министра здравоохранения</a:t>
            </a:r>
            <a:br>
              <a:rPr lang="ru-RU" sz="2700" b="1">
                <a:solidFill>
                  <a:srgbClr val="FFFFFF"/>
                </a:solidFill>
              </a:rPr>
            </a:br>
            <a:r>
              <a:rPr lang="ru-RU" sz="2700" b="1">
                <a:solidFill>
                  <a:srgbClr val="FFFFFF"/>
                </a:solidFill>
              </a:rPr>
              <a:t>Республики Казахстан от 19 октября 2020 года № КР ДСМ-137/2020</a:t>
            </a:r>
            <a:endParaRPr lang="ru-KZ" sz="2700" b="1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7E522-9335-B061-D515-5D65C6B5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ru-RU" sz="1700"/>
              <a:t>Работа по внесению изменений: были внесены рекомендации: предлагаемые редакции и обоснования в ходе работы учитывались исследования проведенные в Казахстане, анализ ситуации потребностей и барьеры в доступе к профилактике и лечению ВИЧ для трансгендерных людей в Казахстане, рекомендации ВОЗ, Ассоциации профессионалов по трансгендерному здоровью, рекомендации Глобального фонда для борьбы со СПИДом, туберкулёзом и малярией.  </a:t>
            </a:r>
            <a:endParaRPr lang="ru-KZ" sz="1700"/>
          </a:p>
        </p:txBody>
      </p:sp>
      <p:pic>
        <p:nvPicPr>
          <p:cNvPr id="6" name="Объект 5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EC3EE72-BAB3-87BC-DA72-614AD5C8AF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56" y="268023"/>
            <a:ext cx="2037088" cy="268128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C76328-8D2B-41A6-97AD-6FC665A1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60" y="1612139"/>
            <a:ext cx="2694255" cy="26812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A06573-762C-BCC4-1D78-7207897F1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64" y="4425715"/>
            <a:ext cx="2533649" cy="20798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66DB28-6B61-3357-D598-0C2CFB62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303" y="246592"/>
            <a:ext cx="2037088" cy="12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Google Shape;155;g2939630d5df_0_0"/>
          <p:cNvSpPr txBox="1"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</a:rPr>
              <a:t>Рекомендации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6" name="Google Shape;156;g2939630d5df_0_0"/>
          <p:cNvSpPr txBox="1">
            <a:spLocks noGrp="1"/>
          </p:cNvSpPr>
          <p:nvPr>
            <p:ph type="body" idx="1"/>
          </p:nvPr>
        </p:nvSpPr>
        <p:spPr>
          <a:xfrm>
            <a:off x="4547698" y="1608667"/>
            <a:ext cx="3421958" cy="450112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/>
              <a:t>Мы просим Министерство Здравоохранения рассмотреть и внести в приказ 137 предложенные изменения в части выделения трансгендерных людей в отдельную ключевую группу по вопросам ВИЧ и ИППП. 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/>
              <a:t>При необходимости дополнить законодательные акты: -пояснениями термина ключевых групп с перечислением приоритетных ключевых групп населения, включая трансгендерных людей.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218</Words>
  <Application>Microsoft Office PowerPoint</Application>
  <PresentationFormat>Широкоэкранный</PresentationFormat>
  <Paragraphs>15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  Внесение дополнений в приложение к приказу Министра здравоохранения Республики Казахстан от 19 октября 2020 года № КР ДСМ-137/2020 </vt:lpstr>
      <vt:lpstr>Основания для вмешательства.</vt:lpstr>
      <vt:lpstr>Участие в работе над внесением дополнений в приложение к приказу Министра здравоохранения Республики Казахстан от 19 октября 2020 года № КР ДСМ-137/2020</vt:lpstr>
      <vt:lpstr>Рекомендации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Kravchenko</dc:creator>
  <cp:lastModifiedBy>Alexey Kravchenko</cp:lastModifiedBy>
  <cp:revision>3</cp:revision>
  <dcterms:created xsi:type="dcterms:W3CDTF">2023-10-26T10:42:03Z</dcterms:created>
  <dcterms:modified xsi:type="dcterms:W3CDTF">2023-10-26T12:56:55Z</dcterms:modified>
</cp:coreProperties>
</file>