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10" r:id="rId3"/>
    <p:sldId id="297" r:id="rId4"/>
    <p:sldId id="309" r:id="rId5"/>
    <p:sldId id="299" r:id="rId6"/>
    <p:sldId id="280" r:id="rId7"/>
    <p:sldId id="298" r:id="rId8"/>
    <p:sldId id="307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B0B"/>
    <a:srgbClr val="2E75B6"/>
    <a:srgbClr val="4D79C7"/>
    <a:srgbClr val="6188CD"/>
    <a:srgbClr val="678CCF"/>
    <a:srgbClr val="90ABDC"/>
    <a:srgbClr val="B0C3E6"/>
    <a:srgbClr val="E2E9F6"/>
    <a:srgbClr val="FEE6E7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0" autoAdjust="0"/>
    <p:restoredTop sz="94645" autoAdjust="0"/>
  </p:normalViewPr>
  <p:slideViewPr>
    <p:cSldViewPr snapToGrid="0">
      <p:cViewPr varScale="1">
        <p:scale>
          <a:sx n="97" d="100"/>
          <a:sy n="97" d="100"/>
        </p:scale>
        <p:origin x="145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2D9E96DE-C85F-467B-B7A8-2FF2840FC3AE}"/>
    <pc:docChg chg="undo custSel modSld">
      <pc:chgData name="Ryssaldy Demeuova" userId="1b36aab8-03ea-4a7c-9005-27f2602792bf" providerId="ADAL" clId="{2D9E96DE-C85F-467B-B7A8-2FF2840FC3AE}" dt="2025-01-27T06:36:44.279" v="14" actId="14734"/>
      <pc:docMkLst>
        <pc:docMk/>
      </pc:docMkLst>
      <pc:sldChg chg="modSp mod">
        <pc:chgData name="Ryssaldy Demeuova" userId="1b36aab8-03ea-4a7c-9005-27f2602792bf" providerId="ADAL" clId="{2D9E96DE-C85F-467B-B7A8-2FF2840FC3AE}" dt="2025-01-27T06:36:44.279" v="14" actId="14734"/>
        <pc:sldMkLst>
          <pc:docMk/>
          <pc:sldMk cId="796798441" sldId="298"/>
        </pc:sldMkLst>
        <pc:grpChg chg="mod">
          <ac:chgData name="Ryssaldy Demeuova" userId="1b36aab8-03ea-4a7c-9005-27f2602792bf" providerId="ADAL" clId="{2D9E96DE-C85F-467B-B7A8-2FF2840FC3AE}" dt="2025-01-27T06:33:26.786" v="4" actId="1076"/>
          <ac:grpSpMkLst>
            <pc:docMk/>
            <pc:sldMk cId="796798441" sldId="298"/>
            <ac:grpSpMk id="12" creationId="{56A42106-8094-0300-6886-6B2E9EEDF229}"/>
          </ac:grpSpMkLst>
        </pc:grpChg>
        <pc:graphicFrameChg chg="modGraphic">
          <ac:chgData name="Ryssaldy Demeuova" userId="1b36aab8-03ea-4a7c-9005-27f2602792bf" providerId="ADAL" clId="{2D9E96DE-C85F-467B-B7A8-2FF2840FC3AE}" dt="2025-01-27T06:36:43.444" v="13" actId="14100"/>
          <ac:graphicFrameMkLst>
            <pc:docMk/>
            <pc:sldMk cId="796798441" sldId="298"/>
            <ac:graphicFrameMk id="2" creationId="{5B44545E-0001-A7BD-E13D-0D5CBE84739C}"/>
          </ac:graphicFrameMkLst>
        </pc:graphicFrameChg>
        <pc:graphicFrameChg chg="modGraphic">
          <ac:chgData name="Ryssaldy Demeuova" userId="1b36aab8-03ea-4a7c-9005-27f2602792bf" providerId="ADAL" clId="{2D9E96DE-C85F-467B-B7A8-2FF2840FC3AE}" dt="2025-01-27T06:36:44.279" v="14" actId="14734"/>
          <ac:graphicFrameMkLst>
            <pc:docMk/>
            <pc:sldMk cId="796798441" sldId="298"/>
            <ac:graphicFrameMk id="3" creationId="{E770102B-E05F-65F0-BA76-352281D0B85E}"/>
          </ac:graphicFrameMkLst>
        </pc:graphicFrameChg>
      </pc:sldChg>
      <pc:sldChg chg="modSp mod">
        <pc:chgData name="Ryssaldy Demeuova" userId="1b36aab8-03ea-4a7c-9005-27f2602792bf" providerId="ADAL" clId="{2D9E96DE-C85F-467B-B7A8-2FF2840FC3AE}" dt="2025-01-27T06:32:36.230" v="2" actId="14100"/>
        <pc:sldMkLst>
          <pc:docMk/>
          <pc:sldMk cId="1307455207" sldId="299"/>
        </pc:sldMkLst>
        <pc:cxnChg chg="mod">
          <ac:chgData name="Ryssaldy Demeuova" userId="1b36aab8-03ea-4a7c-9005-27f2602792bf" providerId="ADAL" clId="{2D9E96DE-C85F-467B-B7A8-2FF2840FC3AE}" dt="2025-01-27T06:32:36.230" v="2" actId="14100"/>
          <ac:cxnSpMkLst>
            <pc:docMk/>
            <pc:sldMk cId="1307455207" sldId="299"/>
            <ac:cxnSpMk id="85" creationId="{535086CC-D4D9-7A98-BABE-27D5B9076134}"/>
          </ac:cxnSpMkLst>
        </pc:cxnChg>
      </pc:sldChg>
      <pc:sldChg chg="modSp mod">
        <pc:chgData name="Ryssaldy Demeuova" userId="1b36aab8-03ea-4a7c-9005-27f2602792bf" providerId="ADAL" clId="{2D9E96DE-C85F-467B-B7A8-2FF2840FC3AE}" dt="2025-01-27T06:35:00.851" v="8" actId="14100"/>
        <pc:sldMkLst>
          <pc:docMk/>
          <pc:sldMk cId="2020235458" sldId="307"/>
        </pc:sldMkLst>
        <pc:spChg chg="mod">
          <ac:chgData name="Ryssaldy Demeuova" userId="1b36aab8-03ea-4a7c-9005-27f2602792bf" providerId="ADAL" clId="{2D9E96DE-C85F-467B-B7A8-2FF2840FC3AE}" dt="2025-01-27T06:34:46.084" v="7" actId="1076"/>
          <ac:spMkLst>
            <pc:docMk/>
            <pc:sldMk cId="2020235458" sldId="307"/>
            <ac:spMk id="6" creationId="{563E797A-7D32-4AE8-B3E4-F28917F2B1E9}"/>
          </ac:spMkLst>
        </pc:spChg>
        <pc:spChg chg="mod">
          <ac:chgData name="Ryssaldy Demeuova" userId="1b36aab8-03ea-4a7c-9005-27f2602792bf" providerId="ADAL" clId="{2D9E96DE-C85F-467B-B7A8-2FF2840FC3AE}" dt="2025-01-27T06:35:00.851" v="8" actId="14100"/>
          <ac:spMkLst>
            <pc:docMk/>
            <pc:sldMk cId="2020235458" sldId="307"/>
            <ac:spMk id="26" creationId="{86EA6DB2-1305-1716-787D-3A6D3853F3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1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6B9B3AC3-5D98-4D23-A7C3-57B08EE0D890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C4720E9E-F041-417A-A3B0-A9953255E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6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411"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70" indent="-2851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569" indent="-2281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799" indent="-2281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025" indent="-2281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252" indent="-228114" defTabSz="9172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5479" indent="-228114" defTabSz="9172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707" indent="-228114" defTabSz="9172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936" indent="-228114" defTabSz="9172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7208" fontAlgn="base">
              <a:spcBef>
                <a:spcPct val="0"/>
              </a:spcBef>
              <a:spcAft>
                <a:spcPct val="0"/>
              </a:spcAft>
            </a:pPr>
            <a:fld id="{5111988E-5D36-416C-9B19-390DE5AB082C}" type="slidenum">
              <a:rPr lang="ru-RU"/>
              <a:pPr defTabSz="91720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8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9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1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6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1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C801-1F88-0867-7098-B20C11F0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874F48B-472B-F83B-07AD-CA34DA933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CA4648-6C6F-AA72-B273-9910D64D9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332A8C-7328-6486-10A4-5673622D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20E9E-F041-417A-A3B0-A9953255EC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2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300A8-B868-3FC8-CAEA-268900E8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9D817-A512-395E-7E48-DD0B94044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EFC768-DF7E-C642-5A6C-7C39C5F6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D75B22-5237-0610-6F4B-C3310EFB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18611-0FA1-6C98-4665-B2E2FAD4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0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11E25-1A37-7412-B908-9B81C683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D1844-5A39-2A5C-E7DC-89BA06E50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9F69B-D746-59A0-B12D-050D94FB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49DF9-91EF-D08F-3432-8EB94CA7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25055-4053-9B89-8DCC-FE52B730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0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634E1F-B176-0576-C015-0761841B9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9C59CA-F33D-7CFA-A703-C5EB19DE9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5CDE-03A7-A8A4-DEFA-597147C4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D5CB5-6213-2CE4-5EAE-93BE4F6C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76940-0FB1-4F43-CB45-789A0C7E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1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017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2B2C2-A94C-D4BE-CB1A-41F90D63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B8D19-07E9-3FA8-4109-FD30B0DD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4789A-5675-84CA-5611-2CAD2E22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4D34F-6605-6966-1232-9AB3838A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B25E9-86B0-C2C5-C791-AC268878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3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DBD34-C994-E943-E69B-697CC44D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17299-8EBD-1523-EFF1-55DE2A1E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15064-6AFB-EB83-77A9-8E1D1DCA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A505B-7B8B-E38E-E3F6-4D21186D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9F41B-203A-DF31-CEDC-AA6DC1B2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3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E7A9A-1F3A-BD0C-CA7C-65F1E64D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4175E-CA66-F7BB-DD33-B1BA23C54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76F7D7-6AEF-9239-5951-3D49B836A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B26D3-664E-A9B8-290A-E2DFD738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84541A-64B3-06B5-D9EE-47A0F405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ADF6D2-1CF8-5435-7E7C-3C766825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CD2E-7276-43E2-8159-F555231C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72043-8BAA-FA46-716E-FFD8538B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73FAD0-1453-57C8-BFE6-1570E7019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32DBB0-0519-3C2B-A39A-DDCBFA960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9CAED1-3CCB-E15C-1621-4F54AE1BF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40CA2D-E3DA-7EF6-2C5E-38EE7539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BB1789-C343-40C8-BC88-1596489E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5FB759-BD7D-F597-A118-E084A6D5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5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FB8B-1318-18C5-6274-D31E982F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077470-5C33-ACE1-2E2E-B441ECAB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D38495-E959-539D-6A5E-D427CD3C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112F1-5FE7-2F62-460C-A4C029DF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AA2CF8-C4FF-807E-6A3F-0293803A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CF2DA3-D27D-7FD5-17F0-76697C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1D141B-F2A7-EC6B-8A8A-066B6808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1FD0-8B6F-AE27-28E8-8D3E38EE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72F07-9513-DA12-273B-8789D7304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9D0F5-C4FD-5476-D366-7D47EDB40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EB13A1-0244-57EA-B64D-C23E4893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AB3E1A-B75D-728B-FB9B-EA7FAD4F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1533B5-C938-AB74-01BB-C403BC57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67043-CA51-7B15-C9FA-7C785DB3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BDEC2F-E774-4919-3EAC-14EC63AEC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51A88-8750-3546-116C-E7E7907C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724B0-98D8-ED9E-DE68-4ADD8ABA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836318-D6F2-9779-4AAB-FDA3D2BB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AE72-DA91-677D-AE40-F6931CD9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8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F1ED1-6EDE-3DC0-5612-7F75119E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2C9884-2178-7463-3D69-C8D9773B7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6BFB01-E12D-9453-1AD4-E44DCB8FF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D049-D04D-4F05-9BD7-A6540090A77A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7D047-26D9-EB3A-BE42-18B173F2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9F8C3-BCCE-ACCF-D237-6EB4DF8CD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0CB3-A559-4075-9A97-302B9E325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4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788" y="0"/>
            <a:ext cx="12187212" cy="36599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6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88" y="836145"/>
            <a:ext cx="2215812" cy="23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3712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85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88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9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9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</p:grpSp>
      <p:grpSp>
        <p:nvGrpSpPr>
          <p:cNvPr id="97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62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00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1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2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3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</p:grpSp>
      <p:grpSp>
        <p:nvGrpSpPr>
          <p:cNvPr id="104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4445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05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6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7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08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</p:grpSp>
      <p:grpSp>
        <p:nvGrpSpPr>
          <p:cNvPr id="109" name="Группа 2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6978" y="1104618"/>
            <a:ext cx="1664397" cy="1639561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10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11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12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  <p:sp>
          <p:nvSpPr>
            <p:cNvPr id="115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ru-RU" sz="2400" dirty="0"/>
            </a:p>
          </p:txBody>
        </p:sp>
      </p:grpSp>
      <p:sp>
        <p:nvSpPr>
          <p:cNvPr id="118" name="TextBox 4"/>
          <p:cNvSpPr txBox="1">
            <a:spLocks noChangeArrowheads="1"/>
          </p:cNvSpPr>
          <p:nvPr/>
        </p:nvSpPr>
        <p:spPr bwMode="auto">
          <a:xfrm>
            <a:off x="2239277" y="4093717"/>
            <a:ext cx="7713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запуску исследования по потреблению наркотиков среди школьников и молодежи Республики Казахстан по методике </a:t>
            </a:r>
            <a:r>
              <a:rPr lang="en-US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ESPAD</a:t>
            </a:r>
            <a:endParaRPr lang="ru-KZ" sz="27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2864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kk-KZ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ЗДРАВООХРАНЕНИЯ РЕСПУБЛИКИ КАЗАХСТАН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kk-KZ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ПРОСВЕЩЕНИЯ РЕСПУБЛИКИ КАЗАХСТАН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66285" y="6440915"/>
            <a:ext cx="2059429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66285" y="6603495"/>
            <a:ext cx="2059429" cy="312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70445"/>
            <a:ext cx="12192000" cy="576001"/>
            <a:chOff x="0" y="153503"/>
            <a:chExt cx="12192000" cy="57600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Блок-схема: данные 39"/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7B3ECC-99C2-4DBE-A9D1-E7B913566C4F}"/>
              </a:ext>
            </a:extLst>
          </p:cNvPr>
          <p:cNvSpPr txBox="1"/>
          <p:nvPr/>
        </p:nvSpPr>
        <p:spPr>
          <a:xfrm>
            <a:off x="839479" y="180560"/>
            <a:ext cx="960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АППАРАТ ИССЛЕДОВАНИЯ </a:t>
            </a:r>
            <a:r>
              <a:rPr lang="en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ESPAD </a:t>
            </a:r>
            <a:r>
              <a:rPr lang="ru-RU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КАЗАХСТАНЕ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942" y="2510777"/>
            <a:ext cx="2850196" cy="3356908"/>
          </a:xfrm>
          <a:prstGeom prst="roundRect">
            <a:avLst>
              <a:gd name="adj" fmla="val 498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Актуальность: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Употребление психоактивных веществ  подростками ключевая социальная и медицинская проблема.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Недостаток данных в Казахстане о потреблении психоактивных веществ  осложняет разработку эффективных профилактических программ.</a:t>
            </a:r>
          </a:p>
        </p:txBody>
      </p:sp>
      <p:sp>
        <p:nvSpPr>
          <p:cNvPr id="22" name="Скругленный прямоугольник 19">
            <a:extLst>
              <a:ext uri="{FF2B5EF4-FFF2-40B4-BE49-F238E27FC236}">
                <a16:creationId xmlns:a16="http://schemas.microsoft.com/office/drawing/2014/main" id="{21000D81-E143-4357-98FD-2A1766CCF35C}"/>
              </a:ext>
            </a:extLst>
          </p:cNvPr>
          <p:cNvSpPr/>
          <p:nvPr/>
        </p:nvSpPr>
        <p:spPr>
          <a:xfrm>
            <a:off x="365430" y="1288582"/>
            <a:ext cx="11058039" cy="658832"/>
          </a:xfrm>
          <a:prstGeom prst="roundRect">
            <a:avLst>
              <a:gd name="adj" fmla="val 47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 Bold"/>
              </a:rPr>
              <a:t>ESPAD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–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совместный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проект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исследовательских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групп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из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более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чем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в 40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странах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и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крупнейший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в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мире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межнациональный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исследовательский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проект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по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употреблению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 ПАВ </a:t>
            </a:r>
            <a:r>
              <a:rPr lang="en-US" b="1" i="1" spc="54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подростками</a:t>
            </a:r>
            <a:r>
              <a:rPr lang="en-US" b="1" i="1" spc="54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DM Sans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id="{695C32F1-1996-4C47-B760-394FF892E5CD}"/>
              </a:ext>
            </a:extLst>
          </p:cNvPr>
          <p:cNvSpPr/>
          <p:nvPr/>
        </p:nvSpPr>
        <p:spPr>
          <a:xfrm>
            <a:off x="3496863" y="2763192"/>
            <a:ext cx="2385719" cy="2744089"/>
          </a:xfrm>
          <a:prstGeom prst="roundRect">
            <a:avLst>
              <a:gd name="adj" fmla="val 54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</a:t>
            </a:r>
            <a:r>
              <a:rPr lang="en-US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Определить, социально-эпидемиологические предикторы потребления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психоактивных веществ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и распространенность употребления ПАВ в возрастной группе 13-18 лет</a:t>
            </a:r>
            <a:endParaRPr lang="ru-RU" sz="1600" spc="5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3E65022-1052-220D-19F7-6103573975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8235" y="3209678"/>
            <a:ext cx="878591" cy="5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DEEE42-4EAB-E204-B6EE-69714DDD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55" y="704096"/>
            <a:ext cx="3136900" cy="41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8ECF2E-2612-CB50-D54A-13DACAFBCEFD}"/>
              </a:ext>
            </a:extLst>
          </p:cNvPr>
          <p:cNvSpPr txBox="1"/>
          <p:nvPr/>
        </p:nvSpPr>
        <p:spPr>
          <a:xfrm>
            <a:off x="8283028" y="626262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9419" y="2567541"/>
            <a:ext cx="5114050" cy="3135392"/>
          </a:xfrm>
          <a:prstGeom prst="roundRect">
            <a:avLst>
              <a:gd name="adj" fmla="val 498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 исследования: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Изучить социально-эпидемиологические факторы, влияющие на предрасположенность к употреблению ПАВ среди подростков в возрасте 13–18 лет.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Оценить уровень распространенности употребления ПАВ среди учащихся образовательных учреждений.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Выявить ключевые группы риска среди подростков по социальным, эпидемиологическим признакам.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Проанализировать влияние социальных и эпидемиологических факторов на уровень употребления ПАВ подростками для разработки профилактических мер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70445"/>
            <a:ext cx="12192000" cy="576001"/>
            <a:chOff x="0" y="153503"/>
            <a:chExt cx="12192000" cy="57600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Блок-схема: данные 39"/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7B3ECC-99C2-4DBE-A9D1-E7B913566C4F}"/>
              </a:ext>
            </a:extLst>
          </p:cNvPr>
          <p:cNvSpPr txBox="1"/>
          <p:nvPr/>
        </p:nvSpPr>
        <p:spPr>
          <a:xfrm>
            <a:off x="839479" y="180560"/>
            <a:ext cx="960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АППАРАТ ИССЛЕДОВАНИЯ </a:t>
            </a:r>
            <a:r>
              <a:rPr lang="en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ESPAD </a:t>
            </a:r>
            <a:r>
              <a:rPr lang="ru-RU" b="1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КАЗАХСТАНЕ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3E65022-1052-220D-19F7-6103573975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5110" y="3392561"/>
            <a:ext cx="878591" cy="5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 sz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DEEE42-4EAB-E204-B6EE-69714DDDE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55" y="704096"/>
            <a:ext cx="3136900" cy="419100"/>
          </a:xfrm>
          <a:prstGeom prst="rect">
            <a:avLst/>
          </a:prstGeom>
        </p:spPr>
      </p:pic>
      <p:sp>
        <p:nvSpPr>
          <p:cNvPr id="3" name="Скругленный прямоугольник 17">
            <a:extLst>
              <a:ext uri="{FF2B5EF4-FFF2-40B4-BE49-F238E27FC236}">
                <a16:creationId xmlns:a16="http://schemas.microsoft.com/office/drawing/2014/main" id="{145982F5-384E-CD56-91EB-38809A4D240D}"/>
              </a:ext>
            </a:extLst>
          </p:cNvPr>
          <p:cNvSpPr/>
          <p:nvPr/>
        </p:nvSpPr>
        <p:spPr>
          <a:xfrm>
            <a:off x="288546" y="1410926"/>
            <a:ext cx="5713836" cy="3388757"/>
          </a:xfrm>
          <a:prstGeom prst="roundRect">
            <a:avLst>
              <a:gd name="adj" fmla="val 54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Размер выборки: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9500 подростков в возрасте 13–18 лет.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Географическое распределение: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Учащиеся из 20 регионов Казахстана (включая города республиканского значения).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Кластер: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Общеобразовательные школы и колледжи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 отбора: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Случайный выбор из школ (13–16 лет) и колледжей (17–18 лет).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Дополнительные параметры: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Соотношение полов: мальчики и девочки, примерно равное.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Сегментирование по крупным городам и областным центрам.</a:t>
            </a:r>
            <a:endParaRPr lang="ru-RU" sz="1600" spc="5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DM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ECF2E-2612-CB50-D54A-13DACAFBCEFD}"/>
              </a:ext>
            </a:extLst>
          </p:cNvPr>
          <p:cNvSpPr txBox="1"/>
          <p:nvPr/>
        </p:nvSpPr>
        <p:spPr>
          <a:xfrm>
            <a:off x="8283028" y="584461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B2EE47-6F31-AC8E-D3FA-163E2174C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60473"/>
              </p:ext>
            </p:extLst>
          </p:nvPr>
        </p:nvGraphicFramePr>
        <p:xfrm>
          <a:off x="6300653" y="1258800"/>
          <a:ext cx="5297554" cy="533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453">
                  <a:extLst>
                    <a:ext uri="{9D8B030D-6E8A-4147-A177-3AD203B41FA5}">
                      <a16:colId xmlns:a16="http://schemas.microsoft.com/office/drawing/2014/main" val="2721504871"/>
                    </a:ext>
                  </a:extLst>
                </a:gridCol>
                <a:gridCol w="1913809">
                  <a:extLst>
                    <a:ext uri="{9D8B030D-6E8A-4147-A177-3AD203B41FA5}">
                      <a16:colId xmlns:a16="http://schemas.microsoft.com/office/drawing/2014/main" val="2730305898"/>
                    </a:ext>
                  </a:extLst>
                </a:gridCol>
                <a:gridCol w="1284292">
                  <a:extLst>
                    <a:ext uri="{9D8B030D-6E8A-4147-A177-3AD203B41FA5}">
                      <a16:colId xmlns:a16="http://schemas.microsoft.com/office/drawing/2014/main" val="1151952646"/>
                    </a:ext>
                  </a:extLst>
                </a:gridCol>
              </a:tblGrid>
              <a:tr h="38441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(13-18л.),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проживающих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городах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en-US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областях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(13--18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лет)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опроса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=9500)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73871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28683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31886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36934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012882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 область 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47118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62629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84396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0907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37932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82803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ЗКО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32075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835407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72498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794231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бласть Жетісу 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35941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04019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43669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37878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34359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2070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49268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205527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</a:t>
                      </a:r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стауская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43359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356455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32843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512220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22048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28193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142218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KZ" sz="1400" b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86837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бласть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Ұлытау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10603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907544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29563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09450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60533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08964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95807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305038"/>
                  </a:ext>
                </a:extLst>
              </a:tr>
              <a:tr h="180055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Шымкент</a:t>
                      </a:r>
                      <a:r>
                        <a:rPr lang="en-US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54976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KZ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38917"/>
                  </a:ext>
                </a:extLst>
              </a:tr>
              <a:tr h="21006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РК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994 823</a:t>
                      </a:r>
                      <a:endParaRPr lang="ru-KZ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9 500</a:t>
                      </a:r>
                      <a:endParaRPr lang="ru-KZ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21" marR="675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13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7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">
            <a:extLst>
              <a:ext uri="{FF2B5EF4-FFF2-40B4-BE49-F238E27FC236}">
                <a16:creationId xmlns:a16="http://schemas.microsoft.com/office/drawing/2014/main" id="{A589D9F9-DC69-E08A-1F13-DBF8035129B0}"/>
              </a:ext>
            </a:extLst>
          </p:cNvPr>
          <p:cNvSpPr/>
          <p:nvPr/>
        </p:nvSpPr>
        <p:spPr>
          <a:xfrm>
            <a:off x="742391" y="723951"/>
            <a:ext cx="11343546" cy="35314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0" y="-12823"/>
            <a:ext cx="12192000" cy="576001"/>
            <a:chOff x="0" y="153503"/>
            <a:chExt cx="12192000" cy="57600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Блок-схема: данные 39"/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7B3ECC-99C2-4DBE-A9D1-E7B913566C4F}"/>
              </a:ext>
            </a:extLst>
          </p:cNvPr>
          <p:cNvSpPr txBox="1"/>
          <p:nvPr/>
        </p:nvSpPr>
        <p:spPr>
          <a:xfrm>
            <a:off x="396701" y="73241"/>
            <a:ext cx="960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КООРДИНАЦИЯ ПРОЕКТА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Google Shape;1274;p27">
            <a:extLst>
              <a:ext uri="{FF2B5EF4-FFF2-40B4-BE49-F238E27FC236}">
                <a16:creationId xmlns:a16="http://schemas.microsoft.com/office/drawing/2014/main" id="{92742B18-B45C-60C8-50DB-F2C0712BDDAB}"/>
              </a:ext>
            </a:extLst>
          </p:cNvPr>
          <p:cNvSpPr txBox="1"/>
          <p:nvPr/>
        </p:nvSpPr>
        <p:spPr>
          <a:xfrm>
            <a:off x="244008" y="4515779"/>
            <a:ext cx="5701934" cy="7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2" tIns="91172" rIns="91172" bIns="91172" anchor="ctr" anchorCtr="0">
            <a:noAutofit/>
          </a:bodyPr>
          <a:lstStyle/>
          <a:p>
            <a:pPr algn="ctr" defTabSz="911777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РАБОЧИЙ ОРГАН </a:t>
            </a:r>
          </a:p>
          <a:p>
            <a:pPr algn="ctr" defTabSz="911777">
              <a:buClr>
                <a:srgbClr val="000000"/>
              </a:buClr>
              <a:defRPr/>
            </a:pPr>
            <a:endParaRPr lang="en-US" sz="9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Республиканский научно-практический центр психического здоровья МЗ РК </a:t>
            </a:r>
            <a:endParaRPr lang="ru-RU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06063" y="738546"/>
            <a:ext cx="1203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kk-KZ" sz="12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КООРДИНАТОРЫ</a:t>
            </a:r>
            <a:r>
              <a:rPr lang="" sz="12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ПРОЕКТ</a:t>
            </a:r>
            <a:r>
              <a:rPr lang="ru-RU" sz="12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А</a:t>
            </a:r>
            <a:r>
              <a:rPr lang="" sz="12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" sz="12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- </a:t>
            </a:r>
            <a:r>
              <a:rPr lang="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ВИЦЕ-МИНИСТР 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ЗДРАВООХРАНЕНИЯ НУРЛЫБАЕВ Е.Ш., ВИЦЕ-МИНИСТР </a:t>
            </a:r>
            <a:r>
              <a:rPr lang="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ПРОСВЕЩЕНИЯ 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ОСПАН Е.С.</a:t>
            </a:r>
            <a:r>
              <a:rPr lang="ru-RU" sz="16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ru-RU" sz="1200" b="1" kern="0" dirty="0">
              <a:solidFill>
                <a:srgbClr val="175C87">
                  <a:lumMod val="60000"/>
                  <a:lumOff val="4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64983" y="340402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Google Shape;1274;p27">
            <a:extLst>
              <a:ext uri="{FF2B5EF4-FFF2-40B4-BE49-F238E27FC236}">
                <a16:creationId xmlns:a16="http://schemas.microsoft.com/office/drawing/2014/main" id="{92742B18-B45C-60C8-50DB-F2C0712BDDAB}"/>
              </a:ext>
            </a:extLst>
          </p:cNvPr>
          <p:cNvSpPr txBox="1"/>
          <p:nvPr/>
        </p:nvSpPr>
        <p:spPr>
          <a:xfrm>
            <a:off x="6272967" y="4526415"/>
            <a:ext cx="5812970" cy="7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2" tIns="91172" rIns="91172" bIns="91172" anchor="ctr" anchorCtr="0">
            <a:noAutofit/>
          </a:bodyPr>
          <a:lstStyle/>
          <a:p>
            <a:pPr algn="ctr" defTabSz="911777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МОНИТОРИНГ</a:t>
            </a:r>
          </a:p>
          <a:p>
            <a:pPr algn="ctr" defTabSz="911777">
              <a:buClr>
                <a:srgbClr val="000000"/>
              </a:buClr>
              <a:defRPr/>
            </a:pPr>
            <a:endParaRPr lang="en-US" sz="9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Департамент организации медицинской помощи МЗ РК </a:t>
            </a: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Департамент воспитательной работы и дополнительного образования МП РК </a:t>
            </a:r>
            <a:endParaRPr lang="ru-RU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id="{8C3BAB82-081A-7AC3-BAEF-CE5CE50D61BB}"/>
              </a:ext>
            </a:extLst>
          </p:cNvPr>
          <p:cNvCxnSpPr>
            <a:cxnSpLocks/>
          </p:cNvCxnSpPr>
          <p:nvPr/>
        </p:nvCxnSpPr>
        <p:spPr>
          <a:xfrm>
            <a:off x="6096000" y="1416996"/>
            <a:ext cx="0" cy="5009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26">
            <a:extLst>
              <a:ext uri="{FF2B5EF4-FFF2-40B4-BE49-F238E27FC236}">
                <a16:creationId xmlns:a16="http://schemas.microsoft.com/office/drawing/2014/main" id="{1D29E533-F530-C19D-BAE7-3A829829763C}"/>
              </a:ext>
            </a:extLst>
          </p:cNvPr>
          <p:cNvGrpSpPr/>
          <p:nvPr/>
        </p:nvGrpSpPr>
        <p:grpSpPr>
          <a:xfrm>
            <a:off x="2504126" y="3673839"/>
            <a:ext cx="1181697" cy="587347"/>
            <a:chOff x="0" y="0"/>
            <a:chExt cx="2940316" cy="1800944"/>
          </a:xfrm>
        </p:grpSpPr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BABB2BD6-0DFF-026E-CB8A-8D9118764AB2}"/>
                </a:ext>
              </a:extLst>
            </p:cNvPr>
            <p:cNvSpPr/>
            <p:nvPr/>
          </p:nvSpPr>
          <p:spPr>
            <a:xfrm>
              <a:off x="0" y="0"/>
              <a:ext cx="2940304" cy="1800987"/>
            </a:xfrm>
            <a:custGeom>
              <a:avLst/>
              <a:gdLst/>
              <a:ahLst/>
              <a:cxnLst/>
              <a:rect l="l" t="t" r="r" b="b"/>
              <a:pathLst>
                <a:path w="2940304" h="1800987">
                  <a:moveTo>
                    <a:pt x="0" y="0"/>
                  </a:moveTo>
                  <a:lnTo>
                    <a:pt x="2940304" y="0"/>
                  </a:lnTo>
                  <a:lnTo>
                    <a:pt x="2940304" y="1800987"/>
                  </a:lnTo>
                  <a:lnTo>
                    <a:pt x="0" y="1800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" r="-36" b="2"/>
              </a:stretch>
            </a:blipFill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3" name="Google Shape;1274;p27">
            <a:extLst>
              <a:ext uri="{FF2B5EF4-FFF2-40B4-BE49-F238E27FC236}">
                <a16:creationId xmlns:a16="http://schemas.microsoft.com/office/drawing/2014/main" id="{7127F01C-46FB-5CA6-80C1-FA3318D7A664}"/>
              </a:ext>
            </a:extLst>
          </p:cNvPr>
          <p:cNvSpPr txBox="1"/>
          <p:nvPr/>
        </p:nvSpPr>
        <p:spPr>
          <a:xfrm>
            <a:off x="832925" y="1996590"/>
            <a:ext cx="4524100" cy="7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2" tIns="91172" rIns="91172" bIns="91172" anchor="ctr" anchorCtr="0">
            <a:noAutofit/>
          </a:bodyPr>
          <a:lstStyle/>
          <a:p>
            <a:pPr algn="ctr" defTabSz="911777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КУРАТОРЫ РЕГИОНОВ</a:t>
            </a:r>
          </a:p>
          <a:p>
            <a:pPr algn="ctr" defTabSz="911777">
              <a:buClr>
                <a:srgbClr val="000000"/>
              </a:buClr>
              <a:defRPr/>
            </a:pPr>
            <a:endParaRPr lang="en-US" sz="9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Заместители акимов областей и гг. Алматы, Астана, Шымкент </a:t>
            </a:r>
            <a:endParaRPr lang="ru-RU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5" name="Google Shape;1274;p27">
            <a:extLst>
              <a:ext uri="{FF2B5EF4-FFF2-40B4-BE49-F238E27FC236}">
                <a16:creationId xmlns:a16="http://schemas.microsoft.com/office/drawing/2014/main" id="{82277DC6-D33F-107B-0C42-DBB37E966526}"/>
              </a:ext>
            </a:extLst>
          </p:cNvPr>
          <p:cNvSpPr txBox="1"/>
          <p:nvPr/>
        </p:nvSpPr>
        <p:spPr>
          <a:xfrm>
            <a:off x="6834975" y="2188858"/>
            <a:ext cx="4524100" cy="7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72" tIns="91172" rIns="91172" bIns="91172" anchor="ctr" anchorCtr="0">
            <a:noAutofit/>
          </a:bodyPr>
          <a:lstStyle/>
          <a:p>
            <a:pPr algn="ctr" defTabSz="911777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ИСПОЛНИТЕЛИ В РЕГИОНАХ</a:t>
            </a:r>
          </a:p>
          <a:p>
            <a:pPr algn="ctr" defTabSz="911777">
              <a:buClr>
                <a:srgbClr val="000000"/>
              </a:buClr>
              <a:defRPr/>
            </a:pPr>
            <a:endParaRPr lang="en-US" sz="9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Управления здравоохранения </a:t>
            </a:r>
          </a:p>
          <a:p>
            <a:pPr algn="ctr" defTabSz="911777">
              <a:buClr>
                <a:srgbClr val="000000"/>
              </a:buClr>
              <a:defRPr/>
            </a:pPr>
            <a:r>
              <a:rPr lang="kk-KZ" sz="16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Управления образования областей и гг. Алматы, Астана, Шымкент </a:t>
            </a:r>
          </a:p>
          <a:p>
            <a:pPr algn="ctr" defTabSz="911777">
              <a:buClr>
                <a:srgbClr val="000000"/>
              </a:buClr>
              <a:defRPr/>
            </a:pPr>
            <a:endParaRPr lang="ru-RU" sz="16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904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/>
          <p:cNvSpPr/>
          <p:nvPr/>
        </p:nvSpPr>
        <p:spPr>
          <a:xfrm>
            <a:off x="330247" y="1365755"/>
            <a:ext cx="1354861" cy="7794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Формирование консультативной группы 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</a:t>
            </a:r>
            <a:r>
              <a:rPr lang="kk-KZ" sz="1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из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kk-KZ" sz="1000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числа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МЗ, </a:t>
            </a:r>
            <a:r>
              <a:rPr lang="kk-KZ" sz="1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МП, 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РНПЦПЗ)</a:t>
            </a: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980476" y="1365792"/>
            <a:ext cx="1282087" cy="67858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Получение заключения ЛЭК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347545" y="1371738"/>
            <a:ext cx="996546" cy="7349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Работа со школами и родителями </a:t>
            </a:r>
            <a:endParaRPr lang="kk-KZ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(МП)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54" name="Прямоугольник: скругленные углы 22">
            <a:extLst>
              <a:ext uri="{FF2B5EF4-FFF2-40B4-BE49-F238E27FC236}">
                <a16:creationId xmlns:a16="http://schemas.microsoft.com/office/drawing/2014/main" id="{EFF042D3-7CFD-5266-0945-F83B21871537}"/>
              </a:ext>
            </a:extLst>
          </p:cNvPr>
          <p:cNvSpPr/>
          <p:nvPr/>
        </p:nvSpPr>
        <p:spPr>
          <a:xfrm>
            <a:off x="236669" y="664610"/>
            <a:ext cx="11801138" cy="442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4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 этап 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ОРГАНИЗАЦИОННО – ПОДГОТОВИТЕЛЬНЫЙ ЭТАП </a:t>
            </a:r>
            <a:r>
              <a:rPr lang="ru-RU" sz="12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(январь – февраль 2025 г.)  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355679" y="1317692"/>
            <a:ext cx="1450309" cy="7215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Обучение и найм интервьюеров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96000" y="1338880"/>
            <a:ext cx="1484943" cy="7215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Перевод анкет на государственный и русский языки 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158757" y="1323986"/>
            <a:ext cx="1328142" cy="7215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Когнитивное тестирование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8D5BE9E-3B24-66BC-A7E4-9EDD3B312CED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1685108" y="1755493"/>
            <a:ext cx="617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B1813FE-F587-90BA-14E3-0C30FBD0C223}"/>
              </a:ext>
            </a:extLst>
          </p:cNvPr>
          <p:cNvCxnSpPr>
            <a:cxnSpLocks/>
            <a:stCxn id="136" idx="3"/>
          </p:cNvCxnSpPr>
          <p:nvPr/>
        </p:nvCxnSpPr>
        <p:spPr>
          <a:xfrm>
            <a:off x="3344091" y="1739193"/>
            <a:ext cx="617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E710348-5168-EABF-6FFA-8F34AB98A071}"/>
              </a:ext>
            </a:extLst>
          </p:cNvPr>
          <p:cNvCxnSpPr>
            <a:cxnSpLocks/>
            <a:stCxn id="130" idx="3"/>
            <a:endCxn id="111" idx="1"/>
          </p:cNvCxnSpPr>
          <p:nvPr/>
        </p:nvCxnSpPr>
        <p:spPr>
          <a:xfrm flipV="1">
            <a:off x="5262563" y="1699654"/>
            <a:ext cx="833437" cy="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DC99013-4A37-5C33-5619-62359D78DCB9}"/>
              </a:ext>
            </a:extLst>
          </p:cNvPr>
          <p:cNvCxnSpPr>
            <a:cxnSpLocks/>
            <a:stCxn id="112" idx="3"/>
            <a:endCxn id="110" idx="1"/>
          </p:cNvCxnSpPr>
          <p:nvPr/>
        </p:nvCxnSpPr>
        <p:spPr>
          <a:xfrm flipV="1">
            <a:off x="9486899" y="1678466"/>
            <a:ext cx="868780" cy="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CB2371-4751-B74F-DF36-D6CE619B6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" y="114874"/>
            <a:ext cx="12192000" cy="2555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15FB2A-DC50-C79B-8A84-D66524FB9871}"/>
              </a:ext>
            </a:extLst>
          </p:cNvPr>
          <p:cNvSpPr txBox="1"/>
          <p:nvPr/>
        </p:nvSpPr>
        <p:spPr>
          <a:xfrm>
            <a:off x="885349" y="213676"/>
            <a:ext cx="853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И СРОКИ ПРОВЕДЕНИЯ ИССЛЕДОВАНИЯ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4CE3BAF-0D87-81F6-DB5D-6C347F6E7D6D}"/>
              </a:ext>
            </a:extLst>
          </p:cNvPr>
          <p:cNvGrpSpPr/>
          <p:nvPr/>
        </p:nvGrpSpPr>
        <p:grpSpPr>
          <a:xfrm>
            <a:off x="0" y="71252"/>
            <a:ext cx="12192000" cy="488779"/>
            <a:chOff x="0" y="153503"/>
            <a:chExt cx="12192000" cy="5760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EFA372E-29A8-CA66-D145-9C39EE58A968}"/>
                </a:ext>
              </a:extLst>
            </p:cNvPr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ПЛАН И СРОКИ ПРОВЕДЕНИЯ ИССЛЕДОВАНИЯ</a:t>
              </a:r>
              <a:endParaRPr lang="en-US" sz="140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A21EFF4-471F-5E52-20A4-C235313487F5}"/>
                </a:ext>
              </a:extLst>
            </p:cNvPr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697F4A5-46A7-822E-BE71-38175A03EE86}"/>
                </a:ext>
              </a:extLst>
            </p:cNvPr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Блок-схема: данные 39">
              <a:extLst>
                <a:ext uri="{FF2B5EF4-FFF2-40B4-BE49-F238E27FC236}">
                  <a16:creationId xmlns:a16="http://schemas.microsoft.com/office/drawing/2014/main" id="{5C38D6D8-F401-A863-BB0B-10D5E4206A7C}"/>
                </a:ext>
              </a:extLst>
            </p:cNvPr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377233-0C87-E2C6-04A1-240D9D5580D6}"/>
              </a:ext>
            </a:extLst>
          </p:cNvPr>
          <p:cNvSpPr/>
          <p:nvPr/>
        </p:nvSpPr>
        <p:spPr>
          <a:xfrm>
            <a:off x="250261" y="2747224"/>
            <a:ext cx="3810046" cy="4755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Командирование обученных супервайзеров в 20 рег.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Прямоугольник: скругленные углы 22">
            <a:extLst>
              <a:ext uri="{FF2B5EF4-FFF2-40B4-BE49-F238E27FC236}">
                <a16:creationId xmlns:a16="http://schemas.microsoft.com/office/drawing/2014/main" id="{616447C3-3DA1-82B6-6208-54EF2DAF2F26}"/>
              </a:ext>
            </a:extLst>
          </p:cNvPr>
          <p:cNvSpPr/>
          <p:nvPr/>
        </p:nvSpPr>
        <p:spPr>
          <a:xfrm>
            <a:off x="236669" y="2254093"/>
            <a:ext cx="11801138" cy="35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2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 этап 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ПРОВЕДЕНИЕ ОПРОСА </a:t>
            </a:r>
            <a:r>
              <a:rPr lang="ru-RU" sz="12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(март - май 2025 г.) 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F05D5D1-8EC4-7AAD-C1A4-225DD2F92334}"/>
              </a:ext>
            </a:extLst>
          </p:cNvPr>
          <p:cNvSpPr/>
          <p:nvPr/>
        </p:nvSpPr>
        <p:spPr>
          <a:xfrm>
            <a:off x="4780449" y="2759262"/>
            <a:ext cx="3261635" cy="41456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Интервьюирование в школах и колледжах 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7D57381-6542-336F-EC07-3127AB4997FE}"/>
              </a:ext>
            </a:extLst>
          </p:cNvPr>
          <p:cNvSpPr/>
          <p:nvPr/>
        </p:nvSpPr>
        <p:spPr>
          <a:xfrm>
            <a:off x="9423038" y="2752595"/>
            <a:ext cx="2520000" cy="4610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Проверка и очистка данных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BA3C57D-38E5-2F7D-8C32-3F0F53293FF2}"/>
              </a:ext>
            </a:extLst>
          </p:cNvPr>
          <p:cNvCxnSpPr>
            <a:cxnSpLocks/>
          </p:cNvCxnSpPr>
          <p:nvPr/>
        </p:nvCxnSpPr>
        <p:spPr>
          <a:xfrm>
            <a:off x="4054864" y="2969809"/>
            <a:ext cx="662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EE70DDE-C9B0-5CD4-95CD-E17A9E77E7D6}"/>
              </a:ext>
            </a:extLst>
          </p:cNvPr>
          <p:cNvCxnSpPr>
            <a:cxnSpLocks/>
          </p:cNvCxnSpPr>
          <p:nvPr/>
        </p:nvCxnSpPr>
        <p:spPr>
          <a:xfrm>
            <a:off x="8033658" y="2983110"/>
            <a:ext cx="1343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DCBB7654-E341-EAE5-55C4-C5B87142406E}"/>
              </a:ext>
            </a:extLst>
          </p:cNvPr>
          <p:cNvCxnSpPr>
            <a:cxnSpLocks/>
          </p:cNvCxnSpPr>
          <p:nvPr/>
        </p:nvCxnSpPr>
        <p:spPr>
          <a:xfrm flipV="1">
            <a:off x="7580943" y="1678466"/>
            <a:ext cx="543784" cy="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22">
            <a:extLst>
              <a:ext uri="{FF2B5EF4-FFF2-40B4-BE49-F238E27FC236}">
                <a16:creationId xmlns:a16="http://schemas.microsoft.com/office/drawing/2014/main" id="{A278B3F0-884C-F636-305F-F2E89F317380}"/>
              </a:ext>
            </a:extLst>
          </p:cNvPr>
          <p:cNvSpPr/>
          <p:nvPr/>
        </p:nvSpPr>
        <p:spPr>
          <a:xfrm>
            <a:off x="204710" y="3666393"/>
            <a:ext cx="11801138" cy="35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</a:t>
            </a:r>
            <a:r>
              <a:rPr lang="ru-RU" sz="12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этап 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СБОР И АНАЛИТИКА ДАННЫХ  </a:t>
            </a:r>
            <a:r>
              <a:rPr lang="ru-RU" sz="12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(июнь - сентябрь 2025 г.) 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65E0817-255D-5B27-60DC-75FEB89DD0AF}"/>
              </a:ext>
            </a:extLst>
          </p:cNvPr>
          <p:cNvSpPr/>
          <p:nvPr/>
        </p:nvSpPr>
        <p:spPr>
          <a:xfrm>
            <a:off x="229807" y="4170534"/>
            <a:ext cx="1827593" cy="6918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Сбор данных на бумажных носителях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3E016EE-681A-9953-387B-9B70D259537D}"/>
              </a:ext>
            </a:extLst>
          </p:cNvPr>
          <p:cNvSpPr/>
          <p:nvPr/>
        </p:nvSpPr>
        <p:spPr>
          <a:xfrm>
            <a:off x="2933702" y="4178199"/>
            <a:ext cx="2111828" cy="689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Ввод данных в статистическую программу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752F18D5-12BB-1706-B7C2-7F74FB67BE78}"/>
              </a:ext>
            </a:extLst>
          </p:cNvPr>
          <p:cNvCxnSpPr>
            <a:cxnSpLocks/>
          </p:cNvCxnSpPr>
          <p:nvPr/>
        </p:nvCxnSpPr>
        <p:spPr>
          <a:xfrm>
            <a:off x="2057400" y="4484884"/>
            <a:ext cx="832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9AB7C5D9-3372-6931-EA0C-B72FBE8F1428}"/>
              </a:ext>
            </a:extLst>
          </p:cNvPr>
          <p:cNvCxnSpPr>
            <a:cxnSpLocks/>
          </p:cNvCxnSpPr>
          <p:nvPr/>
        </p:nvCxnSpPr>
        <p:spPr>
          <a:xfrm>
            <a:off x="5064866" y="4468555"/>
            <a:ext cx="832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EFFF064-0D6E-8884-6E6B-E7035D9AB5C3}"/>
              </a:ext>
            </a:extLst>
          </p:cNvPr>
          <p:cNvSpPr/>
          <p:nvPr/>
        </p:nvSpPr>
        <p:spPr>
          <a:xfrm>
            <a:off x="9423038" y="4184380"/>
            <a:ext cx="2407381" cy="6101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Анализ данных с применением мат. моделирования и формирование отчета </a:t>
            </a: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8C4189DF-6A73-DD2D-25CD-DF8398371827}"/>
              </a:ext>
            </a:extLst>
          </p:cNvPr>
          <p:cNvSpPr/>
          <p:nvPr/>
        </p:nvSpPr>
        <p:spPr>
          <a:xfrm>
            <a:off x="5906075" y="4202498"/>
            <a:ext cx="2407381" cy="6576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Проверка достоверности данных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(РНПЦПЗ)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C48C46C-20B2-C1E5-CD36-0DA46E6AE6D3}"/>
              </a:ext>
            </a:extLst>
          </p:cNvPr>
          <p:cNvCxnSpPr>
            <a:cxnSpLocks/>
          </p:cNvCxnSpPr>
          <p:nvPr/>
        </p:nvCxnSpPr>
        <p:spPr>
          <a:xfrm flipV="1">
            <a:off x="8322129" y="4467438"/>
            <a:ext cx="1098744" cy="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: скругленные углы 22">
            <a:extLst>
              <a:ext uri="{FF2B5EF4-FFF2-40B4-BE49-F238E27FC236}">
                <a16:creationId xmlns:a16="http://schemas.microsoft.com/office/drawing/2014/main" id="{62EEBA13-30A4-1B54-8CCE-3C14A9DC40A1}"/>
              </a:ext>
            </a:extLst>
          </p:cNvPr>
          <p:cNvSpPr/>
          <p:nvPr/>
        </p:nvSpPr>
        <p:spPr>
          <a:xfrm>
            <a:off x="195431" y="5233790"/>
            <a:ext cx="11801138" cy="359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2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 этап</a:t>
            </a:r>
            <a:r>
              <a:rPr lang="ru-RU" sz="1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ПРЕДСТАВЛЕНИЕ РЕЗУЛЬТАТОВ </a:t>
            </a:r>
            <a:r>
              <a:rPr lang="ru-RU" sz="12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(октябрь 2025 - февраль 2026 г.)  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E2DD976-E34C-8227-A22F-BDF3B0CD6608}"/>
              </a:ext>
            </a:extLst>
          </p:cNvPr>
          <p:cNvSpPr/>
          <p:nvPr/>
        </p:nvSpPr>
        <p:spPr>
          <a:xfrm>
            <a:off x="236669" y="5802607"/>
            <a:ext cx="2484760" cy="5933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Проведение круглого стола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(МЗ, </a:t>
            </a:r>
            <a:r>
              <a:rPr lang="kk-KZ" sz="1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МП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10DFF1E-699F-3A0A-98C9-DD984AED5BE1}"/>
              </a:ext>
            </a:extLst>
          </p:cNvPr>
          <p:cNvSpPr/>
          <p:nvPr/>
        </p:nvSpPr>
        <p:spPr>
          <a:xfrm>
            <a:off x="4544168" y="5772124"/>
            <a:ext cx="3122222" cy="64264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Разработка дизайна, верстка отчета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(МЗ, </a:t>
            </a:r>
            <a:r>
              <a:rPr lang="kk-KZ" sz="1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МП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72886B17-9AD3-1451-41CC-820F26074BD2}"/>
              </a:ext>
            </a:extLst>
          </p:cNvPr>
          <p:cNvSpPr/>
          <p:nvPr/>
        </p:nvSpPr>
        <p:spPr>
          <a:xfrm>
            <a:off x="9192985" y="5785050"/>
            <a:ext cx="2637433" cy="5933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Печать и техническая подготовка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0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(МЗ, </a:t>
            </a:r>
            <a:r>
              <a:rPr lang="kk-KZ" sz="1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МП</a:t>
            </a:r>
            <a:r>
              <a:rPr lang="ru-RU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0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92E3C75A-64DD-524B-EE32-694AF3FCE989}"/>
              </a:ext>
            </a:extLst>
          </p:cNvPr>
          <p:cNvCxnSpPr>
            <a:cxnSpLocks/>
          </p:cNvCxnSpPr>
          <p:nvPr/>
        </p:nvCxnSpPr>
        <p:spPr>
          <a:xfrm flipV="1">
            <a:off x="2721429" y="6099303"/>
            <a:ext cx="1799151" cy="10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535086CC-D4D9-7A98-BABE-27D5B9076134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7666390" y="6081747"/>
            <a:ext cx="1526595" cy="2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45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0" y="12044"/>
            <a:ext cx="12192000" cy="576001"/>
            <a:chOff x="0" y="153503"/>
            <a:chExt cx="12192000" cy="57600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E193268-B51D-3A72-D5FC-787D1760F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389" t="15028" r="12833" b="12303"/>
            <a:stretch/>
          </p:blipFill>
          <p:spPr>
            <a:xfrm>
              <a:off x="157787" y="189716"/>
              <a:ext cx="493342" cy="485929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Блок-схема: данные 39"/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7B3ECC-99C2-4DBE-A9D1-E7B913566C4F}"/>
              </a:ext>
            </a:extLst>
          </p:cNvPr>
          <p:cNvSpPr txBox="1"/>
          <p:nvPr/>
        </p:nvSpPr>
        <p:spPr>
          <a:xfrm>
            <a:off x="839479" y="134351"/>
            <a:ext cx="960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 ИССЛЕДОВАТЕЛЬСКОГО ПРОЕКТА</a:t>
            </a:r>
            <a:endParaRPr lang="kk-K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951" y="888225"/>
            <a:ext cx="2903859" cy="792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200" b="1" dirty="0">
                <a:solidFill>
                  <a:srgbClr val="4D7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endParaRPr lang="en-US" sz="1200" b="1" dirty="0">
              <a:solidFill>
                <a:srgbClr val="4D79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165433" y="2027960"/>
            <a:ext cx="3867357" cy="792000"/>
          </a:xfrm>
          <a:prstGeom prst="rect">
            <a:avLst/>
          </a:prstGeom>
          <a:solidFill>
            <a:srgbClr val="B0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200" b="1" dirty="0">
                <a:solidFill>
                  <a:srgbClr val="4D79C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исследователь</a:t>
            </a:r>
            <a:endParaRPr lang="en-US" sz="1200" b="1" dirty="0">
              <a:solidFill>
                <a:srgbClr val="4D79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665619" y="3024967"/>
            <a:ext cx="4866987" cy="792000"/>
          </a:xfrm>
          <a:prstGeom prst="rect">
            <a:avLst/>
          </a:prstGeom>
          <a:solidFill>
            <a:srgbClr val="90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супервайзеры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 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054322" y="4021974"/>
            <a:ext cx="6089583" cy="792000"/>
          </a:xfrm>
          <a:prstGeom prst="rect">
            <a:avLst/>
          </a:prstGeom>
          <a:solidFill>
            <a:srgbClr val="67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Менеджер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320898" y="5018981"/>
            <a:ext cx="7556433" cy="792000"/>
          </a:xfrm>
          <a:prstGeom prst="rect">
            <a:avLst/>
          </a:prstGeom>
          <a:solidFill>
            <a:srgbClr val="618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Финансово- логистическаяя группа - 2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032437" y="6002239"/>
            <a:ext cx="8136799" cy="792000"/>
          </a:xfrm>
          <a:prstGeom prst="rect">
            <a:avLst/>
          </a:prstGeom>
          <a:solidFill>
            <a:srgbClr val="618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аналитиков, </a:t>
            </a:r>
            <a:r>
              <a:rPr lang="ru-KZ" sz="1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биостатистов</a:t>
            </a:r>
            <a:r>
              <a:rPr lang="ru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5-7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3" y="677979"/>
            <a:ext cx="3507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контроль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плана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задач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1045" y="1913211"/>
            <a:ext cx="350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одбор супервайзеров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рганизация пилотов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сполнение плана исследования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коммуникации с участниками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1045" y="3172207"/>
            <a:ext cx="350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роведение тренингов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интервьюеров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проведение опроса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045" y="4167643"/>
            <a:ext cx="350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легитимности на национальном уровне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плана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Сбор, проверка </a:t>
            </a: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045" y="5091815"/>
            <a:ext cx="350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обеспечение, </a:t>
            </a:r>
          </a:p>
          <a:p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логистика и т.д.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1045" y="5999769"/>
            <a:ext cx="199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Обработка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Разработка алгоритмов и моделей для предсказания рисков.</a:t>
            </a: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532606" y="677455"/>
            <a:ext cx="3507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Контроль:</a:t>
            </a:r>
          </a:p>
          <a:p>
            <a:pPr algn="r"/>
            <a:endParaRPr lang="ru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еженедельные плановое совещания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Контроль расходования бюджета проекта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532606" y="2099386"/>
            <a:ext cx="350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совещания с участниками проекта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онтроль за сроками выполнения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532606" y="3097801"/>
            <a:ext cx="3507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соблюдения сроков проведения опроса.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предоставление отчётов о ходе работы.</a:t>
            </a: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532606" y="3995079"/>
            <a:ext cx="350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-webkit-standard"/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-webkit-standard"/>
              </a:rPr>
              <a:t>Контроль 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корректности данных 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-webkit-standard"/>
              </a:rPr>
              <a:t>Контроль 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полноты собранных данных</a:t>
            </a:r>
            <a:endParaRPr lang="ru-K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980023" y="5084877"/>
            <a:ext cx="206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курация</a:t>
            </a:r>
          </a:p>
          <a:p>
            <a:pPr algn="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сследовательского проекта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045" y="1928388"/>
            <a:ext cx="121609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18633" y="2922760"/>
            <a:ext cx="121609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9323" y="3917132"/>
            <a:ext cx="121609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18632" y="4903026"/>
            <a:ext cx="121609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31044" y="5919996"/>
            <a:ext cx="1216095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9509533" y="6029012"/>
            <a:ext cx="264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Контроль за соблюдением международных и национальных стандартов обработки данных.</a:t>
            </a:r>
            <a:r>
              <a:rPr lang="ru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49835" y="119121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715F85-6CFB-3D79-0D60-C4233E12DEF5}"/>
              </a:ext>
            </a:extLst>
          </p:cNvPr>
          <p:cNvGrpSpPr/>
          <p:nvPr/>
        </p:nvGrpSpPr>
        <p:grpSpPr>
          <a:xfrm>
            <a:off x="0" y="71252"/>
            <a:ext cx="12192000" cy="576001"/>
            <a:chOff x="0" y="153503"/>
            <a:chExt cx="12192000" cy="576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D7A80A7-EC34-6D95-9261-73B314B9F81E}"/>
                </a:ext>
              </a:extLst>
            </p:cNvPr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СХЕМА РАБОТЫ ИССЛЕДОВАТЕЛЬСКОГО ПРОЕКТА (здрав)</a:t>
              </a:r>
            </a:p>
            <a:p>
              <a:pPr algn="ctr"/>
              <a:endParaRPr lang="en-US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27DE858-E2E8-C411-35F3-29E8DAE3336B}"/>
                </a:ext>
              </a:extLst>
            </p:cNvPr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BB92BDE-6DDD-B495-4BF5-5626A9F53EC8}"/>
                </a:ext>
              </a:extLst>
            </p:cNvPr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Блок-схема: данные 39">
              <a:extLst>
                <a:ext uri="{FF2B5EF4-FFF2-40B4-BE49-F238E27FC236}">
                  <a16:creationId xmlns:a16="http://schemas.microsoft.com/office/drawing/2014/main" id="{648AE522-6691-7340-07CD-518F6B5BA1F7}"/>
                </a:ext>
              </a:extLst>
            </p:cNvPr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60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07B3ECC-99C2-4DBE-A9D1-E7B913566C4F}"/>
              </a:ext>
            </a:extLst>
          </p:cNvPr>
          <p:cNvSpPr txBox="1"/>
          <p:nvPr/>
        </p:nvSpPr>
        <p:spPr>
          <a:xfrm>
            <a:off x="839479" y="91319"/>
            <a:ext cx="960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ПРИМЕРНЫЙ ПЛАН ПО ЗАПУСКУ ЦЕНТРОВ ПСИХОЛОГИЧЕСКОЙ ПОДДЕРЖКИ</a:t>
            </a:r>
            <a:endParaRPr lang="kk-KZ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16" y="630122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i="1" dirty="0">
                <a:solidFill>
                  <a:srgbClr val="F50B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корректировка будет осуществляться с учетом текущей ситуации в регионах</a:t>
            </a:r>
            <a:endParaRPr lang="en-US" sz="1000" i="1" dirty="0">
              <a:solidFill>
                <a:srgbClr val="F50B0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9D58FE-0385-C3F4-D5B3-E9C42C5C2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92"/>
            <a:ext cx="12192000" cy="573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A25A29-069A-59C9-8545-07396B69DBF8}"/>
              </a:ext>
            </a:extLst>
          </p:cNvPr>
          <p:cNvSpPr txBox="1"/>
          <p:nvPr/>
        </p:nvSpPr>
        <p:spPr>
          <a:xfrm>
            <a:off x="885349" y="170644"/>
            <a:ext cx="853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СМЕТА ИССЛЕДОВАТЕЛЬСКОГО ПРОЕКТА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80158" y="170644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6A42106-8094-0300-6886-6B2E9EEDF229}"/>
              </a:ext>
            </a:extLst>
          </p:cNvPr>
          <p:cNvGrpSpPr/>
          <p:nvPr/>
        </p:nvGrpSpPr>
        <p:grpSpPr>
          <a:xfrm>
            <a:off x="0" y="37403"/>
            <a:ext cx="12192000" cy="576001"/>
            <a:chOff x="0" y="153503"/>
            <a:chExt cx="12192000" cy="576001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AAB2357-3D97-6B43-8013-F205055536A5}"/>
                </a:ext>
              </a:extLst>
            </p:cNvPr>
            <p:cNvSpPr/>
            <p:nvPr/>
          </p:nvSpPr>
          <p:spPr>
            <a:xfrm>
              <a:off x="0" y="153504"/>
              <a:ext cx="12192000" cy="5760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СМЕТА ИССЛЕДОВАТЕЛЬСКОГО ПРОЕКТА</a:t>
              </a:r>
            </a:p>
            <a:p>
              <a:pPr algn="ctr"/>
              <a:endParaRPr lang="en-US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6B0F568-0F9E-AD5A-97F0-D482A57E2EF9}"/>
                </a:ext>
              </a:extLst>
            </p:cNvPr>
            <p:cNvSpPr/>
            <p:nvPr/>
          </p:nvSpPr>
          <p:spPr>
            <a:xfrm>
              <a:off x="742390" y="153503"/>
              <a:ext cx="90535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0A72A7C-5D30-5864-979C-2AA0EE193FFB}"/>
                </a:ext>
              </a:extLst>
            </p:cNvPr>
            <p:cNvSpPr/>
            <p:nvPr/>
          </p:nvSpPr>
          <p:spPr>
            <a:xfrm>
              <a:off x="10557850" y="153503"/>
              <a:ext cx="1634150" cy="57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Блок-схема: данные 39">
              <a:extLst>
                <a:ext uri="{FF2B5EF4-FFF2-40B4-BE49-F238E27FC236}">
                  <a16:creationId xmlns:a16="http://schemas.microsoft.com/office/drawing/2014/main" id="{0B7043FC-3184-DE8A-461A-E8E20EE5497A}"/>
                </a:ext>
              </a:extLst>
            </p:cNvPr>
            <p:cNvSpPr/>
            <p:nvPr/>
          </p:nvSpPr>
          <p:spPr>
            <a:xfrm>
              <a:off x="9877331" y="153650"/>
              <a:ext cx="1255333" cy="575853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B44545E-0001-A7BD-E13D-0D5CBE847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15945"/>
              </p:ext>
            </p:extLst>
          </p:nvPr>
        </p:nvGraphicFramePr>
        <p:xfrm>
          <a:off x="1084217" y="1037006"/>
          <a:ext cx="10097589" cy="2025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9835">
                  <a:extLst>
                    <a:ext uri="{9D8B030D-6E8A-4147-A177-3AD203B41FA5}">
                      <a16:colId xmlns:a16="http://schemas.microsoft.com/office/drawing/2014/main" val="2415649340"/>
                    </a:ext>
                  </a:extLst>
                </a:gridCol>
                <a:gridCol w="1307754">
                  <a:extLst>
                    <a:ext uri="{9D8B030D-6E8A-4147-A177-3AD203B41FA5}">
                      <a16:colId xmlns:a16="http://schemas.microsoft.com/office/drawing/2014/main" val="4289093173"/>
                    </a:ext>
                  </a:extLst>
                </a:gridCol>
              </a:tblGrid>
              <a:tr h="2431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Перечень действий</a:t>
                      </a:r>
                      <a:endParaRPr lang="ru-KZ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ИТОГО </a:t>
                      </a:r>
                    </a:p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 долларах США </a:t>
                      </a:r>
                    </a:p>
                    <a:p>
                      <a:pPr algn="ctr" fontAlgn="t"/>
                      <a:r>
                        <a:rPr lang="ru-RU" sz="12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(по курсу 533,1)</a:t>
                      </a:r>
                      <a:endParaRPr lang="ru-RU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815516"/>
                  </a:ext>
                </a:extLst>
              </a:tr>
              <a:tr h="15399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Организационные мероприятия </a:t>
                      </a:r>
                      <a:r>
                        <a:rPr lang="ru-RU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формирование руководящий консультативной группы, отбора школ, колледжей во всех 20 регионах, заключение Этического комитета)</a:t>
                      </a:r>
                      <a:endParaRPr lang="ru-K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281,37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56289"/>
                  </a:ext>
                </a:extLst>
              </a:tr>
              <a:tr h="1539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 Подготовительные мероприятия </a:t>
                      </a:r>
                      <a:r>
                        <a:rPr lang="ru-RU" sz="1800" b="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</a:t>
                      </a:r>
                      <a:r>
                        <a:rPr lang="ru-RU" sz="1800" i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роведение когнитивного тестирования, обучение и найм интервьюеров)</a:t>
                      </a:r>
                      <a:endParaRPr lang="ru-K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1 088,37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528" marR="4528" marT="4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68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770102B-E05F-65F0-BA76-352281D0B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970131"/>
              </p:ext>
            </p:extLst>
          </p:nvPr>
        </p:nvGraphicFramePr>
        <p:xfrm>
          <a:off x="1084217" y="3062270"/>
          <a:ext cx="10097590" cy="3066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1079">
                  <a:extLst>
                    <a:ext uri="{9D8B030D-6E8A-4147-A177-3AD203B41FA5}">
                      <a16:colId xmlns:a16="http://schemas.microsoft.com/office/drawing/2014/main" val="3408715662"/>
                    </a:ext>
                  </a:extLst>
                </a:gridCol>
                <a:gridCol w="1296511">
                  <a:extLst>
                    <a:ext uri="{9D8B030D-6E8A-4147-A177-3AD203B41FA5}">
                      <a16:colId xmlns:a16="http://schemas.microsoft.com/office/drawing/2014/main" val="1512498706"/>
                    </a:ext>
                  </a:extLst>
                </a:gridCol>
              </a:tblGrid>
              <a:tr h="2252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 Проведение опроса </a:t>
                      </a:r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Проведение интервью в школах (интервьюеры из числа сотрудников ЦПЗ в каждом регионе), всего 200 человек; очистка данных, командировочные расходы супервайзеров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13 207,74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00580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 Сбор, аналитика данных </a:t>
                      </a: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(сбор, ввод, проверка, анализ, формирование отчета)</a:t>
                      </a:r>
                      <a:endParaRPr lang="ru-RU" sz="20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20 204,46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406769"/>
                  </a:ext>
                </a:extLst>
              </a:tr>
              <a:tr h="15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 Подготовка к официальной публикации отчета </a:t>
                      </a: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(проведение круглого стола, дизайн, верстка, набор, печать отчета) </a:t>
                      </a:r>
                      <a:endParaRPr lang="ru-RU" sz="20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5 949,78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0175"/>
                  </a:ext>
                </a:extLst>
              </a:tr>
              <a:tr h="1596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6. Заработный проект </a:t>
                      </a:r>
                      <a:r>
                        <a:rPr lang="ru-RU" sz="2000" b="0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(руководитель, главный исследователь, супервайзеры, бухгалтер, администратор проекта) </a:t>
                      </a:r>
                      <a:endParaRPr lang="ru-RU" sz="20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25 670,61</a:t>
                      </a:r>
                      <a:endParaRPr lang="ru-KZ" sz="2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94911"/>
                  </a:ext>
                </a:extLst>
              </a:tr>
              <a:tr h="15960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66 402,34</a:t>
                      </a:r>
                      <a:endParaRPr lang="ru-KZ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1" marR="3671" marT="3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50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79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57793-F71E-6425-B97D-47ECBB9A1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C3E5359-C4FB-926A-7618-380F3FAD445F}"/>
              </a:ext>
            </a:extLst>
          </p:cNvPr>
          <p:cNvSpPr txBox="1"/>
          <p:nvPr/>
        </p:nvSpPr>
        <p:spPr>
          <a:xfrm>
            <a:off x="839479" y="91319"/>
            <a:ext cx="9601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ПРИМЕРНЫЙ ПЛАН ПО ЗАПУСКУ ЦЕНТРОВ ПСИХОЛОГИЧЕСКОЙ ПОДДЕРЖКИ</a:t>
            </a:r>
            <a:endParaRPr lang="kk-KZ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3E797A-7D32-4AE8-B3E4-F28917F2B1E9}"/>
              </a:ext>
            </a:extLst>
          </p:cNvPr>
          <p:cNvSpPr/>
          <p:nvPr/>
        </p:nvSpPr>
        <p:spPr>
          <a:xfrm>
            <a:off x="0" y="501650"/>
            <a:ext cx="12192000" cy="576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ЗАКЛЮЧЕНИЕ </a:t>
            </a:r>
          </a:p>
          <a:p>
            <a:pPr algn="ctr"/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736E0D-5BF4-4D87-1F72-150A61BB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0CB3-A559-4075-9A97-302B9E325C81}" type="slidenum">
              <a:rPr lang="ru-RU" smtClean="0"/>
              <a:t>8</a:t>
            </a:fld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EA6DB2-1305-1716-787D-3A6D3853F365}"/>
              </a:ext>
            </a:extLst>
          </p:cNvPr>
          <p:cNvSpPr txBox="1"/>
          <p:nvPr/>
        </p:nvSpPr>
        <p:spPr>
          <a:xfrm>
            <a:off x="1012723" y="1905506"/>
            <a:ext cx="10341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e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ESPAD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позволят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определить социально-эпидемиологические характеристики, предрасполагающих к употреблению ПАВ в возрастной группе 13-18 лет в Республике Казахстан;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-определить  степень и характер использования ПАВ; 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-определить  информированность о ПАВ и их доступность для данной возрастной группы;</a:t>
            </a: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изучить социальные последствия потребления ПАВ;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разработать научно обоснованные меры профилактики;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снизить риски употребления среди подростков;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укрепить международное сотрудничество в изучении распространения  ПАВ.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3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1025</Words>
  <Application>Microsoft Office PowerPoint</Application>
  <PresentationFormat>Широкоэкранный</PresentationFormat>
  <Paragraphs>239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-webkit-standard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Zhanel Akhmetkyzy</dc:creator>
  <cp:lastModifiedBy>Ryssaldy Demeuova</cp:lastModifiedBy>
  <cp:revision>306</cp:revision>
  <cp:lastPrinted>2024-11-11T15:16:24Z</cp:lastPrinted>
  <dcterms:created xsi:type="dcterms:W3CDTF">2024-02-04T14:27:39Z</dcterms:created>
  <dcterms:modified xsi:type="dcterms:W3CDTF">2025-01-27T06:36:50Z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dc5c65-6dbe-437b-b321-76663f16023e_Enabled">
    <vt:lpwstr>true</vt:lpwstr>
  </property>
  <property fmtid="{D5CDD505-2E9C-101B-9397-08002B2CF9AE}" pid="3" name="MSIP_Label_0edc5c65-6dbe-437b-b321-76663f16023e_SetDate">
    <vt:lpwstr>2024-02-04T14:30:14Z</vt:lpwstr>
  </property>
  <property fmtid="{D5CDD505-2E9C-101B-9397-08002B2CF9AE}" pid="4" name="MSIP_Label_0edc5c65-6dbe-437b-b321-76663f16023e_Method">
    <vt:lpwstr>Privileged</vt:lpwstr>
  </property>
  <property fmtid="{D5CDD505-2E9C-101B-9397-08002B2CF9AE}" pid="5" name="MSIP_Label_0edc5c65-6dbe-437b-b321-76663f16023e_Name">
    <vt:lpwstr>Внутренние данные</vt:lpwstr>
  </property>
  <property fmtid="{D5CDD505-2E9C-101B-9397-08002B2CF9AE}" pid="6" name="MSIP_Label_0edc5c65-6dbe-437b-b321-76663f16023e_SiteId">
    <vt:lpwstr>e763b98e-4b7c-41f7-9105-0ab753568526</vt:lpwstr>
  </property>
  <property fmtid="{D5CDD505-2E9C-101B-9397-08002B2CF9AE}" pid="7" name="MSIP_Label_0edc5c65-6dbe-437b-b321-76663f16023e_ActionId">
    <vt:lpwstr>799f47f0-2b77-48e2-8f1a-88c7258d8cb7</vt:lpwstr>
  </property>
  <property fmtid="{D5CDD505-2E9C-101B-9397-08002B2CF9AE}" pid="8" name="MSIP_Label_0edc5c65-6dbe-437b-b321-76663f16023e_ContentBits">
    <vt:lpwstr>0</vt:lpwstr>
  </property>
</Properties>
</file>