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9472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pEzZZ3l7BPTE3FxJzpmmQfp1J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80B94D3-B6B7-41EA-A70D-0B1AE342CC3D}">
  <a:tblStyle styleId="{D80B94D3-B6B7-41EA-A70D-0B1AE342CC3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990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990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44500" y="1243013"/>
            <a:ext cx="5969000" cy="33575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45b4e31c54_0_0:notes"/>
          <p:cNvSpPr/>
          <p:nvPr>
            <p:ph idx="2" type="sldImg"/>
          </p:nvPr>
        </p:nvSpPr>
        <p:spPr>
          <a:xfrm>
            <a:off x="444500" y="1243013"/>
            <a:ext cx="5969100" cy="33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45b4e31c54_0_0:notes"/>
          <p:cNvSpPr txBox="1"/>
          <p:nvPr>
            <p:ph idx="1" type="body"/>
          </p:nvPr>
        </p:nvSpPr>
        <p:spPr>
          <a:xfrm>
            <a:off x="685800" y="4787126"/>
            <a:ext cx="5486400" cy="3916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245b4e31c54_0_0:notes"/>
          <p:cNvSpPr txBox="1"/>
          <p:nvPr>
            <p:ph idx="12" type="sldNum"/>
          </p:nvPr>
        </p:nvSpPr>
        <p:spPr>
          <a:xfrm>
            <a:off x="3884613" y="9448185"/>
            <a:ext cx="2971800" cy="499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444500" y="1243013"/>
            <a:ext cx="5969000" cy="33575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45b4e31c54_0_0"/>
          <p:cNvSpPr txBox="1"/>
          <p:nvPr>
            <p:ph type="title"/>
          </p:nvPr>
        </p:nvSpPr>
        <p:spPr>
          <a:xfrm>
            <a:off x="838200" y="1860925"/>
            <a:ext cx="10515600" cy="2414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-RU" sz="3060">
                <a:latin typeface="Times New Roman"/>
                <a:ea typeface="Times New Roman"/>
                <a:cs typeface="Times New Roman"/>
                <a:sym typeface="Times New Roman"/>
              </a:rPr>
              <a:t>СТАТУС РЕАЛИЗАЦИИ ПЕРЕХОДА НА ГОСУДАРСТВЕННОЕ ФИНАНСИРОВАНИЕ ЗАКУПА ЛС ДЛЯ ПТАО</a:t>
            </a:r>
            <a:endParaRPr sz="306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g245b4e31c54_0_0"/>
          <p:cNvSpPr txBox="1"/>
          <p:nvPr/>
        </p:nvSpPr>
        <p:spPr>
          <a:xfrm>
            <a:off x="6589875" y="5348100"/>
            <a:ext cx="52776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Черченко Н.Н.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Национальный координатор проектного коллектива РНПЦПЗ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1" name="Google Shape;91;g245b4e31c54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875" y="360675"/>
            <a:ext cx="2590800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CF7FE">
            <a:alpha val="54901"/>
          </a:srgbClr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/>
        </p:nvSpPr>
        <p:spPr>
          <a:xfrm>
            <a:off x="933546" y="3091309"/>
            <a:ext cx="174541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на 15.05.23 г.</a:t>
            </a:r>
            <a:endParaRPr b="0" i="0" sz="16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403 пациента </a:t>
            </a:r>
            <a:endParaRPr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8110" y="202603"/>
            <a:ext cx="1456290" cy="145629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795646" y="1356646"/>
            <a:ext cx="2021218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16 кабинетов ПТАО, запланировано открытие 8 кабинетов </a:t>
            </a:r>
            <a:endParaRPr/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8110" y="1916159"/>
            <a:ext cx="1457774" cy="14577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1" name="Google Shape;101;p1"/>
          <p:cNvGraphicFramePr/>
          <p:nvPr/>
        </p:nvGraphicFramePr>
        <p:xfrm>
          <a:off x="3802482" y="34585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{D80B94D3-B6B7-41EA-A70D-0B1AE342CC3D}</a:tableStyleId>
              </a:tblPr>
              <a:tblGrid>
                <a:gridCol w="7738425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rgbClr val="242424"/>
                          </a:solidFill>
                        </a:rPr>
                        <a:t>Ведущие вопросы ПТАО</a:t>
                      </a:r>
                      <a:endParaRPr sz="1800" u="none" cap="none" strike="noStrike">
                        <a:solidFill>
                          <a:srgbClr val="242424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35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cap="none" strike="noStrike"/>
                        <a:t>Закуп метадона за счет государственного бюджета </a:t>
                      </a:r>
                      <a:endParaRPr sz="1600"/>
                    </a:p>
                  </a:txBody>
                  <a:tcPr marT="45725" marB="45725" marR="91450" marL="91450"/>
                </a:tc>
              </a:tr>
              <a:tr h="459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/>
                        <a:t>Обеспечение метадоном при госпитализации пациентов ПТАО (передача препарата между медицинскими организациями)</a:t>
                      </a:r>
                      <a:endParaRPr sz="16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02" name="Google Shape;102;p1"/>
          <p:cNvSpPr/>
          <p:nvPr/>
        </p:nvSpPr>
        <p:spPr>
          <a:xfrm>
            <a:off x="3802482" y="3076671"/>
            <a:ext cx="4645762" cy="824908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ҚР ДСМ – 41 «Об утверждении Казахстанского национального лекарственного формуляра» торговое наименование метадон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8745315" y="2574725"/>
            <a:ext cx="3144534" cy="914400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Клинический протокол «Психические и поведенческие расстройства, вызванные употреблением опиоидов»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808675" y="4929639"/>
            <a:ext cx="4667920" cy="931998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ҚР ДСМ - 75 «Об утверждении Перечня ЛС и МИ для бесплатного и льготного амбулаторного обеспечения…» для лекарственного обеспечения в амбулаторных условиях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8750616" y="3617488"/>
            <a:ext cx="3139233" cy="1596239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Приказ МЗСР РК от 26 января 2015 года № 32 «Об утверждении Правил использования в медицинских целях наркотических средств, психотропных веществ и их прекурсоров, подлежащих контролю в Республике Казахстан»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3802482" y="5958597"/>
            <a:ext cx="4686473" cy="834141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ҚР ДСМ-88 «Об определении перечня ЛС и МИ, закупаемых у Единого дистрибьютора» для обеспечения закупа через ТОО «СК-Фармация»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808675" y="3998538"/>
            <a:ext cx="4639569" cy="834141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ҚР ДСМ-77 «Об утверждении предельных цен на торговое наименование ЛС и ИМН в рамках ГОБМП…» предельная цена на торговое наименование метадон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8750616" y="5342090"/>
            <a:ext cx="3139233" cy="1113377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ҚР ДСМ-224/2020 «Об утверждении стандарта организации оказания медико-социальной помощи в области психического здоровья населению Республики Казахстан»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238540" y="3840081"/>
            <a:ext cx="3419378" cy="1193095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Приказ и.о. Министра здравоохранения Республики Казахстан от 3 марта 2023 года № 35 «Об утверждении Перечня стратегически важных лекарственных средств и медицинских изделий»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238540" y="5110184"/>
            <a:ext cx="3419378" cy="1545214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 проекте Комплексного плана борьбы с наркоманией и наркобизнесом в Республике Казахстан на 2023-2025 годы предусмотрен закуп лекарственного средства ПТАО за счет государственного бюджета в 2024-2025 гг. (142,2 млн тенге)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3802482" y="2009131"/>
            <a:ext cx="4645762" cy="824908"/>
          </a:xfrm>
          <a:prstGeom prst="roundRect">
            <a:avLst>
              <a:gd fmla="val 16667" name="adj"/>
            </a:avLst>
          </a:prstGeom>
          <a:solidFill>
            <a:srgbClr val="FBE4D4"/>
          </a:solidFill>
          <a:ln cap="flat" cmpd="sng" w="12700">
            <a:solidFill>
              <a:srgbClr val="F4B08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Дорожная карта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развитию службы охраны психического здоровья Республики Казахстан на 2023 – 2024 годы</a:t>
            </a:r>
            <a:endParaRPr/>
          </a:p>
        </p:txBody>
      </p:sp>
      <p:sp>
        <p:nvSpPr>
          <p:cNvPr id="112" name="Google Shape;112;p1"/>
          <p:cNvSpPr/>
          <p:nvPr/>
        </p:nvSpPr>
        <p:spPr>
          <a:xfrm>
            <a:off x="5940949" y="2774405"/>
            <a:ext cx="310101" cy="451002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4E0B2"/>
          </a:solidFill>
          <a:ln cap="flat" cmpd="sng" w="12700">
            <a:solidFill>
              <a:srgbClr val="C4E0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10958839" y="1690658"/>
            <a:ext cx="310101" cy="914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C4E0B2"/>
          </a:solidFill>
          <a:ln cap="flat" cmpd="sng" w="12700">
            <a:solidFill>
              <a:srgbClr val="C4E0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3033892" y="867585"/>
            <a:ext cx="755805" cy="1646145"/>
          </a:xfrm>
          <a:prstGeom prst="curvedRightArrow">
            <a:avLst>
              <a:gd fmla="val 26248" name="adj1"/>
              <a:gd fmla="val 75165" name="adj2"/>
              <a:gd fmla="val 25000" name="adj3"/>
            </a:avLst>
          </a:prstGeom>
          <a:solidFill>
            <a:srgbClr val="C4E0B2"/>
          </a:solidFill>
          <a:ln cap="flat" cmpd="sng" w="12700">
            <a:solidFill>
              <a:srgbClr val="C4E0B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2021-01-12T09:05:39Z</dcterms:created>
  <dc:creator>Админ</dc:creator>
</cp:coreProperties>
</file>