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9"/>
  </p:notesMasterIdLst>
  <p:sldIdLst>
    <p:sldId id="256" r:id="rId2"/>
    <p:sldId id="303" r:id="rId3"/>
    <p:sldId id="327" r:id="rId4"/>
    <p:sldId id="325" r:id="rId5"/>
    <p:sldId id="329" r:id="rId6"/>
    <p:sldId id="330" r:id="rId7"/>
    <p:sldId id="33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D3D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Пол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ADF-443E-9A06-0D8A5CC48E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Муж</c:v>
                </c:pt>
                <c:pt idx="1">
                  <c:v>Жен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1353</c:v>
                </c:pt>
                <c:pt idx="1">
                  <c:v>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DF-443E-9A06-0D8A5CC48E7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Возраст</a:t>
            </a:r>
          </a:p>
        </c:rich>
      </c:tx>
      <c:layout>
        <c:manualLayout>
          <c:xMode val="edge"/>
          <c:yMode val="edge"/>
          <c:x val="0.58143099158890055"/>
          <c:y val="3.18978999293390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007-45BF-BE69-0A6BB670EF8C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9007-45BF-BE69-0A6BB670EF8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 35 лет</c:v>
                </c:pt>
                <c:pt idx="1">
                  <c:v>36-45</c:v>
                </c:pt>
                <c:pt idx="2">
                  <c:v>46-55</c:v>
                </c:pt>
                <c:pt idx="3">
                  <c:v>56-65</c:v>
                </c:pt>
                <c:pt idx="4">
                  <c:v>старше 65 лет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113</c:v>
                </c:pt>
                <c:pt idx="1">
                  <c:v>793</c:v>
                </c:pt>
                <c:pt idx="2">
                  <c:v>604</c:v>
                </c:pt>
                <c:pt idx="3">
                  <c:v>121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07-45BF-BE69-0A6BB670EF8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62" b="0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</a:rPr>
              <a:t>Количество пациентов с диагнозом </a:t>
            </a:r>
            <a:r>
              <a:rPr lang="en-US" sz="1862" b="0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</a:rPr>
              <a:t>F</a:t>
            </a:r>
            <a:r>
              <a:rPr lang="kk-KZ" sz="1862" b="0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</a:rPr>
              <a:t>11</a:t>
            </a:r>
            <a:r>
              <a:rPr lang="ru-RU" sz="1862" b="0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</a:rPr>
              <a:t> на ПТАО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15.11.2022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ЦПЗ области Абай, г. Семей</c:v>
                </c:pt>
                <c:pt idx="1">
                  <c:v>ЦПЗ Алматинской области, г. Талгар</c:v>
                </c:pt>
                <c:pt idx="2">
                  <c:v>ЦПЗ Актюбинской области, г. Актобе</c:v>
                </c:pt>
                <c:pt idx="3">
                  <c:v>ЦПЗ Атырауской области, г. Атырау</c:v>
                </c:pt>
                <c:pt idx="4">
                  <c:v>ЦПЗ Восточно-Казахстанской области, г. Усть-Каменогорск</c:v>
                </c:pt>
                <c:pt idx="5">
                  <c:v>ЦПЗ Жамбылской области, г. Тараз</c:v>
                </c:pt>
                <c:pt idx="6">
                  <c:v>ЦПЗ Жетысуской области, г. Талдыкорган</c:v>
                </c:pt>
                <c:pt idx="7">
                  <c:v>ЦПЗ Западно-Казахстанской областной, г. Уральск</c:v>
                </c:pt>
                <c:pt idx="8">
                  <c:v>ЦПЗ Карагандинской области, г. Караганда</c:v>
                </c:pt>
                <c:pt idx="9">
                  <c:v>ЦПЗ Карагандинской области, г. Темиртау</c:v>
                </c:pt>
                <c:pt idx="10">
                  <c:v>ЦПЗ Костанайской области, г. Костанай</c:v>
                </c:pt>
                <c:pt idx="11">
                  <c:v>Рудненская городская поликлиника</c:v>
                </c:pt>
                <c:pt idx="12">
                  <c:v>Лисаковская городская больница</c:v>
                </c:pt>
                <c:pt idx="13">
                  <c:v>ЦПЗ Кызылординской области, г. Кызылорда</c:v>
                </c:pt>
                <c:pt idx="14">
                  <c:v>ЦПЗ Павлодарской области, г. Павлодар</c:v>
                </c:pt>
                <c:pt idx="15">
                  <c:v>ЦПЗ Павлодарской области, г. Экибастуз</c:v>
                </c:pt>
                <c:pt idx="16">
                  <c:v>ЦПЗ Северо-Казахстанской области, г. Петропавловск</c:v>
                </c:pt>
                <c:pt idx="17">
                  <c:v>ЦПЗ г. Алматы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31</c:v>
                </c:pt>
                <c:pt idx="1">
                  <c:v>0</c:v>
                </c:pt>
                <c:pt idx="2">
                  <c:v>27</c:v>
                </c:pt>
                <c:pt idx="3">
                  <c:v>7</c:v>
                </c:pt>
                <c:pt idx="4">
                  <c:v>38</c:v>
                </c:pt>
                <c:pt idx="5">
                  <c:v>5</c:v>
                </c:pt>
                <c:pt idx="6">
                  <c:v>0</c:v>
                </c:pt>
                <c:pt idx="7">
                  <c:v>33</c:v>
                </c:pt>
                <c:pt idx="8">
                  <c:v>50</c:v>
                </c:pt>
                <c:pt idx="9">
                  <c:v>10</c:v>
                </c:pt>
                <c:pt idx="10">
                  <c:v>14</c:v>
                </c:pt>
                <c:pt idx="11">
                  <c:v>8</c:v>
                </c:pt>
                <c:pt idx="12">
                  <c:v>1</c:v>
                </c:pt>
                <c:pt idx="13">
                  <c:v>3</c:v>
                </c:pt>
                <c:pt idx="14">
                  <c:v>48</c:v>
                </c:pt>
                <c:pt idx="15">
                  <c:v>8</c:v>
                </c:pt>
                <c:pt idx="16">
                  <c:v>4</c:v>
                </c:pt>
                <c:pt idx="17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DC-46E3-ADBF-B00D9127D2C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24.10.2023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Лист1!$A$2:$A$19</c:f>
              <c:strCache>
                <c:ptCount val="18"/>
                <c:pt idx="0">
                  <c:v>ЦПЗ области Абай, г. Семей</c:v>
                </c:pt>
                <c:pt idx="1">
                  <c:v>ЦПЗ Алматинской области, г. Талгар</c:v>
                </c:pt>
                <c:pt idx="2">
                  <c:v>ЦПЗ Актюбинской области, г. Актобе</c:v>
                </c:pt>
                <c:pt idx="3">
                  <c:v>ЦПЗ Атырауской области, г. Атырау</c:v>
                </c:pt>
                <c:pt idx="4">
                  <c:v>ЦПЗ Восточно-Казахстанской области, г. Усть-Каменогорск</c:v>
                </c:pt>
                <c:pt idx="5">
                  <c:v>ЦПЗ Жамбылской области, г. Тараз</c:v>
                </c:pt>
                <c:pt idx="6">
                  <c:v>ЦПЗ Жетысуской области, г. Талдыкорган</c:v>
                </c:pt>
                <c:pt idx="7">
                  <c:v>ЦПЗ Западно-Казахстанской областной, г. Уральск</c:v>
                </c:pt>
                <c:pt idx="8">
                  <c:v>ЦПЗ Карагандинской области, г. Караганда</c:v>
                </c:pt>
                <c:pt idx="9">
                  <c:v>ЦПЗ Карагандинской области, г. Темиртау</c:v>
                </c:pt>
                <c:pt idx="10">
                  <c:v>ЦПЗ Костанайской области, г. Костанай</c:v>
                </c:pt>
                <c:pt idx="11">
                  <c:v>Рудненская городская поликлиника</c:v>
                </c:pt>
                <c:pt idx="12">
                  <c:v>Лисаковская городская больница</c:v>
                </c:pt>
                <c:pt idx="13">
                  <c:v>ЦПЗ Кызылординской области, г. Кызылорда</c:v>
                </c:pt>
                <c:pt idx="14">
                  <c:v>ЦПЗ Павлодарской области, г. Павлодар</c:v>
                </c:pt>
                <c:pt idx="15">
                  <c:v>ЦПЗ Павлодарской области, г. Экибастуз</c:v>
                </c:pt>
                <c:pt idx="16">
                  <c:v>ЦПЗ Северо-Казахстанской области, г. Петропавловск</c:v>
                </c:pt>
                <c:pt idx="17">
                  <c:v>ЦПЗ г. Алматы</c:v>
                </c:pt>
              </c:strCache>
            </c:strRef>
          </c:cat>
          <c:val>
            <c:numRef>
              <c:f>Лист1!$C$2:$C$19</c:f>
              <c:numCache>
                <c:formatCode>General</c:formatCode>
                <c:ptCount val="18"/>
                <c:pt idx="0">
                  <c:v>40</c:v>
                </c:pt>
                <c:pt idx="1">
                  <c:v>3</c:v>
                </c:pt>
                <c:pt idx="2">
                  <c:v>49</c:v>
                </c:pt>
                <c:pt idx="3">
                  <c:v>10</c:v>
                </c:pt>
                <c:pt idx="4">
                  <c:v>55</c:v>
                </c:pt>
                <c:pt idx="5">
                  <c:v>11</c:v>
                </c:pt>
                <c:pt idx="6">
                  <c:v>4</c:v>
                </c:pt>
                <c:pt idx="7">
                  <c:v>35</c:v>
                </c:pt>
                <c:pt idx="8">
                  <c:v>99</c:v>
                </c:pt>
                <c:pt idx="9">
                  <c:v>16</c:v>
                </c:pt>
                <c:pt idx="10">
                  <c:v>23</c:v>
                </c:pt>
                <c:pt idx="11">
                  <c:v>14</c:v>
                </c:pt>
                <c:pt idx="12">
                  <c:v>2</c:v>
                </c:pt>
                <c:pt idx="13">
                  <c:v>3</c:v>
                </c:pt>
                <c:pt idx="14">
                  <c:v>64</c:v>
                </c:pt>
                <c:pt idx="15">
                  <c:v>7</c:v>
                </c:pt>
                <c:pt idx="16">
                  <c:v>11</c:v>
                </c:pt>
                <c:pt idx="17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DC-46E3-ADBF-B00D9127D2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0"/>
        <c:overlap val="-54"/>
        <c:axId val="543849112"/>
        <c:axId val="543842272"/>
      </c:barChart>
      <c:catAx>
        <c:axId val="543849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543842272"/>
        <c:crosses val="autoZero"/>
        <c:auto val="1"/>
        <c:lblAlgn val="ctr"/>
        <c:lblOffset val="100"/>
        <c:noMultiLvlLbl val="0"/>
      </c:catAx>
      <c:valAx>
        <c:axId val="543842272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  <a:headEnd w="med" len="lg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543849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Пол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E1A-471A-81AE-9D947CB43BA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E1A-471A-81AE-9D947CB43BA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E1A-471A-81AE-9D947CB43BA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E1A-471A-81AE-9D947CB43B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Муж 392</c:v>
                </c:pt>
                <c:pt idx="1">
                  <c:v>Жен 87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392</c:v>
                </c:pt>
                <c:pt idx="1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E1A-471A-81AE-9D947CB43BA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024057053362611E-2"/>
          <c:y val="4.2764528760655368E-2"/>
          <c:w val="0.90989041887901045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1246-407E-85B6-435030F5BBC6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1246-407E-85B6-435030F5BBC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1246-407E-85B6-435030F5BBC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61,5%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246-407E-85B6-435030F5BBC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28,3%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246-407E-85B6-435030F5BBC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17,4%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246-407E-85B6-435030F5BBC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комрбидные!$A$1:$A$3</c:f>
              <c:strCache>
                <c:ptCount val="3"/>
                <c:pt idx="0">
                  <c:v>Гепатит В и/или С</c:v>
                </c:pt>
                <c:pt idx="1">
                  <c:v>ВИЧ</c:v>
                </c:pt>
                <c:pt idx="2">
                  <c:v>Туберкулез в анамнезе</c:v>
                </c:pt>
              </c:strCache>
            </c:strRef>
          </c:cat>
          <c:val>
            <c:numRef>
              <c:f>комрбидные!$B$1:$B$3</c:f>
              <c:numCache>
                <c:formatCode>General</c:formatCode>
                <c:ptCount val="3"/>
                <c:pt idx="0">
                  <c:v>215</c:v>
                </c:pt>
                <c:pt idx="1">
                  <c:v>150</c:v>
                </c:pt>
                <c:pt idx="2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46-407E-85B6-435030F5BB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15936120"/>
        <c:axId val="2115811736"/>
      </c:barChart>
      <c:catAx>
        <c:axId val="2115936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solidFill>
            <a:schemeClr val="bg1"/>
          </a:solidFill>
        </c:spPr>
        <c:crossAx val="2115811736"/>
        <c:crosses val="autoZero"/>
        <c:auto val="1"/>
        <c:lblAlgn val="ctr"/>
        <c:lblOffset val="100"/>
        <c:noMultiLvlLbl val="0"/>
      </c:catAx>
      <c:valAx>
        <c:axId val="21158117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15936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1AAE6-39A6-4E86-B8F8-F9333ECD4686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32805-DD0B-4CD0-96D6-82386BF5807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72703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132805-DD0B-4CD0-96D6-82386BF58074}" type="slidenum">
              <a:rPr lang="LID4096" smtClean="0"/>
              <a:t>3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25716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5320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8645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6396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65147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4427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47661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83468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4341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5332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0059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9200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2682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4919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1855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1495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3079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94B74-33FD-4008-AEDD-BCECA408B283}" type="datetimeFigureOut">
              <a:rPr lang="LID4096" smtClean="0"/>
              <a:t>10/26/2023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3F7C5D-6915-47D3-8830-1057A77A923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7604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V2100024069" TargetMode="External"/><Relationship Id="rId7" Type="http://schemas.openxmlformats.org/officeDocument/2006/relationships/hyperlink" Target="https://adilet.zan.kz/rus/docs/V2000021493" TargetMode="External"/><Relationship Id="rId2" Type="http://schemas.openxmlformats.org/officeDocument/2006/relationships/hyperlink" Target="https://adilet.zan.kz/rus/docs/V200002171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ilet.zan.kz/rus/docs/V1500010404" TargetMode="External"/><Relationship Id="rId5" Type="http://schemas.openxmlformats.org/officeDocument/2006/relationships/hyperlink" Target="https://adilet.zan.kz/rus/docs/V2300032025" TargetMode="External"/><Relationship Id="rId4" Type="http://schemas.openxmlformats.org/officeDocument/2006/relationships/hyperlink" Target="https://adilet.zan.kz/rus/docs/V210002278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D4FEDA7-A588-4132-94B5-7CE9A07CFBDB}"/>
              </a:ext>
            </a:extLst>
          </p:cNvPr>
          <p:cNvSpPr txBox="1"/>
          <p:nvPr/>
        </p:nvSpPr>
        <p:spPr>
          <a:xfrm>
            <a:off x="3454401" y="5152312"/>
            <a:ext cx="849206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                                       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Надежда Черченко, Республиканский научно-практический центр психического здоровья         </a:t>
            </a:r>
            <a:endParaRPr lang="LID4096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752EB425-B8EF-4E3D-9C60-B0C604A715EF}"/>
              </a:ext>
            </a:extLst>
          </p:cNvPr>
          <p:cNvSpPr/>
          <p:nvPr/>
        </p:nvSpPr>
        <p:spPr>
          <a:xfrm>
            <a:off x="888023" y="1521069"/>
            <a:ext cx="10745177" cy="25005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ПОДДЕРЖИВАЮЩАЯ ТЕРАПИЯ АГОНИСТАМИ ОПИОИДОВ (ПТАО) </a:t>
            </a:r>
          </a:p>
        </p:txBody>
      </p:sp>
    </p:spTree>
    <p:extLst>
      <p:ext uri="{BB962C8B-B14F-4D97-AF65-F5344CB8AC3E}">
        <p14:creationId xmlns:p14="http://schemas.microsoft.com/office/powerpoint/2010/main" val="1183645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бъект 16">
            <a:extLst>
              <a:ext uri="{FF2B5EF4-FFF2-40B4-BE49-F238E27FC236}">
                <a16:creationId xmlns:a16="http://schemas.microsoft.com/office/drawing/2014/main" id="{0AD10645-B750-4BDB-84EF-1FCD1CC6B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14732"/>
            <a:ext cx="9170051" cy="441129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По состоянию на 03.11.2023 г. функционируют 19 кабинетов в 15 регионах.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2008 – Павлодар, Темиртау</a:t>
            </a:r>
          </a:p>
          <a:p>
            <a:pPr marL="0" indent="0">
              <a:buNone/>
            </a:pPr>
            <a:r>
              <a:rPr lang="ru-RU" dirty="0"/>
              <a:t>2010 – Усть-Каменогорск</a:t>
            </a:r>
          </a:p>
          <a:p>
            <a:pPr marL="0" indent="0">
              <a:buNone/>
            </a:pPr>
            <a:r>
              <a:rPr lang="ru-RU" dirty="0"/>
              <a:t>2012 - 2013 - Актобе, Жамбыл, Уральск, Караганда, Костанай, Семей, Экибастуз</a:t>
            </a:r>
          </a:p>
          <a:p>
            <a:pPr marL="0" indent="0">
              <a:buNone/>
            </a:pPr>
            <a:r>
              <a:rPr lang="ru-RU" dirty="0"/>
              <a:t>2017 - Атырау, Кызылорда, Алматы </a:t>
            </a:r>
          </a:p>
          <a:p>
            <a:pPr marL="0" indent="0">
              <a:buNone/>
            </a:pPr>
            <a:r>
              <a:rPr lang="ru-RU" dirty="0"/>
              <a:t>2020 – Рудный, Лисаковск</a:t>
            </a:r>
          </a:p>
          <a:p>
            <a:pPr marL="0" indent="0">
              <a:buNone/>
            </a:pPr>
            <a:r>
              <a:rPr lang="ru-RU" dirty="0"/>
              <a:t>2022 – Петропавловск</a:t>
            </a:r>
          </a:p>
          <a:p>
            <a:pPr marL="0" indent="0">
              <a:buNone/>
            </a:pPr>
            <a:r>
              <a:rPr lang="ru-RU" dirty="0"/>
              <a:t>2023 – Талдыкорган, Талгар, Астана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Готовятся к открытию – Шымкент, Актау, Кокшетау, Жезказган, Туркестанская обл.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02E6DA0B-6343-4975-A3A0-9A0974E06080}"/>
              </a:ext>
            </a:extLst>
          </p:cNvPr>
          <p:cNvSpPr/>
          <p:nvPr/>
        </p:nvSpPr>
        <p:spPr>
          <a:xfrm>
            <a:off x="677334" y="631972"/>
            <a:ext cx="83963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Открытие кабинетов ПТАО</a:t>
            </a:r>
          </a:p>
        </p:txBody>
      </p:sp>
    </p:spTree>
    <p:extLst>
      <p:ext uri="{BB962C8B-B14F-4D97-AF65-F5344CB8AC3E}">
        <p14:creationId xmlns:p14="http://schemas.microsoft.com/office/powerpoint/2010/main" val="374636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DE74D686-F1E1-2F0C-90AC-5C8348B7E1EE}"/>
              </a:ext>
            </a:extLst>
          </p:cNvPr>
          <p:cNvSpPr/>
          <p:nvPr/>
        </p:nvSpPr>
        <p:spPr>
          <a:xfrm>
            <a:off x="8976186" y="514938"/>
            <a:ext cx="3074573" cy="11798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266A830-6A2E-4A05-B9C5-51D54B2690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789015"/>
              </p:ext>
            </p:extLst>
          </p:nvPr>
        </p:nvGraphicFramePr>
        <p:xfrm>
          <a:off x="367845" y="607271"/>
          <a:ext cx="8430234" cy="738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7837">
                  <a:extLst>
                    <a:ext uri="{9D8B030D-6E8A-4147-A177-3AD203B41FA5}">
                      <a16:colId xmlns:a16="http://schemas.microsoft.com/office/drawing/2014/main" val="1290993986"/>
                    </a:ext>
                  </a:extLst>
                </a:gridCol>
                <a:gridCol w="556942">
                  <a:extLst>
                    <a:ext uri="{9D8B030D-6E8A-4147-A177-3AD203B41FA5}">
                      <a16:colId xmlns:a16="http://schemas.microsoft.com/office/drawing/2014/main" val="1325746659"/>
                    </a:ext>
                  </a:extLst>
                </a:gridCol>
                <a:gridCol w="556942">
                  <a:extLst>
                    <a:ext uri="{9D8B030D-6E8A-4147-A177-3AD203B41FA5}">
                      <a16:colId xmlns:a16="http://schemas.microsoft.com/office/drawing/2014/main" val="1458980416"/>
                    </a:ext>
                  </a:extLst>
                </a:gridCol>
                <a:gridCol w="556942">
                  <a:extLst>
                    <a:ext uri="{9D8B030D-6E8A-4147-A177-3AD203B41FA5}">
                      <a16:colId xmlns:a16="http://schemas.microsoft.com/office/drawing/2014/main" val="2380566636"/>
                    </a:ext>
                  </a:extLst>
                </a:gridCol>
                <a:gridCol w="556942">
                  <a:extLst>
                    <a:ext uri="{9D8B030D-6E8A-4147-A177-3AD203B41FA5}">
                      <a16:colId xmlns:a16="http://schemas.microsoft.com/office/drawing/2014/main" val="631275558"/>
                    </a:ext>
                  </a:extLst>
                </a:gridCol>
                <a:gridCol w="556942">
                  <a:extLst>
                    <a:ext uri="{9D8B030D-6E8A-4147-A177-3AD203B41FA5}">
                      <a16:colId xmlns:a16="http://schemas.microsoft.com/office/drawing/2014/main" val="2589069130"/>
                    </a:ext>
                  </a:extLst>
                </a:gridCol>
                <a:gridCol w="556942">
                  <a:extLst>
                    <a:ext uri="{9D8B030D-6E8A-4147-A177-3AD203B41FA5}">
                      <a16:colId xmlns:a16="http://schemas.microsoft.com/office/drawing/2014/main" val="883865418"/>
                    </a:ext>
                  </a:extLst>
                </a:gridCol>
                <a:gridCol w="556942">
                  <a:extLst>
                    <a:ext uri="{9D8B030D-6E8A-4147-A177-3AD203B41FA5}">
                      <a16:colId xmlns:a16="http://schemas.microsoft.com/office/drawing/2014/main" val="1386247977"/>
                    </a:ext>
                  </a:extLst>
                </a:gridCol>
                <a:gridCol w="556942">
                  <a:extLst>
                    <a:ext uri="{9D8B030D-6E8A-4147-A177-3AD203B41FA5}">
                      <a16:colId xmlns:a16="http://schemas.microsoft.com/office/drawing/2014/main" val="3821621052"/>
                    </a:ext>
                  </a:extLst>
                </a:gridCol>
                <a:gridCol w="556942">
                  <a:extLst>
                    <a:ext uri="{9D8B030D-6E8A-4147-A177-3AD203B41FA5}">
                      <a16:colId xmlns:a16="http://schemas.microsoft.com/office/drawing/2014/main" val="3407507505"/>
                    </a:ext>
                  </a:extLst>
                </a:gridCol>
                <a:gridCol w="556942">
                  <a:extLst>
                    <a:ext uri="{9D8B030D-6E8A-4147-A177-3AD203B41FA5}">
                      <a16:colId xmlns:a16="http://schemas.microsoft.com/office/drawing/2014/main" val="1357421564"/>
                    </a:ext>
                  </a:extLst>
                </a:gridCol>
                <a:gridCol w="577535">
                  <a:extLst>
                    <a:ext uri="{9D8B030D-6E8A-4147-A177-3AD203B41FA5}">
                      <a16:colId xmlns:a16="http://schemas.microsoft.com/office/drawing/2014/main" val="2539431488"/>
                    </a:ext>
                  </a:extLst>
                </a:gridCol>
                <a:gridCol w="577535">
                  <a:extLst>
                    <a:ext uri="{9D8B030D-6E8A-4147-A177-3AD203B41FA5}">
                      <a16:colId xmlns:a16="http://schemas.microsoft.com/office/drawing/2014/main" val="1046270293"/>
                    </a:ext>
                  </a:extLst>
                </a:gridCol>
                <a:gridCol w="577535">
                  <a:extLst>
                    <a:ext uri="{9D8B030D-6E8A-4147-A177-3AD203B41FA5}">
                      <a16:colId xmlns:a16="http://schemas.microsoft.com/office/drawing/2014/main" val="3022417658"/>
                    </a:ext>
                  </a:extLst>
                </a:gridCol>
                <a:gridCol w="570372">
                  <a:extLst>
                    <a:ext uri="{9D8B030D-6E8A-4147-A177-3AD203B41FA5}">
                      <a16:colId xmlns:a16="http://schemas.microsoft.com/office/drawing/2014/main" val="2603742376"/>
                    </a:ext>
                  </a:extLst>
                </a:gridCol>
              </a:tblGrid>
              <a:tr h="3801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2008</a:t>
                      </a:r>
                      <a:endParaRPr lang="ru-RU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2009</a:t>
                      </a:r>
                      <a:endParaRPr lang="ru-RU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2010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2011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2012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2013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2014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2015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2016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2017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2018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2019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2020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2021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2022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862403"/>
                  </a:ext>
                </a:extLst>
              </a:tr>
              <a:tr h="3587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ru-RU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43</a:t>
                      </a:r>
                      <a:endParaRPr lang="ru-RU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94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112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175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210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227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290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320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353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250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294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317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272</a:t>
                      </a:r>
                      <a:endParaRPr lang="ru-RU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343</a:t>
                      </a:r>
                      <a:endParaRPr lang="ru-RU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748464"/>
                  </a:ext>
                </a:extLst>
              </a:tr>
            </a:tbl>
          </a:graphicData>
        </a:graphic>
      </p:graphicFrame>
      <p:sp>
        <p:nvSpPr>
          <p:cNvPr id="6" name="Объект 16">
            <a:extLst>
              <a:ext uri="{FF2B5EF4-FFF2-40B4-BE49-F238E27FC236}">
                <a16:creationId xmlns:a16="http://schemas.microsoft.com/office/drawing/2014/main" id="{2EAC19CF-7FB6-45FD-895F-A52A88A6DC1B}"/>
              </a:ext>
            </a:extLst>
          </p:cNvPr>
          <p:cNvSpPr txBox="1">
            <a:spLocks/>
          </p:cNvSpPr>
          <p:nvPr/>
        </p:nvSpPr>
        <p:spPr>
          <a:xfrm>
            <a:off x="232941" y="169286"/>
            <a:ext cx="9170051" cy="651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Динамика по годам количества пациентов ПТАО (по состоянию на 31 декабря)</a:t>
            </a:r>
          </a:p>
          <a:p>
            <a:pPr marL="0" indent="0">
              <a:buFont typeface="Wingdings 3" charset="2"/>
              <a:buNone/>
            </a:pPr>
            <a:endParaRPr lang="ru-RU" dirty="0"/>
          </a:p>
          <a:p>
            <a:pPr marL="0" indent="0">
              <a:buFont typeface="Wingdings 3" charset="2"/>
              <a:buNone/>
            </a:pP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1A7D164-C577-46E8-A2FC-9B9BF8E48A11}"/>
              </a:ext>
            </a:extLst>
          </p:cNvPr>
          <p:cNvSpPr/>
          <p:nvPr/>
        </p:nvSpPr>
        <p:spPr>
          <a:xfrm>
            <a:off x="9067887" y="607271"/>
            <a:ext cx="2891172" cy="995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0"/>
              </a:spcBef>
              <a:buClr>
                <a:srgbClr val="E48312"/>
              </a:buClr>
              <a:buSzPct val="80000"/>
            </a:pPr>
            <a:r>
              <a:rPr lang="ru-RU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Перерывы в поставке метадона</a:t>
            </a:r>
          </a:p>
          <a:p>
            <a:pPr marL="285750" lvl="0" indent="-285750">
              <a:spcBef>
                <a:spcPts val="1000"/>
              </a:spcBef>
              <a:buClr>
                <a:srgbClr val="E48312"/>
              </a:buClr>
              <a:buSzPct val="8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01–12 ноября 2021</a:t>
            </a:r>
          </a:p>
          <a:p>
            <a:pPr marL="285750" lvl="0" indent="-285750">
              <a:spcBef>
                <a:spcPts val="1000"/>
              </a:spcBef>
              <a:buClr>
                <a:srgbClr val="E48312"/>
              </a:buClr>
              <a:buSzPct val="80000"/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01-30 июня 2022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2D59541-A690-1D02-A793-2961A3FAF90F}"/>
              </a:ext>
            </a:extLst>
          </p:cNvPr>
          <p:cNvSpPr/>
          <p:nvPr/>
        </p:nvSpPr>
        <p:spPr>
          <a:xfrm>
            <a:off x="232941" y="1580690"/>
            <a:ext cx="70568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buClr>
                <a:srgbClr val="E48312"/>
              </a:buClr>
              <a:buSzPct val="80000"/>
            </a:pPr>
            <a:r>
              <a:rPr lang="ru-RU" dirty="0">
                <a:solidFill>
                  <a:srgbClr val="000000">
                    <a:lumMod val="75000"/>
                    <a:lumOff val="25000"/>
                  </a:srgbClr>
                </a:solidFill>
              </a:rPr>
              <a:t>Общее количество пациентов ПТАО с 2008 года – 1644 человек: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FDB7D3CE-3989-D96B-C8D2-C0D6A3988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394477"/>
              </p:ext>
            </p:extLst>
          </p:nvPr>
        </p:nvGraphicFramePr>
        <p:xfrm>
          <a:off x="232941" y="1950022"/>
          <a:ext cx="5764889" cy="4898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8667">
                  <a:extLst>
                    <a:ext uri="{9D8B030D-6E8A-4147-A177-3AD203B41FA5}">
                      <a16:colId xmlns:a16="http://schemas.microsoft.com/office/drawing/2014/main" val="185340992"/>
                    </a:ext>
                  </a:extLst>
                </a:gridCol>
                <a:gridCol w="4299488">
                  <a:extLst>
                    <a:ext uri="{9D8B030D-6E8A-4147-A177-3AD203B41FA5}">
                      <a16:colId xmlns:a16="http://schemas.microsoft.com/office/drawing/2014/main" val="926312311"/>
                    </a:ext>
                  </a:extLst>
                </a:gridCol>
                <a:gridCol w="956734">
                  <a:extLst>
                    <a:ext uri="{9D8B030D-6E8A-4147-A177-3AD203B41FA5}">
                      <a16:colId xmlns:a16="http://schemas.microsoft.com/office/drawing/2014/main" val="3778605263"/>
                    </a:ext>
                  </a:extLst>
                </a:gridCol>
              </a:tblGrid>
              <a:tr h="254635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dirty="0">
                          <a:effectLst/>
                        </a:rPr>
                        <a:t>ЦПЗ области Абай, г. Семей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0816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dirty="0">
                          <a:effectLst/>
                        </a:rPr>
                        <a:t>ЦПЗ Алматинской области, г. Талгар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1353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200" b="0" u="none" strike="noStrike" dirty="0">
                          <a:effectLst/>
                        </a:rPr>
                        <a:t>ЦПЗ Актюбинской области, г. Актобе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551474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200" b="0" u="none" strike="noStrike" dirty="0">
                          <a:effectLst/>
                        </a:rPr>
                        <a:t>ЦПЗ Атырауской области, г. Атырау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14788"/>
                  </a:ext>
                </a:extLst>
              </a:tr>
              <a:tr h="278272"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dirty="0">
                          <a:effectLst/>
                        </a:rPr>
                        <a:t>ЦПЗ Восточно-Казахстанской области, г. Усть-Каменогорск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206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672551"/>
                  </a:ext>
                </a:extLst>
              </a:tr>
              <a:tr h="291925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dirty="0">
                          <a:effectLst/>
                        </a:rPr>
                        <a:t>ЦПЗ Жамбылской области, г. Тараз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72081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dirty="0">
                          <a:effectLst/>
                        </a:rPr>
                        <a:t>ЦПЗ Жетысуской области, г. Талдыкорган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424096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dirty="0">
                          <a:effectLst/>
                        </a:rPr>
                        <a:t>ЦПЗ Западно-Казахстанской областной, г. Уральск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93811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</a:rPr>
                        <a:t>ЦПЗ Карагандинской области, г. Караганда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832825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</a:rPr>
                        <a:t>ЦПЗ Карагандинской области, г. Темиртау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813191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</a:rPr>
                        <a:t>ЦПЗ Костанайской области, г. Костанай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78108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</a:rPr>
                        <a:t>Рудненская городская поликлиника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48101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</a:rPr>
                        <a:t>Лисаковская городская больница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364766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</a:rPr>
                        <a:t>ЦПЗ Кызылординской области, г. Кызылорда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821435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</a:rPr>
                        <a:t>ЦПЗ Павлодарской области, г. Павлодар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255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591199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</a:rPr>
                        <a:t>ЦПЗ Павлодарской области, г. Экибастуз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942849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</a:rPr>
                        <a:t>ЦПЗ Северо-Казахстанской области, г. Петропавловск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462032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200" b="0" u="none" strike="noStrike" dirty="0">
                          <a:effectLst/>
                        </a:rPr>
                        <a:t>ЦПЗ г. Алматы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14951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 lvl="0" algn="ctr" fontAlgn="b"/>
                      <a:r>
                        <a:rPr lang="ru-KZ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K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200" b="0" u="none" strike="noStrike" dirty="0">
                          <a:effectLst/>
                        </a:rPr>
                        <a:t>Итого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1644</a:t>
                      </a:r>
                      <a:endParaRPr lang="ru-KZ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046451"/>
                  </a:ext>
                </a:extLst>
              </a:tr>
            </a:tbl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6518EF8B-F12E-2752-0130-5F63B6C5E9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7583157"/>
              </p:ext>
            </p:extLst>
          </p:nvPr>
        </p:nvGraphicFramePr>
        <p:xfrm>
          <a:off x="10270579" y="2025050"/>
          <a:ext cx="1780180" cy="1940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4CD1390B-A21B-60D9-FE74-31F0B7C404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9512038"/>
              </p:ext>
            </p:extLst>
          </p:nvPr>
        </p:nvGraphicFramePr>
        <p:xfrm>
          <a:off x="6275631" y="2029124"/>
          <a:ext cx="3666227" cy="2388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000CA72F-2BDF-8B71-E8E0-A40534A774CB}"/>
              </a:ext>
            </a:extLst>
          </p:cNvPr>
          <p:cNvSpPr/>
          <p:nvPr/>
        </p:nvSpPr>
        <p:spPr>
          <a:xfrm>
            <a:off x="6421119" y="5068276"/>
            <a:ext cx="4532430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buClr>
                <a:srgbClr val="E48312"/>
              </a:buClr>
              <a:buSzPct val="80000"/>
            </a:pPr>
            <a:r>
              <a:rPr lang="ru-RU" dirty="0">
                <a:solidFill>
                  <a:srgbClr val="000000">
                    <a:lumMod val="75000"/>
                    <a:lumOff val="25000"/>
                  </a:srgbClr>
                </a:solidFill>
              </a:rPr>
              <a:t>Социальный статус (трудоустройство):</a:t>
            </a:r>
          </a:p>
          <a:p>
            <a:pPr lvl="0">
              <a:spcBef>
                <a:spcPts val="1000"/>
              </a:spcBef>
              <a:buClr>
                <a:srgbClr val="E48312"/>
              </a:buClr>
              <a:buSzPct val="80000"/>
            </a:pPr>
            <a:r>
              <a:rPr lang="ru-RU" dirty="0">
                <a:solidFill>
                  <a:srgbClr val="000000">
                    <a:lumMod val="75000"/>
                    <a:lumOff val="25000"/>
                  </a:srgbClr>
                </a:solidFill>
              </a:rPr>
              <a:t>- 735 работающих пациентов</a:t>
            </a:r>
          </a:p>
          <a:p>
            <a:pPr lvl="0">
              <a:spcBef>
                <a:spcPts val="1000"/>
              </a:spcBef>
              <a:buClr>
                <a:srgbClr val="E48312"/>
              </a:buClr>
              <a:buSzPct val="80000"/>
            </a:pPr>
            <a:r>
              <a:rPr lang="ru-RU" dirty="0">
                <a:solidFill>
                  <a:srgbClr val="000000">
                    <a:lumMod val="75000"/>
                    <a:lumOff val="25000"/>
                  </a:srgbClr>
                </a:solidFill>
              </a:rPr>
              <a:t>- 62 пациента с инвалидностью</a:t>
            </a:r>
          </a:p>
          <a:p>
            <a:pPr lvl="0">
              <a:spcBef>
                <a:spcPts val="1000"/>
              </a:spcBef>
              <a:buClr>
                <a:srgbClr val="E48312"/>
              </a:buClr>
              <a:buSzPct val="80000"/>
            </a:pPr>
            <a:r>
              <a:rPr lang="ru-RU" dirty="0">
                <a:solidFill>
                  <a:srgbClr val="000000">
                    <a:lumMod val="75000"/>
                    <a:lumOff val="25000"/>
                  </a:srgbClr>
                </a:solidFill>
              </a:rPr>
              <a:t>- 4 пациента на пенсии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1863E89A-6E2F-6F2C-88B0-B900FDB6F2D9}"/>
              </a:ext>
            </a:extLst>
          </p:cNvPr>
          <p:cNvSpPr/>
          <p:nvPr/>
        </p:nvSpPr>
        <p:spPr>
          <a:xfrm>
            <a:off x="6421119" y="4677690"/>
            <a:ext cx="3512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buClr>
                <a:srgbClr val="E48312"/>
              </a:buClr>
              <a:buSzPct val="80000"/>
            </a:pPr>
            <a:r>
              <a:rPr lang="ru-RU" dirty="0">
                <a:solidFill>
                  <a:srgbClr val="000000">
                    <a:lumMod val="75000"/>
                    <a:lumOff val="25000"/>
                  </a:srgbClr>
                </a:solidFill>
              </a:rPr>
              <a:t>В браке 654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106998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315A42C-1A14-1EC9-1595-85FED6BA50F5}"/>
              </a:ext>
            </a:extLst>
          </p:cNvPr>
          <p:cNvSpPr/>
          <p:nvPr/>
        </p:nvSpPr>
        <p:spPr>
          <a:xfrm>
            <a:off x="453456" y="230819"/>
            <a:ext cx="10913980" cy="774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buClr>
                <a:srgbClr val="E48312"/>
              </a:buClr>
              <a:buSzPct val="80000"/>
            </a:pPr>
            <a:r>
              <a:rPr lang="ru-RU" dirty="0">
                <a:solidFill>
                  <a:srgbClr val="000000">
                    <a:lumMod val="75000"/>
                    <a:lumOff val="25000"/>
                  </a:srgbClr>
                </a:solidFill>
              </a:rPr>
              <a:t>На динамическом наблюдении с диагнозом 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F</a:t>
            </a:r>
            <a:r>
              <a:rPr lang="kk-KZ" dirty="0">
                <a:solidFill>
                  <a:srgbClr val="000000">
                    <a:lumMod val="75000"/>
                    <a:lumOff val="25000"/>
                  </a:srgbClr>
                </a:solidFill>
              </a:rPr>
              <a:t>11</a:t>
            </a:r>
            <a:r>
              <a:rPr lang="ru-RU" dirty="0">
                <a:solidFill>
                  <a:srgbClr val="000000">
                    <a:lumMod val="75000"/>
                    <a:lumOff val="25000"/>
                  </a:srgbClr>
                </a:solidFill>
              </a:rPr>
              <a:t>.2 находится 6227 пациентов (по итогам 9 мес. 2023)</a:t>
            </a:r>
          </a:p>
          <a:p>
            <a:pPr lvl="0">
              <a:spcBef>
                <a:spcPts val="1000"/>
              </a:spcBef>
              <a:buClr>
                <a:srgbClr val="E48312"/>
              </a:buClr>
              <a:buSzPct val="80000"/>
            </a:pPr>
            <a:r>
              <a:rPr lang="ru-RU" dirty="0">
                <a:solidFill>
                  <a:srgbClr val="000000">
                    <a:lumMod val="75000"/>
                    <a:lumOff val="25000"/>
                  </a:srgbClr>
                </a:solidFill>
              </a:rPr>
              <a:t>На поддерживающей терапии – 479 пациентов (7,6%) </a:t>
            </a:r>
          </a:p>
        </p:txBody>
      </p:sp>
      <p:graphicFrame>
        <p:nvGraphicFramePr>
          <p:cNvPr id="5" name="Объект 5">
            <a:extLst>
              <a:ext uri="{FF2B5EF4-FFF2-40B4-BE49-F238E27FC236}">
                <a16:creationId xmlns:a16="http://schemas.microsoft.com/office/drawing/2014/main" id="{61352427-496C-9585-16F7-9EB33792BA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47439"/>
              </p:ext>
            </p:extLst>
          </p:nvPr>
        </p:nvGraphicFramePr>
        <p:xfrm>
          <a:off x="677863" y="1005390"/>
          <a:ext cx="9270470" cy="5742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877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44AA2445-ED2C-C2C6-2603-847CF950D4A1}"/>
              </a:ext>
            </a:extLst>
          </p:cNvPr>
          <p:cNvSpPr/>
          <p:nvPr/>
        </p:nvSpPr>
        <p:spPr>
          <a:xfrm>
            <a:off x="218263" y="3330776"/>
            <a:ext cx="4597400" cy="2667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7" name="Прямоугольник: усеченные противолежащие углы 6">
            <a:extLst>
              <a:ext uri="{FF2B5EF4-FFF2-40B4-BE49-F238E27FC236}">
                <a16:creationId xmlns:a16="http://schemas.microsoft.com/office/drawing/2014/main" id="{A1D90F9F-832A-04B2-559A-1574B03A48AD}"/>
              </a:ext>
            </a:extLst>
          </p:cNvPr>
          <p:cNvSpPr/>
          <p:nvPr/>
        </p:nvSpPr>
        <p:spPr>
          <a:xfrm>
            <a:off x="298684" y="295365"/>
            <a:ext cx="5900788" cy="2560650"/>
          </a:xfrm>
          <a:prstGeom prst="snip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Из 479 пациентов: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Работающие – 268 пациентов (60%)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Средний возраст – 45 лет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Средний стаж употребления опиоидов – 19 лет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В браке 194 пациента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Средняя доза метадона – 69 мг (в 2022 – 60 мг), максимальная доза 195 мг</a:t>
            </a: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A7D2261A-9FAC-5FD4-88B0-F99BD771AC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1062639"/>
              </p:ext>
            </p:extLst>
          </p:nvPr>
        </p:nvGraphicFramePr>
        <p:xfrm>
          <a:off x="6885107" y="419392"/>
          <a:ext cx="2069431" cy="2312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83F34DCF-9117-1687-E736-4A0A9001C9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549868"/>
              </p:ext>
            </p:extLst>
          </p:nvPr>
        </p:nvGraphicFramePr>
        <p:xfrm>
          <a:off x="5470323" y="3429000"/>
          <a:ext cx="5659654" cy="2659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4741">
                  <a:extLst>
                    <a:ext uri="{9D8B030D-6E8A-4147-A177-3AD203B41FA5}">
                      <a16:colId xmlns:a16="http://schemas.microsoft.com/office/drawing/2014/main" val="2215948339"/>
                    </a:ext>
                  </a:extLst>
                </a:gridCol>
                <a:gridCol w="1414913">
                  <a:extLst>
                    <a:ext uri="{9D8B030D-6E8A-4147-A177-3AD203B41FA5}">
                      <a16:colId xmlns:a16="http://schemas.microsoft.com/office/drawing/2014/main" val="294843081"/>
                    </a:ext>
                  </a:extLst>
                </a:gridCol>
              </a:tblGrid>
              <a:tr h="4777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Интервенции для пациентов за 9 мес. 2023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318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Социальное консультирование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1400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265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Восстановление документов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144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Трудоустройство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519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Консультации узких специалистов: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3522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фтизиатр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8312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гинеколог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165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психолог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2594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352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хирург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5402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терапевт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163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613956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EB5DEDE3-6CA3-4AFB-A0D7-11136389AD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821818"/>
              </p:ext>
            </p:extLst>
          </p:nvPr>
        </p:nvGraphicFramePr>
        <p:xfrm>
          <a:off x="490636" y="3886157"/>
          <a:ext cx="3883989" cy="2111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28BED77-8D2C-446A-B7C8-54AA57E2DB83}"/>
              </a:ext>
            </a:extLst>
          </p:cNvPr>
          <p:cNvSpPr/>
          <p:nvPr/>
        </p:nvSpPr>
        <p:spPr>
          <a:xfrm>
            <a:off x="872923" y="3429000"/>
            <a:ext cx="3288080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>
                <a:cs typeface="Times New Roman" panose="02020603050405020304" pitchFamily="18" charset="0"/>
              </a:rPr>
              <a:t>Сопутствующие заболевания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8A36E4-FB09-A038-CD5E-0D87D9F6A04D}"/>
              </a:ext>
            </a:extLst>
          </p:cNvPr>
          <p:cNvSpPr txBox="1"/>
          <p:nvPr/>
        </p:nvSpPr>
        <p:spPr>
          <a:xfrm>
            <a:off x="2225131" y="3839521"/>
            <a:ext cx="204789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ЛЖВ:</a:t>
            </a:r>
          </a:p>
          <a:p>
            <a:pPr algn="ctr"/>
            <a:r>
              <a:rPr lang="ru-RU" sz="1400" dirty="0"/>
              <a:t>117 – муж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33 - жен</a:t>
            </a:r>
            <a:endParaRPr lang="LID4096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54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1B3D82-D807-534C-AC5F-92495AE52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5067"/>
          </a:xfrm>
        </p:spPr>
        <p:txBody>
          <a:bodyPr/>
          <a:lstStyle/>
          <a:p>
            <a:r>
              <a:rPr lang="ru-RU" dirty="0"/>
              <a:t>Приказы</a:t>
            </a: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1A8B90-B2EC-7173-3ABD-91DB48FEE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733" y="1456266"/>
            <a:ext cx="9414934" cy="4551229"/>
          </a:xfrm>
        </p:spPr>
        <p:txBody>
          <a:bodyPr/>
          <a:lstStyle/>
          <a:p>
            <a:r>
              <a:rPr lang="ru-RU" b="0" i="0" dirty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Приказ Министра здравоохранения Республики Казахстан от 30 ноября 2020 года № ҚР ДСМ-224/2020 </a:t>
            </a:r>
            <a:r>
              <a:rPr lang="en-US" dirty="0">
                <a:hlinkClick r:id="rId2"/>
              </a:rPr>
              <a:t>https://adilet.zan.kz/rus/docs/V2000021712</a:t>
            </a:r>
            <a:endParaRPr lang="ru-RU" dirty="0"/>
          </a:p>
          <a:p>
            <a:r>
              <a:rPr lang="ru-RU" dirty="0"/>
              <a:t>Приказ Министра здравоохранения Республики Казахстан от 20 августа 2021 года № ҚР ДСМ-89 </a:t>
            </a:r>
            <a:r>
              <a:rPr lang="en-US" dirty="0">
                <a:hlinkClick r:id="rId3"/>
              </a:rPr>
              <a:t>https://adilet.zan.kz/rus/docs/V2100024069</a:t>
            </a:r>
            <a:endParaRPr lang="ru-RU" dirty="0"/>
          </a:p>
          <a:p>
            <a:r>
              <a:rPr lang="ru-RU" dirty="0"/>
              <a:t>Приказ Министра здравоохранения Республики Казахстан от 18 мая 2021 года № ҚР ДСМ – 41 </a:t>
            </a:r>
            <a:r>
              <a:rPr lang="en-US" dirty="0">
                <a:hlinkClick r:id="rId4"/>
              </a:rPr>
              <a:t>https://adilet.zan.kz/rus/docs/V2100022782</a:t>
            </a:r>
            <a:endParaRPr lang="ru-RU" dirty="0"/>
          </a:p>
          <a:p>
            <a:r>
              <a:rPr lang="ru-RU" dirty="0"/>
              <a:t>Приказ и.о. Министра здравоохранения Республики Казахстан от 3 марта 2023 года № 35 </a:t>
            </a:r>
            <a:r>
              <a:rPr lang="en-US" dirty="0">
                <a:hlinkClick r:id="rId5"/>
              </a:rPr>
              <a:t>https://adilet.zan.kz/rus/docs/V2300032025</a:t>
            </a:r>
            <a:endParaRPr lang="ru-RU" dirty="0"/>
          </a:p>
          <a:p>
            <a:r>
              <a:rPr lang="ru-RU" dirty="0"/>
              <a:t>Приказ Министра здравоохранения и социального развития Республики Казахстан от 26 января 2015 года № 32 </a:t>
            </a:r>
            <a:r>
              <a:rPr lang="en-US" dirty="0">
                <a:hlinkClick r:id="rId6"/>
              </a:rPr>
              <a:t>https://adilet.zan.kz/rus/docs/V1500010404</a:t>
            </a:r>
            <a:endParaRPr lang="ru-RU" dirty="0"/>
          </a:p>
          <a:p>
            <a:r>
              <a:rPr lang="ru-RU" dirty="0"/>
              <a:t>Приказ Министра здравоохранения Республики Казахстан от 2 октября 2020 года № ҚР ДСМ-112/2020 </a:t>
            </a:r>
            <a:r>
              <a:rPr lang="en-US" dirty="0">
                <a:hlinkClick r:id="rId7"/>
              </a:rPr>
              <a:t>https://adilet.zan.kz/rus/docs/V2000021493</a:t>
            </a:r>
            <a:endParaRPr lang="ru-RU" dirty="0"/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97521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388E62-3025-A712-80C2-8FC0DC8D4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5133"/>
          </a:xfrm>
        </p:spPr>
        <p:txBody>
          <a:bodyPr/>
          <a:lstStyle/>
          <a:p>
            <a:r>
              <a:rPr lang="ru-RU" dirty="0"/>
              <a:t>Закуп метадона</a:t>
            </a: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01783F-98F0-6597-3249-41B26D61B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1464733"/>
            <a:ext cx="9330266" cy="457662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Производитель «</a:t>
            </a:r>
            <a:r>
              <a:rPr lang="ru-RU" dirty="0" err="1"/>
              <a:t>Molteni</a:t>
            </a:r>
            <a:r>
              <a:rPr lang="ru-RU" dirty="0"/>
              <a:t>», Италия (раствор для орального применения 5 мг/мл, регистрационное удостоверение РК-ЛС-5№121922, бессрочно).</a:t>
            </a:r>
          </a:p>
          <a:p>
            <a:r>
              <a:rPr lang="ru-RU" dirty="0"/>
              <a:t>Поставщик ТОО «КФК «Медсервис плюс»</a:t>
            </a:r>
          </a:p>
          <a:p>
            <a:r>
              <a:rPr lang="ru-RU" dirty="0"/>
              <a:t>Закуп в 2022 году 5110 флаконов (переходящий остаток на 2024 год – 2000 </a:t>
            </a:r>
            <a:r>
              <a:rPr lang="ru-RU" dirty="0" err="1"/>
              <a:t>фл</a:t>
            </a:r>
            <a:r>
              <a:rPr lang="ru-RU" dirty="0"/>
              <a:t>.)</a:t>
            </a:r>
          </a:p>
          <a:p>
            <a:r>
              <a:rPr lang="ru-RU" dirty="0"/>
              <a:t>Средний расход метадона по РК в месяц 200 флаконов</a:t>
            </a:r>
          </a:p>
          <a:p>
            <a:r>
              <a:rPr lang="ru-RU" dirty="0"/>
              <a:t>Постановление Правительства РК от 14 сентября 2023 года № 801: </a:t>
            </a:r>
          </a:p>
          <a:p>
            <a:pPr marL="0" indent="0">
              <a:buNone/>
            </a:pPr>
            <a:r>
              <a:rPr lang="ru-RU" dirty="0"/>
              <a:t>– объем метадона - 18 кг 987,13 г (3797 флаконов)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Приказы:</a:t>
            </a:r>
          </a:p>
          <a:p>
            <a:pPr marL="0" indent="0">
              <a:buNone/>
            </a:pPr>
            <a:r>
              <a:rPr lang="ru-RU" dirty="0"/>
              <a:t>- по предельным ценам;</a:t>
            </a:r>
          </a:p>
          <a:p>
            <a:pPr marL="0" indent="0">
              <a:buNone/>
            </a:pPr>
            <a:r>
              <a:rPr lang="ru-RU" dirty="0"/>
              <a:t>- Перечень амбулаторно-лекарственного обеспечения; </a:t>
            </a:r>
          </a:p>
          <a:p>
            <a:pPr marL="0" indent="0">
              <a:buNone/>
            </a:pPr>
            <a:r>
              <a:rPr lang="ru-RU" dirty="0"/>
              <a:t>- Список закупа Единого дистрибьютора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05727815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3978</TotalTime>
  <Words>733</Words>
  <Application>Microsoft Office PowerPoint</Application>
  <PresentationFormat>Широкоэкранный</PresentationFormat>
  <Paragraphs>173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Приказы</vt:lpstr>
      <vt:lpstr>Закуп метадона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Nadezhda Cherchenko</dc:creator>
  <cp:lastModifiedBy>Nadezhda Cherchenko</cp:lastModifiedBy>
  <cp:revision>73</cp:revision>
  <dcterms:created xsi:type="dcterms:W3CDTF">2022-03-15T11:21:38Z</dcterms:created>
  <dcterms:modified xsi:type="dcterms:W3CDTF">2023-10-26T07:55:19Z</dcterms:modified>
</cp:coreProperties>
</file>