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09F99-2A67-4829-A6B6-922109EF7364}" v="2" dt="2024-11-23T17:17:18.6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tmagambetova, Indira (CDC/GHC/DGHT)" userId="14c2bc57-8bc8-4365-83c3-9261289000b6" providerId="ADAL" clId="{F6F4EB99-CC83-4ECA-8582-C4C833B29553}"/>
    <pc:docChg chg="custSel modSld">
      <pc:chgData name="Aitmagambetova, Indira (CDC/GHC/DGHT)" userId="14c2bc57-8bc8-4365-83c3-9261289000b6" providerId="ADAL" clId="{F6F4EB99-CC83-4ECA-8582-C4C833B29553}" dt="2024-10-28T05:42:11.433" v="335" actId="6549"/>
      <pc:docMkLst>
        <pc:docMk/>
      </pc:docMkLst>
      <pc:sldChg chg="modSp mod">
        <pc:chgData name="Aitmagambetova, Indira (CDC/GHC/DGHT)" userId="14c2bc57-8bc8-4365-83c3-9261289000b6" providerId="ADAL" clId="{F6F4EB99-CC83-4ECA-8582-C4C833B29553}" dt="2024-10-28T05:36:53.553" v="259" actId="207"/>
        <pc:sldMkLst>
          <pc:docMk/>
          <pc:sldMk cId="2398307527" sldId="256"/>
        </pc:sldMkLst>
        <pc:spChg chg="mod">
          <ac:chgData name="Aitmagambetova, Indira (CDC/GHC/DGHT)" userId="14c2bc57-8bc8-4365-83c3-9261289000b6" providerId="ADAL" clId="{F6F4EB99-CC83-4ECA-8582-C4C833B29553}" dt="2024-10-28T05:36:53.553" v="259" actId="207"/>
          <ac:spMkLst>
            <pc:docMk/>
            <pc:sldMk cId="2398307527" sldId="256"/>
            <ac:spMk id="2" creationId="{2F8D5FDB-8C37-5237-F5C8-487AE404A10E}"/>
          </ac:spMkLst>
        </pc:spChg>
        <pc:spChg chg="mod">
          <ac:chgData name="Aitmagambetova, Indira (CDC/GHC/DGHT)" userId="14c2bc57-8bc8-4365-83c3-9261289000b6" providerId="ADAL" clId="{F6F4EB99-CC83-4ECA-8582-C4C833B29553}" dt="2024-10-28T05:36:39.367" v="258" actId="1076"/>
          <ac:spMkLst>
            <pc:docMk/>
            <pc:sldMk cId="2398307527" sldId="256"/>
            <ac:spMk id="3" creationId="{A3CDBCAC-2F1A-A5BA-D47E-B1F67EE5EDD3}"/>
          </ac:spMkLst>
        </pc:spChg>
      </pc:sldChg>
      <pc:sldChg chg="modSp mod">
        <pc:chgData name="Aitmagambetova, Indira (CDC/GHC/DGHT)" userId="14c2bc57-8bc8-4365-83c3-9261289000b6" providerId="ADAL" clId="{F6F4EB99-CC83-4ECA-8582-C4C833B29553}" dt="2024-10-28T05:37:30.640" v="263" actId="122"/>
        <pc:sldMkLst>
          <pc:docMk/>
          <pc:sldMk cId="2159061581" sldId="257"/>
        </pc:sldMkLst>
        <pc:spChg chg="mod">
          <ac:chgData name="Aitmagambetova, Indira (CDC/GHC/DGHT)" userId="14c2bc57-8bc8-4365-83c3-9261289000b6" providerId="ADAL" clId="{F6F4EB99-CC83-4ECA-8582-C4C833B29553}" dt="2024-10-28T05:37:30.640" v="263" actId="122"/>
          <ac:spMkLst>
            <pc:docMk/>
            <pc:sldMk cId="2159061581" sldId="257"/>
            <ac:spMk id="2" creationId="{632C6342-956A-84C1-2F21-8D22365012E8}"/>
          </ac:spMkLst>
        </pc:spChg>
      </pc:sldChg>
      <pc:sldChg chg="modSp mod">
        <pc:chgData name="Aitmagambetova, Indira (CDC/GHC/DGHT)" userId="14c2bc57-8bc8-4365-83c3-9261289000b6" providerId="ADAL" clId="{F6F4EB99-CC83-4ECA-8582-C4C833B29553}" dt="2024-10-28T05:37:24.580" v="262" actId="122"/>
        <pc:sldMkLst>
          <pc:docMk/>
          <pc:sldMk cId="4159816334" sldId="258"/>
        </pc:sldMkLst>
        <pc:spChg chg="mod">
          <ac:chgData name="Aitmagambetova, Indira (CDC/GHC/DGHT)" userId="14c2bc57-8bc8-4365-83c3-9261289000b6" providerId="ADAL" clId="{F6F4EB99-CC83-4ECA-8582-C4C833B29553}" dt="2024-10-28T05:37:24.580" v="262" actId="122"/>
          <ac:spMkLst>
            <pc:docMk/>
            <pc:sldMk cId="4159816334" sldId="258"/>
            <ac:spMk id="2" creationId="{176EFCA6-5A51-3C00-C38B-7B22EF410F7F}"/>
          </ac:spMkLst>
        </pc:spChg>
      </pc:sldChg>
      <pc:sldChg chg="modSp mod">
        <pc:chgData name="Aitmagambetova, Indira (CDC/GHC/DGHT)" userId="14c2bc57-8bc8-4365-83c3-9261289000b6" providerId="ADAL" clId="{F6F4EB99-CC83-4ECA-8582-C4C833B29553}" dt="2024-10-28T05:37:39.582" v="264" actId="207"/>
        <pc:sldMkLst>
          <pc:docMk/>
          <pc:sldMk cId="2811331067" sldId="260"/>
        </pc:sldMkLst>
        <pc:spChg chg="mod">
          <ac:chgData name="Aitmagambetova, Indira (CDC/GHC/DGHT)" userId="14c2bc57-8bc8-4365-83c3-9261289000b6" providerId="ADAL" clId="{F6F4EB99-CC83-4ECA-8582-C4C833B29553}" dt="2024-10-28T05:37:39.582" v="264" actId="207"/>
          <ac:spMkLst>
            <pc:docMk/>
            <pc:sldMk cId="2811331067" sldId="260"/>
            <ac:spMk id="2" creationId="{CCD2F615-4D9D-DF2A-E9F5-D6FDB8F6BDBE}"/>
          </ac:spMkLst>
        </pc:spChg>
      </pc:sldChg>
      <pc:sldChg chg="modSp mod">
        <pc:chgData name="Aitmagambetova, Indira (CDC/GHC/DGHT)" userId="14c2bc57-8bc8-4365-83c3-9261289000b6" providerId="ADAL" clId="{F6F4EB99-CC83-4ECA-8582-C4C833B29553}" dt="2024-10-28T05:42:11.433" v="335" actId="6549"/>
        <pc:sldMkLst>
          <pc:docMk/>
          <pc:sldMk cId="4254988380" sldId="261"/>
        </pc:sldMkLst>
        <pc:spChg chg="mod">
          <ac:chgData name="Aitmagambetova, Indira (CDC/GHC/DGHT)" userId="14c2bc57-8bc8-4365-83c3-9261289000b6" providerId="ADAL" clId="{F6F4EB99-CC83-4ECA-8582-C4C833B29553}" dt="2024-10-28T05:37:53.626" v="265" actId="122"/>
          <ac:spMkLst>
            <pc:docMk/>
            <pc:sldMk cId="4254988380" sldId="261"/>
            <ac:spMk id="2" creationId="{4C32155A-E413-167E-42E5-C61CD096CF13}"/>
          </ac:spMkLst>
        </pc:spChg>
        <pc:spChg chg="mod">
          <ac:chgData name="Aitmagambetova, Indira (CDC/GHC/DGHT)" userId="14c2bc57-8bc8-4365-83c3-9261289000b6" providerId="ADAL" clId="{F6F4EB99-CC83-4ECA-8582-C4C833B29553}" dt="2024-10-28T05:42:11.433" v="335" actId="6549"/>
          <ac:spMkLst>
            <pc:docMk/>
            <pc:sldMk cId="4254988380" sldId="261"/>
            <ac:spMk id="3" creationId="{27A6079B-A05C-2742-9AC3-F04E9DCF4757}"/>
          </ac:spMkLst>
        </pc:spChg>
      </pc:sldChg>
    </pc:docChg>
  </pc:docChgLst>
  <pc:docChgLst>
    <pc:chgData name="Ryssaldy Demeuova" userId="1b36aab8-03ea-4a7c-9005-27f2602792bf" providerId="ADAL" clId="{3FA09F99-2A67-4829-A6B6-922109EF7364}"/>
    <pc:docChg chg="custSel modSld">
      <pc:chgData name="Ryssaldy Demeuova" userId="1b36aab8-03ea-4a7c-9005-27f2602792bf" providerId="ADAL" clId="{3FA09F99-2A67-4829-A6B6-922109EF7364}" dt="2024-11-23T17:18:43.984" v="29" actId="113"/>
      <pc:docMkLst>
        <pc:docMk/>
      </pc:docMkLst>
      <pc:sldChg chg="addSp delSp modSp mod">
        <pc:chgData name="Ryssaldy Demeuova" userId="1b36aab8-03ea-4a7c-9005-27f2602792bf" providerId="ADAL" clId="{3FA09F99-2A67-4829-A6B6-922109EF7364}" dt="2024-11-23T17:18:43.984" v="29" actId="113"/>
        <pc:sldMkLst>
          <pc:docMk/>
          <pc:sldMk cId="2398307527" sldId="256"/>
        </pc:sldMkLst>
        <pc:spChg chg="mod">
          <ac:chgData name="Ryssaldy Demeuova" userId="1b36aab8-03ea-4a7c-9005-27f2602792bf" providerId="ADAL" clId="{3FA09F99-2A67-4829-A6B6-922109EF7364}" dt="2024-11-23T17:17:52.058" v="7" actId="20577"/>
          <ac:spMkLst>
            <pc:docMk/>
            <pc:sldMk cId="2398307527" sldId="256"/>
            <ac:spMk id="2" creationId="{2F8D5FDB-8C37-5237-F5C8-487AE404A10E}"/>
          </ac:spMkLst>
        </pc:spChg>
        <pc:spChg chg="mod">
          <ac:chgData name="Ryssaldy Demeuova" userId="1b36aab8-03ea-4a7c-9005-27f2602792bf" providerId="ADAL" clId="{3FA09F99-2A67-4829-A6B6-922109EF7364}" dt="2024-11-23T17:18:43.984" v="29" actId="113"/>
          <ac:spMkLst>
            <pc:docMk/>
            <pc:sldMk cId="2398307527" sldId="256"/>
            <ac:spMk id="3" creationId="{A3CDBCAC-2F1A-A5BA-D47E-B1F67EE5EDD3}"/>
          </ac:spMkLst>
        </pc:spChg>
        <pc:graphicFrameChg chg="add del mod">
          <ac:chgData name="Ryssaldy Demeuova" userId="1b36aab8-03ea-4a7c-9005-27f2602792bf" providerId="ADAL" clId="{3FA09F99-2A67-4829-A6B6-922109EF7364}" dt="2024-11-23T17:17:18.694" v="1"/>
          <ac:graphicFrameMkLst>
            <pc:docMk/>
            <pc:sldMk cId="2398307527" sldId="256"/>
            <ac:graphicFrameMk id="4" creationId="{73343BD4-6E85-51DC-324D-1CF2479BCE4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C629-8E2F-3AF0-E89C-352CE0101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7043C-6BBC-E315-BAAB-A40338F63B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4A51E-4004-55D6-431C-9994A726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7DB52-687B-EB04-0A18-5DE228BC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C5C6D-7338-D72B-2D9D-78EE2D4E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51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23081-89E2-5708-4827-6EF3B70D3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52BFB-2C0C-0A5A-A71B-6AD89B9F5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8AF5B-C94C-D861-4EFF-2D001595D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9949C-C5EF-4973-5B73-63483EE2F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50DA3-98D2-C28A-2402-247CEAE7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2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8A6F4-20D6-3E4B-CCD3-01E20ABFE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3C6D5-51A6-E9BF-71EF-74060A38C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47690-C77F-2E69-3071-952D10D3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9A56F-5D2C-5678-A41D-02B4637AB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7249E-9FE6-663F-9F3F-0B7F75CA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B9151-7B26-CB25-3C7E-40ABC3F15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0F4EE-C328-E63F-DC86-23D7CEA0D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6CDF0-CF87-1B5B-993E-9B2A1393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29E68-4AD0-BED1-CB20-82E008C0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E481C-3F71-20B5-336C-864832CA0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8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1F53A-77AC-AC86-8C47-9ADA3BB71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6BF8-9698-0481-7CCC-968706593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BC8EA-B38A-A761-5416-5A8016D5C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AED05-3294-7C65-DB63-67908421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3B805-381E-C39E-CB31-207FEF5F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4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7F37-973D-96D1-64E3-C3F2C9D9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7C375-E96A-DEF2-1558-C0FBD96D3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A1F7D-631A-D15C-782E-58FA2F693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42CAD9-7E9D-1D73-5E0F-152E9EF6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044BC-E2B7-23EE-2F17-F2CDAA89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EB1B3-FDFB-939E-E7DE-CBB4703CA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1E9E4-E041-C3FB-1EF9-2EE99C7F8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CC2DF-6F9F-92F6-557B-85F2B4554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93624-4386-A5BF-0CAF-879CABA1D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620B6-0214-4AAD-B27A-9C94646BE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6668A2-0AF6-9D63-7543-1560903BC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366493-BB17-E0B8-00BA-CB5BCCA8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61D257-58A6-41BA-CAC3-130605C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A9E00-1653-08A5-C24D-59317B71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5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F984B-5394-6313-75DB-90AB2B4C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6C30AD-E877-CFC6-9143-9C1A15B38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60F78C-E824-F664-93FC-618F89E6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371106-CF8D-047E-74EC-42AFCCED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9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13C96-ABD6-52A9-AD8D-0C8E132D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93961-5072-EEA5-9A4E-EC860296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44A69-CB92-CF4D-13C2-4ACC6E62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7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B575-EE8E-29DD-8D10-DA91BC29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9AD88-4C13-62C7-7C55-2AB92F974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D7BF2-9C7B-15BA-2B81-2BA7713A8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C8318-D10B-88B7-9BC0-63C5C88C4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3002-E640-38C5-F581-602F0CFB0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584A21-7071-B945-C584-DA3BAF27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3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79DF9-EFD8-F79D-C72F-963051E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EF1179-5C1C-8A2F-8F89-4709AA99E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6B98D-77C3-CD02-213B-F39CF9F4C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22907-9A01-B906-1A9D-7CE48743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AAF956-78A4-EDEB-32B1-8D7CCC0E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78595-3DF5-20BB-DEE6-4A7F49974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8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CD1464-4A7A-BA58-5F50-7BE5FAFFC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CF7D5-F7C3-029F-0117-EFE28940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E541D-A35F-EC4F-5F3C-3A002271A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E7B68-34A7-4601-A6B4-D41317C7D690}" type="datetimeFigureOut">
              <a:rPr lang="en-US" smtClean="0"/>
              <a:t>11/23/2024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958DD-836C-5B1E-BDD3-644009235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6A4F5-5CF2-97C0-0C60-E532936AD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33E70-C8B3-4038-B1E9-0E44E54E3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9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5FDB-8C37-5237-F5C8-487AE404A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kk-KZ" sz="2800" dirty="0">
                <a:effectLst/>
                <a:latin typeface="+mn-lt"/>
                <a:ea typeface="Calibri" panose="020F0502020204030204" pitchFamily="34" charset="0"/>
              </a:rPr>
              <a:t>Об итогах работы избирательной группы Глобального фонда по Восточной Европе и Центральной Азии</a:t>
            </a:r>
            <a:r>
              <a:rPr lang="ru-RU" sz="2800" dirty="0">
                <a:effectLst/>
                <a:latin typeface="+mn-lt"/>
                <a:ea typeface="Calibri" panose="020F0502020204030204" pitchFamily="34" charset="0"/>
              </a:rPr>
              <a:t>.</a:t>
            </a:r>
            <a:br>
              <a:rPr lang="en-US" sz="2800" dirty="0">
                <a:effectLst/>
                <a:latin typeface="+mn-lt"/>
                <a:ea typeface="Calibri" panose="020F0502020204030204" pitchFamily="34" charset="0"/>
              </a:rPr>
            </a:br>
            <a:r>
              <a:rPr lang="ru-RU" sz="2800" dirty="0">
                <a:effectLst/>
                <a:latin typeface="+mn-lt"/>
                <a:ea typeface="Calibri" panose="020F0502020204030204" pitchFamily="34" charset="0"/>
              </a:rPr>
              <a:t>О</a:t>
            </a:r>
            <a:r>
              <a:rPr lang="ru-RU" sz="2800" dirty="0">
                <a:latin typeface="+mn-lt"/>
              </a:rPr>
              <a:t>тчет о встрече в Монтенегро</a:t>
            </a:r>
            <a:r>
              <a:rPr lang="en-US" sz="2800" dirty="0">
                <a:latin typeface="+mn-lt"/>
              </a:rPr>
              <a:t>, 21-22 </a:t>
            </a:r>
            <a:r>
              <a:rPr lang="ru-RU" sz="2800" dirty="0">
                <a:latin typeface="+mn-lt"/>
              </a:rPr>
              <a:t>октября 2024 г.  </a:t>
            </a:r>
            <a:endParaRPr lang="en-US" sz="28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DBCAC-2F1A-A5BA-D47E-B1F67EE5E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154" y="3977177"/>
            <a:ext cx="9144000" cy="1655762"/>
          </a:xfrm>
        </p:spPr>
        <p:txBody>
          <a:bodyPr>
            <a:normAutofit/>
          </a:bodyPr>
          <a:lstStyle/>
          <a:p>
            <a:r>
              <a:rPr lang="ru-RU" sz="2000" b="1" dirty="0"/>
              <a:t>Профессор М. </a:t>
            </a:r>
            <a:r>
              <a:rPr lang="ru-RU" sz="2000" b="1" dirty="0" err="1"/>
              <a:t>Кульжанов</a:t>
            </a:r>
            <a:endParaRPr lang="en-US" sz="2000" b="1" dirty="0"/>
          </a:p>
          <a:p>
            <a:r>
              <a:rPr lang="ru-RU" sz="2000" b="1" dirty="0"/>
              <a:t>Индира Айтмагамбетова, </a:t>
            </a:r>
            <a:r>
              <a:rPr lang="ru-RU" sz="2000" dirty="0"/>
              <a:t>член СКК, 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исполнительный директор программы по борьбе с туберкулезом и ВИЧ Центров США по контролю и профилактике заболеваний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Centers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for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Diseases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Control and </a:t>
            </a:r>
            <a:r>
              <a:rPr lang="ru-RU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Prevention</a:t>
            </a:r>
            <a:r>
              <a:rPr lang="ru-RU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– CDC) в 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Казахстане.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9830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C6342-956A-84C1-2F21-8D22365012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4000" b="1" dirty="0"/>
              <a:t>Заявление стран-доноров  о  пополнении средств ГФ на период 2026-2028 гг. ожидается в 2025 г. 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4A623-386A-0281-74BF-75A8A1EC0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Обычно на три года собирают 15-16 миллиардов долларов США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Ожидается, что на совещании стран-доноров соберут менее 11 миллиардов   долларов США, поэтому финансирование стран с доходом выше среднего могут заблокировать.</a:t>
            </a:r>
          </a:p>
          <a:p>
            <a:endParaRPr lang="ru-RU" dirty="0"/>
          </a:p>
          <a:p>
            <a:r>
              <a:rPr lang="ru-RU" dirty="0"/>
              <a:t>РК относится к этой категории совместно с </a:t>
            </a:r>
            <a:r>
              <a:rPr lang="ru-RU" dirty="0" err="1"/>
              <a:t>больгинством</a:t>
            </a:r>
            <a:r>
              <a:rPr lang="ru-RU" dirty="0"/>
              <a:t> стран ВЕЦА, за исключением Таджикистана, Кыргызской Республики, Узбекистана.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6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EFCA6-5A51-3C00-C38B-7B22EF410F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/>
              <a:t>Состав Правления ГФ должен быть сбалансированным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E7B4F-861C-7D6D-A940-C6BEABFBC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 совещании обсуждалось предоставление одного голосующего места в Правлении ГФ, что не получает поддержки со стороны других групп (</a:t>
            </a:r>
            <a:r>
              <a:rPr lang="en-US" dirty="0"/>
              <a:t>Constituencies). </a:t>
            </a:r>
            <a:r>
              <a:rPr lang="ru-RU" dirty="0"/>
              <a:t>В настоящее время Африка получает 70% финансирования ГФ.</a:t>
            </a:r>
            <a:endParaRPr lang="en-US" dirty="0"/>
          </a:p>
          <a:p>
            <a:r>
              <a:rPr lang="ru-RU" dirty="0"/>
              <a:t>Южная Корея стала вкладывать средства в ГФ и претендуют на еще одно место с правом голоса в Правлении ГФ. Для получения места страна донор должна регулярно вкладывать</a:t>
            </a:r>
            <a:r>
              <a:rPr lang="en-US" dirty="0"/>
              <a:t> </a:t>
            </a:r>
            <a:r>
              <a:rPr lang="ru-RU" dirty="0"/>
              <a:t>не менее </a:t>
            </a:r>
            <a:r>
              <a:rPr lang="en-US" dirty="0"/>
              <a:t>$</a:t>
            </a:r>
            <a:r>
              <a:rPr lang="ru-RU" dirty="0"/>
              <a:t>100 миллионов</a:t>
            </a:r>
            <a:r>
              <a:rPr lang="en-US" dirty="0"/>
              <a:t>.</a:t>
            </a:r>
            <a:r>
              <a:rPr lang="ru-RU" dirty="0"/>
              <a:t> </a:t>
            </a:r>
          </a:p>
          <a:p>
            <a:r>
              <a:rPr lang="ru-RU" dirty="0"/>
              <a:t>Пересмотр количества стран с правом голоса приведет к дисбалансу между  донорами и реципиентами. В настоящее время соотношение доноров и реципиентов составляет 10</a:t>
            </a:r>
            <a:r>
              <a:rPr lang="en-US" dirty="0"/>
              <a:t>:</a:t>
            </a:r>
            <a:r>
              <a:rPr lang="ru-RU" dirty="0"/>
              <a:t>10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1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2F615-4D9D-DF2A-E9F5-D6FDB8F6BD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/>
              <a:t>Выборы в Комитеты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59BDD-5008-8EE1-E698-A58C17D6A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Обсуждали вопросы участия группы ВЕЦА в комитетах Правления  ГФ</a:t>
            </a:r>
            <a:r>
              <a:rPr lang="en-US" dirty="0"/>
              <a:t>:</a:t>
            </a:r>
            <a:endParaRPr lang="ru-RU" dirty="0"/>
          </a:p>
          <a:p>
            <a:pPr lvl="1"/>
            <a:r>
              <a:rPr lang="ru-RU" dirty="0"/>
              <a:t>Аудит и финансы, </a:t>
            </a:r>
            <a:endParaRPr lang="en-US" dirty="0"/>
          </a:p>
          <a:p>
            <a:pPr lvl="1"/>
            <a:r>
              <a:rPr lang="ru-RU" dirty="0"/>
              <a:t>Этика и управление</a:t>
            </a:r>
            <a:r>
              <a:rPr lang="en-US" dirty="0"/>
              <a:t>,</a:t>
            </a:r>
          </a:p>
          <a:p>
            <a:pPr lvl="1"/>
            <a:r>
              <a:rPr lang="ru-RU" dirty="0"/>
              <a:t>Стратегия</a:t>
            </a:r>
          </a:p>
          <a:p>
            <a:pPr lvl="1"/>
            <a:endParaRPr lang="ru-RU" dirty="0"/>
          </a:p>
          <a:p>
            <a:r>
              <a:rPr lang="ru-RU" dirty="0"/>
              <a:t>Было принято решение, что  в следующем году  Тонка останется в комитет Стратегии, Мишо – в Комитете этики и управления ю</a:t>
            </a:r>
          </a:p>
          <a:p>
            <a:r>
              <a:rPr lang="ru-RU" dirty="0"/>
              <a:t>ВЕЦА не представлен в комитете Аудита и финансов  </a:t>
            </a:r>
            <a:endParaRPr lang="en-US" dirty="0"/>
          </a:p>
          <a:p>
            <a:pPr lvl="1"/>
            <a:endParaRPr lang="ru-RU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3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155A-E413-167E-42E5-C61CD096CF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/>
              <a:t>Рекомендации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6079B-A05C-2742-9AC3-F04E9DCF4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2025 году РК должна представить кандидатуру в один из Комитетов</a:t>
            </a:r>
          </a:p>
          <a:p>
            <a:r>
              <a:rPr lang="ru-RU" dirty="0"/>
              <a:t>Необходимо привлечь страны ЦА (</a:t>
            </a:r>
            <a:r>
              <a:rPr lang="en-US" dirty="0"/>
              <a:t>K</a:t>
            </a:r>
            <a:r>
              <a:rPr lang="ru-RU" dirty="0" err="1"/>
              <a:t>ыргызскую</a:t>
            </a:r>
            <a:r>
              <a:rPr lang="ru-RU" dirty="0"/>
              <a:t> Республику  </a:t>
            </a:r>
            <a:r>
              <a:rPr lang="ru-RU"/>
              <a:t>и Узбекистан) </a:t>
            </a:r>
            <a:r>
              <a:rPr lang="ru-RU" dirty="0"/>
              <a:t>к работе в группе ВЕЦА, поскольку в настоящее время </a:t>
            </a:r>
            <a:r>
              <a:rPr lang="ru-RU"/>
              <a:t>только РК </a:t>
            </a:r>
            <a:r>
              <a:rPr lang="ru-RU" dirty="0"/>
              <a:t>активно участвует в работе данной группы</a:t>
            </a:r>
          </a:p>
          <a:p>
            <a:r>
              <a:rPr lang="ru-RU" dirty="0"/>
              <a:t> В будущем надо рассмотреть вопросы регулярной ротации управления группы ВЕЦА между странами Восточной Европы и ЦА и Закавказья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8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Об итогах работы избирательной группы Глобального фонда по Восточной Европе и Центральной Азии. Отчет о встрече в Монтенегро, 21-22 октября 2024 г.  </vt:lpstr>
      <vt:lpstr> Заявление стран-доноров  о  пополнении средств ГФ на период 2026-2028 гг. ожидается в 2025 г. </vt:lpstr>
      <vt:lpstr>Состав Правления ГФ должен быть сбалансированным</vt:lpstr>
      <vt:lpstr>Выборы в Комитеты</vt:lpstr>
      <vt:lpstr>Рекомендации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Aitmagambetova, Indira (CDC/GHC/DGHT)</dc:creator>
  <cp:lastModifiedBy>Ryssaldy Demeuova</cp:lastModifiedBy>
  <cp:revision>1</cp:revision>
  <dcterms:created xsi:type="dcterms:W3CDTF">2024-10-23T12:38:20Z</dcterms:created>
  <dcterms:modified xsi:type="dcterms:W3CDTF">2024-11-23T17:18:49Z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2024-10-23T13:47:57Z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e87756bc-fea7-4eb1-800b-32f0aca1ea44</vt:lpwstr>
  </property>
  <property fmtid="{D5CDD505-2E9C-101B-9397-08002B2CF9AE}" pid="8" name="MSIP_Label_8af03ff0-41c5-4c41-b55e-fabb8fae94be_ContentBits">
    <vt:lpwstr>0</vt:lpwstr>
  </property>
</Properties>
</file>