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8" r:id="rId3"/>
    <p:sldId id="261" r:id="rId4"/>
    <p:sldId id="262" r:id="rId5"/>
    <p:sldId id="263" r:id="rId6"/>
    <p:sldId id="257" r:id="rId7"/>
    <p:sldId id="264" r:id="rId8"/>
    <p:sldId id="265" r:id="rId9"/>
    <p:sldId id="266" r:id="rId10"/>
    <p:sldId id="267" r:id="rId11"/>
  </p:sldIdLst>
  <p:sldSz cx="9144000" cy="6858000" type="screen4x3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26D31DA-9F19-450D-8DBB-E82A9BB9F65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6603ED5-0537-4260-9AB0-F07469045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93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1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41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39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38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16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13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1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77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8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77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84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762B0-8F7B-48F5-8866-1535F7D7B2F1}" type="datetimeFigureOut">
              <a:rPr lang="ru-RU" smtClean="0"/>
              <a:t>09.09.2013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343E5-7F0A-4C83-B25F-171BE1E1AE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99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/>
          </a:bodyPr>
          <a:lstStyle/>
          <a:p>
            <a:r>
              <a:rPr lang="ru-RU" b="1" dirty="0" smtClean="0"/>
              <a:t>Выбор Основного Получателя </a:t>
            </a:r>
            <a:br>
              <a:rPr lang="ru-RU" b="1" dirty="0" smtClean="0"/>
            </a:br>
            <a:r>
              <a:rPr lang="ru-RU" b="1" dirty="0" smtClean="0"/>
              <a:t>Гранта ГФ по компоненту ТБ</a:t>
            </a:r>
            <a:br>
              <a:rPr lang="ru-RU" b="1" dirty="0" smtClean="0"/>
            </a:br>
            <a:r>
              <a:rPr lang="ru-RU" b="1" dirty="0" smtClean="0"/>
              <a:t>в рамках Новой Модели Финансирования </a:t>
            </a:r>
            <a:r>
              <a:rPr lang="ru-RU" b="1" dirty="0" smtClean="0"/>
              <a:t>ГФ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Нурали Аманжолов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Заседание СКК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10 сентября 2013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0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817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 КЗ: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dirty="0"/>
              <a:t>1. Реформирование противотуберкулезной службы Казахстана (нормативно-правовых актов, источников и механизма финансирования, кадрового потенциала), направленной на расширение стационар замещающей помощи с полноценной социальной поддержкой, усиление МиО  ТБ и М/ШЛУ </a:t>
            </a:r>
            <a:r>
              <a:rPr lang="ru-RU" sz="1900" dirty="0" smtClean="0"/>
              <a:t>ТБ;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2. Модернизация лабораторной службы с повсеместным внедрением </a:t>
            </a:r>
            <a:r>
              <a:rPr lang="ru-RU" sz="1900" dirty="0" smtClean="0"/>
              <a:t>методов </a:t>
            </a:r>
            <a:r>
              <a:rPr lang="ru-RU" sz="1900" dirty="0"/>
              <a:t>экспресс диагностики ТБ и М/ШЛУ </a:t>
            </a:r>
            <a:r>
              <a:rPr lang="ru-RU" sz="1900" dirty="0" smtClean="0"/>
              <a:t>ТБ</a:t>
            </a:r>
            <a:r>
              <a:rPr lang="ru-RU" sz="1900" dirty="0"/>
              <a:t>;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3. Обеспечение  качественным, своевременным и адекватным лечением  всех случаев ТБ, М/ШЛУ ТБ и ТБ/ВИЧ, с развитием «пациент-ориентированных» </a:t>
            </a:r>
            <a:r>
              <a:rPr lang="ru-RU" sz="1900" dirty="0" smtClean="0"/>
              <a:t>подходов</a:t>
            </a:r>
            <a:r>
              <a:rPr lang="ru-RU" sz="1900" dirty="0"/>
              <a:t>;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4.  Внедрение инновационных мер </a:t>
            </a:r>
            <a:r>
              <a:rPr lang="ru-RU" sz="1900" dirty="0" smtClean="0"/>
              <a:t>ИК в </a:t>
            </a:r>
            <a:r>
              <a:rPr lang="ru-RU" sz="1900" dirty="0"/>
              <a:t>местах высокого риска распространения ТБ и М/ШЛУ </a:t>
            </a:r>
            <a:r>
              <a:rPr lang="ru-RU" sz="1900" dirty="0" smtClean="0"/>
              <a:t>ТБ</a:t>
            </a:r>
            <a:r>
              <a:rPr lang="ru-RU" sz="1900" dirty="0"/>
              <a:t>;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5. Снижение бремени ТБ и М/ШЛУ ТБ в пенитенциарной системе </a:t>
            </a:r>
            <a:r>
              <a:rPr lang="ru-RU" sz="1900" dirty="0" smtClean="0"/>
              <a:t>РК посредством </a:t>
            </a:r>
            <a:r>
              <a:rPr lang="ru-RU" sz="1900" dirty="0"/>
              <a:t>реформирования медицинской </a:t>
            </a:r>
            <a:r>
              <a:rPr lang="ru-RU" sz="1900" dirty="0" smtClean="0"/>
              <a:t>службы;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6. Формирование эффективного, устойчивого партнерства с гражданским обществом для  контроля над ТБ и М/ШЛУ ТБ при расширении стационар замещающей </a:t>
            </a:r>
            <a:r>
              <a:rPr lang="ru-RU" sz="1900" dirty="0" smtClean="0"/>
              <a:t>помощи</a:t>
            </a:r>
            <a:r>
              <a:rPr lang="ru-RU" sz="1900" dirty="0"/>
              <a:t>;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7. Создание эффективных мероприятий по своевременному выявлению, диагностики, комплексному лечению  ТБ и М/ШЛУ ТБ в сочетании с ВИЧ.  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8. Разработка и внедрение высокоэффективных мероприятий контроля над ТБ, М/ШЛУ ТБ и ТБ/ВИЧ у внутренних и внешних мигрантов.  </a:t>
            </a:r>
            <a:endParaRPr lang="en-US" sz="1900" dirty="0"/>
          </a:p>
          <a:p>
            <a:pPr marL="0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9134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50106"/>
          </a:xfrm>
        </p:spPr>
        <p:txBody>
          <a:bodyPr/>
          <a:lstStyle/>
          <a:p>
            <a:r>
              <a:rPr lang="ru-RU" b="1" dirty="0" smtClean="0"/>
              <a:t>Деятельность Рабочей группы 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4709120"/>
          </a:xfrm>
        </p:spPr>
        <p:txBody>
          <a:bodyPr>
            <a:normAutofit/>
          </a:bodyPr>
          <a:lstStyle/>
          <a:p>
            <a:r>
              <a:rPr lang="ru-RU" dirty="0" smtClean="0"/>
              <a:t>Разработаны критерии выбора и оценки;</a:t>
            </a:r>
          </a:p>
          <a:p>
            <a:r>
              <a:rPr lang="ru-RU" dirty="0" smtClean="0"/>
              <a:t>Разработаны Формы заявок;</a:t>
            </a:r>
          </a:p>
          <a:p>
            <a:r>
              <a:rPr lang="ru-RU" dirty="0" smtClean="0"/>
              <a:t>Данные критерии и формы заявок были вынесены на рассмотрение и утверждены решением СКК от 06 августа 2013 года;</a:t>
            </a:r>
          </a:p>
          <a:p>
            <a:r>
              <a:rPr lang="ru-RU" dirty="0" smtClean="0"/>
              <a:t>Анализ и оценка, полученных предложений;</a:t>
            </a:r>
          </a:p>
          <a:p>
            <a:r>
              <a:rPr lang="ru-RU" dirty="0" smtClean="0"/>
              <a:t>Разработаны выводы с рекомендациями для СКК.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Результаты конкурса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соответствии с критериями ГФ после опубликования объявления представлены заявки 2 кандидатов: НЦПТРК и Проект ХОУП</a:t>
            </a:r>
          </a:p>
          <a:p>
            <a:r>
              <a:rPr lang="ru-RU" dirty="0" smtClean="0"/>
              <a:t>Согласно критериям ГФ к СКК и под наблюдением МАФ ГФ проведен открытый конкурс;</a:t>
            </a:r>
          </a:p>
          <a:p>
            <a:r>
              <a:rPr lang="ru-RU" dirty="0" smtClean="0"/>
              <a:t>Учитывая рекомендации Департамента СКК Глобального фонда конкурс считается состоявшимся даже при участии только 2 кандидатов;</a:t>
            </a:r>
          </a:p>
          <a:p>
            <a:r>
              <a:rPr lang="ru-RU" dirty="0" smtClean="0"/>
              <a:t>Оба кандидата представили пакеты документов, в соответствии с требованиями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70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Результаты конкурса: Проект ХОУП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Полный пакет требуемых документов;</a:t>
            </a:r>
          </a:p>
          <a:p>
            <a:r>
              <a:rPr lang="ru-RU" dirty="0" smtClean="0"/>
              <a:t>Организация зарегистрирована в РК;</a:t>
            </a:r>
          </a:p>
          <a:p>
            <a:r>
              <a:rPr lang="ru-RU" dirty="0" smtClean="0"/>
              <a:t>Опыт работы в области здравоохранения, в частности в сфере борьбы с туберкулезом;</a:t>
            </a:r>
          </a:p>
          <a:p>
            <a:r>
              <a:rPr lang="ru-RU" dirty="0" smtClean="0"/>
              <a:t>Зарегистрированные представительства во всех странах ЦА региона;</a:t>
            </a:r>
          </a:p>
          <a:p>
            <a:r>
              <a:rPr lang="ru-RU" dirty="0" smtClean="0"/>
              <a:t>Опыт реализации грантов ГФ в ЦАР;</a:t>
            </a:r>
          </a:p>
          <a:p>
            <a:r>
              <a:rPr lang="ru-RU" dirty="0" smtClean="0"/>
              <a:t>Положительные отзывы от донорских организаций;</a:t>
            </a:r>
          </a:p>
          <a:p>
            <a:r>
              <a:rPr lang="ru-RU" dirty="0" smtClean="0"/>
              <a:t>Достаточный технический и человеческий потенциал;</a:t>
            </a:r>
          </a:p>
          <a:p>
            <a:r>
              <a:rPr lang="ru-RU" dirty="0" smtClean="0"/>
              <a:t>Опыт работы и технический потенциал по работе с мигрантами и НПО</a:t>
            </a:r>
          </a:p>
        </p:txBody>
      </p:sp>
    </p:spTree>
    <p:extLst>
      <p:ext uri="{BB962C8B-B14F-4D97-AF65-F5344CB8AC3E}">
        <p14:creationId xmlns:p14="http://schemas.microsoft.com/office/powerpoint/2010/main" val="156593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Результаты конкурса - НЦПТ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78112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Представлен не полный пакет документов; </a:t>
            </a:r>
          </a:p>
          <a:p>
            <a:r>
              <a:rPr lang="ru-RU" dirty="0" smtClean="0"/>
              <a:t>Требуемые недостающие документы представлены  через 2 дня;</a:t>
            </a:r>
          </a:p>
          <a:p>
            <a:r>
              <a:rPr lang="ru-RU" dirty="0" smtClean="0"/>
              <a:t>Ведущая организация в РК по борьбе с туберкулезом;</a:t>
            </a:r>
          </a:p>
          <a:p>
            <a:r>
              <a:rPr lang="ru-RU" dirty="0" smtClean="0"/>
              <a:t>Зарегистрирована в РК;</a:t>
            </a:r>
          </a:p>
          <a:p>
            <a:r>
              <a:rPr lang="ru-RU" dirty="0" smtClean="0"/>
              <a:t>Опыт реализации грантов ГФ;</a:t>
            </a:r>
          </a:p>
          <a:p>
            <a:r>
              <a:rPr lang="ru-RU" dirty="0" smtClean="0"/>
              <a:t>Положительные отзывы от донорских организаций;</a:t>
            </a:r>
          </a:p>
          <a:p>
            <a:r>
              <a:rPr lang="ru-RU" dirty="0" smtClean="0"/>
              <a:t>Достаточный технический и человеческий потенциал для реализации задач, представленных в Концептуальной заявке.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2211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Выводы Рабочей Группы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344816" cy="4353347"/>
          </a:xfrm>
        </p:spPr>
        <p:txBody>
          <a:bodyPr>
            <a:normAutofit/>
          </a:bodyPr>
          <a:lstStyle/>
          <a:p>
            <a:r>
              <a:rPr lang="ru-RU" dirty="0" smtClean="0"/>
              <a:t>НЦПТ И Проект ХОУП представили требуемый пакет документов;</a:t>
            </a:r>
          </a:p>
          <a:p>
            <a:endParaRPr lang="ru-RU" dirty="0" smtClean="0"/>
          </a:p>
          <a:p>
            <a:r>
              <a:rPr lang="ru-RU" dirty="0" smtClean="0"/>
              <a:t>Обе организации имеют право рассматриваться как кандидаты на позицию Основного Получателя гранта ГФ.</a:t>
            </a:r>
          </a:p>
        </p:txBody>
      </p:sp>
    </p:spTree>
    <p:extLst>
      <p:ext uri="{BB962C8B-B14F-4D97-AF65-F5344CB8AC3E}">
        <p14:creationId xmlns:p14="http://schemas.microsoft.com/office/powerpoint/2010/main" val="341941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</a:t>
            </a:r>
            <a:r>
              <a:rPr lang="ru-RU" b="1" dirty="0" smtClean="0"/>
              <a:t>екомендации </a:t>
            </a:r>
            <a:r>
              <a:rPr lang="ru-RU" b="1" dirty="0"/>
              <a:t>Рабочей Группы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5446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Рабочая группа предлагает следующие два варианта:</a:t>
            </a:r>
          </a:p>
          <a:p>
            <a:pPr marL="0" indent="0">
              <a:buNone/>
            </a:pPr>
            <a:r>
              <a:rPr lang="ru-RU" dirty="0" smtClean="0"/>
              <a:t>    Выбрать НЦПТ и поддержать одноканальное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финансирование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u="sng" dirty="0" smtClean="0"/>
              <a:t>Плюсы варианта</a:t>
            </a:r>
            <a:r>
              <a:rPr lang="ru-RU" dirty="0" smtClean="0"/>
              <a:t>: НЦПТ имеет мощную лечебно-диагностическую базу, координация программой на национальном уровне</a:t>
            </a:r>
            <a:r>
              <a:rPr lang="ru-RU" dirty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u="sng" dirty="0" smtClean="0"/>
              <a:t>Минусы варианта</a:t>
            </a:r>
            <a:r>
              <a:rPr lang="ru-RU" dirty="0" smtClean="0"/>
              <a:t>: недостаточность опыта работы с НПО; недостаточность координации на региональном уровне (</a:t>
            </a:r>
            <a:r>
              <a:rPr lang="ru-RU" dirty="0" err="1" smtClean="0"/>
              <a:t>центральноазиатском</a:t>
            </a:r>
            <a:r>
              <a:rPr lang="ru-RU" dirty="0" smtClean="0"/>
              <a:t>)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3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/>
              <a:t>Второй вариант: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Выбор </a:t>
            </a:r>
            <a:r>
              <a:rPr lang="ru-RU" dirty="0"/>
              <a:t>НЦПТ и </a:t>
            </a:r>
            <a:r>
              <a:rPr lang="ru-RU" dirty="0" smtClean="0"/>
              <a:t>Проекта ХОУП как поддержка двухканального </a:t>
            </a:r>
            <a:r>
              <a:rPr lang="ru-RU" dirty="0"/>
              <a:t>финансирования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u="sng" dirty="0"/>
              <a:t>Плюсы варианта</a:t>
            </a:r>
            <a:r>
              <a:rPr lang="ru-RU" dirty="0"/>
              <a:t>: </a:t>
            </a:r>
            <a:r>
              <a:rPr lang="ru-RU" dirty="0" smtClean="0"/>
              <a:t>Проект ХОУП имеет опыт работы с НПО; координация программы на региональном </a:t>
            </a:r>
            <a:r>
              <a:rPr lang="ru-RU" dirty="0"/>
              <a:t>уровне</a:t>
            </a:r>
            <a:r>
              <a:rPr lang="ru-RU" dirty="0" smtClean="0"/>
              <a:t>; комплексность реализуемого гранта и усиление направления работы с НПО.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u="sng" dirty="0"/>
              <a:t>Минусы варианта</a:t>
            </a:r>
            <a:r>
              <a:rPr lang="ru-RU" dirty="0" smtClean="0"/>
              <a:t>: не сработает при отсутствии тесного взаимодействия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8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 выборе двухканального финансирования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/>
          </a:bodyPr>
          <a:lstStyle/>
          <a:p>
            <a:r>
              <a:rPr lang="ru-RU" dirty="0"/>
              <a:t>Рабочая группа </a:t>
            </a:r>
            <a:r>
              <a:rPr lang="ru-RU" dirty="0" smtClean="0"/>
              <a:t>предлагает два варианта распределения задач Концептуальной заявки:</a:t>
            </a:r>
            <a:endParaRPr lang="en-US" dirty="0"/>
          </a:p>
          <a:p>
            <a:pPr marL="0" indent="0">
              <a:buNone/>
            </a:pPr>
            <a:r>
              <a:rPr lang="ru-RU" b="1" u="sng" dirty="0" smtClean="0"/>
              <a:t>Первый</a:t>
            </a:r>
            <a:r>
              <a:rPr lang="ru-RU" b="1" dirty="0" smtClean="0"/>
              <a:t>: </a:t>
            </a:r>
            <a:r>
              <a:rPr lang="ru-RU" dirty="0" smtClean="0"/>
              <a:t>Проект ХОУП реализует только задачу по Мигрантам, все остальные задачи следует передать НЦПТ;</a:t>
            </a:r>
          </a:p>
          <a:p>
            <a:pPr marL="0" indent="0">
              <a:buNone/>
            </a:pPr>
            <a:r>
              <a:rPr lang="ru-RU" b="1" u="sng" dirty="0" smtClean="0"/>
              <a:t>Второй</a:t>
            </a:r>
            <a:r>
              <a:rPr lang="ru-RU" b="1" dirty="0" smtClean="0"/>
              <a:t>:</a:t>
            </a:r>
            <a:r>
              <a:rPr lang="ru-RU" dirty="0" smtClean="0"/>
              <a:t> Проект ХОУП реализует компоненты: Мигранты и НПО, все остальные задачи следует передать НЦПТ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1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590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Выбор Основного Получателя  Гранта ГФ по компоненту ТБ в рамках Новой Модели Финансирования ГФ</vt:lpstr>
      <vt:lpstr>Деятельность Рабочей группы  </vt:lpstr>
      <vt:lpstr>Результаты конкурса</vt:lpstr>
      <vt:lpstr>Результаты конкурса: Проект ХОУП</vt:lpstr>
      <vt:lpstr>Результаты конкурса - НЦПТ</vt:lpstr>
      <vt:lpstr> Выводы Рабочей Группы </vt:lpstr>
      <vt:lpstr>Рекомендации Рабочей Группы</vt:lpstr>
      <vt:lpstr>Второй вариант:</vt:lpstr>
      <vt:lpstr>При выборе двухканального финансирования</vt:lpstr>
      <vt:lpstr>Задачи КЗ: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Arman T Home</dc:creator>
  <cp:lastModifiedBy>Owner</cp:lastModifiedBy>
  <cp:revision>19</cp:revision>
  <cp:lastPrinted>2013-09-09T07:47:35Z</cp:lastPrinted>
  <dcterms:created xsi:type="dcterms:W3CDTF">2013-09-08T14:12:33Z</dcterms:created>
  <dcterms:modified xsi:type="dcterms:W3CDTF">2013-09-09T09:11:07Z</dcterms:modified>
</cp:coreProperties>
</file>