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96" r:id="rId5"/>
    <p:sldId id="394" r:id="rId6"/>
    <p:sldId id="393" r:id="rId7"/>
    <p:sldId id="39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11E"/>
    <a:srgbClr val="DEED93"/>
    <a:srgbClr val="E9F8E0"/>
    <a:srgbClr val="44DA93"/>
    <a:srgbClr val="8FB4FF"/>
    <a:srgbClr val="E6E6E6"/>
    <a:srgbClr val="EC80E2"/>
    <a:srgbClr val="8EC26A"/>
    <a:srgbClr val="AFA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196" autoAdjust="0"/>
  </p:normalViewPr>
  <p:slideViewPr>
    <p:cSldViewPr snapToGrid="0">
      <p:cViewPr varScale="1">
        <p:scale>
          <a:sx n="72" d="100"/>
          <a:sy n="72" d="100"/>
        </p:scale>
        <p:origin x="105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8633A-C417-47A0-821E-1E21A64BE12C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F58F-357D-4949-8105-D94F2A01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C06E-2830-4662-8D5D-50619450D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94858-2EA6-45F1-A669-C481B4A2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988C1-C0C6-4800-86C4-786BFDFC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CABB7-0FA0-4E02-BAE8-3B61097C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CE8B-A2F0-43FD-845F-C66B0A3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4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A693-8192-403C-ABF0-26A55CBD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F95F1E-8F96-423B-ABF5-B5251E477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7FE4B-32A4-46B9-A5B1-DC0C28D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E8EC7-E5F7-48C7-84BF-16A8F506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5AB8C-FE01-4423-9B2B-626A0F8A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3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9E779C-6F61-4502-9EBE-AAB38291F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3BFD5F-B091-456D-A20A-C162877B0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15105-DE32-403B-AF0A-DDB91E38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1C6D8-B703-4A1B-B49B-D479D03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A8370-59E3-4C91-8907-F4D8BA74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1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57229" y="195322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32997" y="195322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91944" y="195322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67711" y="195322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479" y="195322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57229" y="342900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32997" y="342900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591944" y="342900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7711" y="342900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543479" y="3429000"/>
            <a:ext cx="1223963" cy="1223963"/>
          </a:xfrm>
          <a:prstGeom prst="rect">
            <a:avLst/>
          </a:prstGeom>
        </p:spPr>
        <p:txBody>
          <a:bodyPr lIns="45720" tIns="22860" rIns="45720" bIns="22860"/>
          <a:lstStyle/>
          <a:p>
            <a:endParaRPr/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DCF650-8D5A-B546-96B4-D49D52CAC0CC}"/>
              </a:ext>
            </a:extLst>
          </p:cNvPr>
          <p:cNvGrpSpPr/>
          <p:nvPr userDrawn="1"/>
        </p:nvGrpSpPr>
        <p:grpSpPr>
          <a:xfrm>
            <a:off x="542023" y="524108"/>
            <a:ext cx="334403" cy="5809785"/>
            <a:chOff x="1084045" y="1048215"/>
            <a:chExt cx="668805" cy="11619570"/>
          </a:xfrm>
        </p:grpSpPr>
        <p:sp>
          <p:nvSpPr>
            <p:cNvPr id="14" name="Professional…">
              <a:extLst>
                <a:ext uri="{FF2B5EF4-FFF2-40B4-BE49-F238E27FC236}">
                  <a16:creationId xmlns:a16="http://schemas.microsoft.com/office/drawing/2014/main" id="{C52F20AB-8D55-D64E-883A-ADB3AE6E41B2}"/>
                </a:ext>
              </a:extLst>
            </p:cNvPr>
            <p:cNvSpPr txBox="1"/>
            <p:nvPr/>
          </p:nvSpPr>
          <p:spPr>
            <a:xfrm rot="5400000">
              <a:off x="479275" y="2686601"/>
              <a:ext cx="1870986" cy="5170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lnSpc>
                  <a:spcPct val="90000"/>
                </a:lnSpc>
                <a:defRPr sz="10000">
                  <a:solidFill>
                    <a:srgbClr val="F4F0C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lang="en-US" sz="1200" b="1" spc="300" dirty="0">
                  <a:solidFill>
                    <a:schemeClr val="tx1"/>
                  </a:solidFill>
                  <a:latin typeface="Montserrat" pitchFamily="2" charset="0"/>
                </a:rPr>
                <a:t>ARENA</a:t>
              </a:r>
            </a:p>
          </p:txBody>
        </p:sp>
        <p:sp>
          <p:nvSpPr>
            <p:cNvPr id="15" name="Фигура">
              <a:extLst>
                <a:ext uri="{FF2B5EF4-FFF2-40B4-BE49-F238E27FC236}">
                  <a16:creationId xmlns:a16="http://schemas.microsoft.com/office/drawing/2014/main" id="{367D653D-2271-8345-8573-303C9814FBBC}"/>
                </a:ext>
              </a:extLst>
            </p:cNvPr>
            <p:cNvSpPr/>
            <p:nvPr/>
          </p:nvSpPr>
          <p:spPr>
            <a:xfrm>
              <a:off x="1084045" y="1048215"/>
              <a:ext cx="668805" cy="66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87" extrusionOk="0">
                  <a:moveTo>
                    <a:pt x="10689" y="0"/>
                  </a:moveTo>
                  <a:cubicBezTo>
                    <a:pt x="8922" y="-13"/>
                    <a:pt x="7187" y="485"/>
                    <a:pt x="5688" y="1439"/>
                  </a:cubicBezTo>
                  <a:cubicBezTo>
                    <a:pt x="6729" y="1483"/>
                    <a:pt x="7768" y="1596"/>
                    <a:pt x="8795" y="1778"/>
                  </a:cubicBezTo>
                  <a:cubicBezTo>
                    <a:pt x="9404" y="1885"/>
                    <a:pt x="10008" y="2016"/>
                    <a:pt x="10607" y="2171"/>
                  </a:cubicBezTo>
                  <a:cubicBezTo>
                    <a:pt x="11403" y="1965"/>
                    <a:pt x="12210" y="1802"/>
                    <a:pt x="13023" y="1685"/>
                  </a:cubicBezTo>
                  <a:cubicBezTo>
                    <a:pt x="13877" y="1562"/>
                    <a:pt x="14737" y="1490"/>
                    <a:pt x="15599" y="1467"/>
                  </a:cubicBezTo>
                  <a:cubicBezTo>
                    <a:pt x="14128" y="521"/>
                    <a:pt x="12428" y="13"/>
                    <a:pt x="10689" y="0"/>
                  </a:cubicBezTo>
                  <a:close/>
                  <a:moveTo>
                    <a:pt x="12954" y="2214"/>
                  </a:moveTo>
                  <a:cubicBezTo>
                    <a:pt x="12315" y="2245"/>
                    <a:pt x="11675" y="2379"/>
                    <a:pt x="11061" y="2619"/>
                  </a:cubicBezTo>
                  <a:cubicBezTo>
                    <a:pt x="12416" y="3229"/>
                    <a:pt x="13702" y="3985"/>
                    <a:pt x="14898" y="4876"/>
                  </a:cubicBezTo>
                  <a:cubicBezTo>
                    <a:pt x="16150" y="5809"/>
                    <a:pt x="17294" y="6884"/>
                    <a:pt x="18310" y="8078"/>
                  </a:cubicBezTo>
                  <a:cubicBezTo>
                    <a:pt x="18327" y="7103"/>
                    <a:pt x="18162" y="6104"/>
                    <a:pt x="17795" y="5206"/>
                  </a:cubicBezTo>
                  <a:cubicBezTo>
                    <a:pt x="17423" y="4294"/>
                    <a:pt x="16837" y="3475"/>
                    <a:pt x="15970" y="2936"/>
                  </a:cubicBezTo>
                  <a:cubicBezTo>
                    <a:pt x="15243" y="2484"/>
                    <a:pt x="14419" y="2266"/>
                    <a:pt x="13594" y="2217"/>
                  </a:cubicBezTo>
                  <a:cubicBezTo>
                    <a:pt x="13381" y="2205"/>
                    <a:pt x="13168" y="2204"/>
                    <a:pt x="12954" y="2214"/>
                  </a:cubicBezTo>
                  <a:close/>
                  <a:moveTo>
                    <a:pt x="8174" y="2223"/>
                  </a:moveTo>
                  <a:cubicBezTo>
                    <a:pt x="7934" y="2217"/>
                    <a:pt x="7693" y="2224"/>
                    <a:pt x="7456" y="2246"/>
                  </a:cubicBezTo>
                  <a:cubicBezTo>
                    <a:pt x="6491" y="2333"/>
                    <a:pt x="5549" y="2656"/>
                    <a:pt x="4784" y="3336"/>
                  </a:cubicBezTo>
                  <a:cubicBezTo>
                    <a:pt x="4141" y="3907"/>
                    <a:pt x="3688" y="4642"/>
                    <a:pt x="3394" y="5430"/>
                  </a:cubicBezTo>
                  <a:cubicBezTo>
                    <a:pt x="3092" y="6241"/>
                    <a:pt x="2954" y="7119"/>
                    <a:pt x="3005" y="8012"/>
                  </a:cubicBezTo>
                  <a:cubicBezTo>
                    <a:pt x="3984" y="6879"/>
                    <a:pt x="5081" y="5857"/>
                    <a:pt x="6275" y="4963"/>
                  </a:cubicBezTo>
                  <a:cubicBezTo>
                    <a:pt x="7525" y="4027"/>
                    <a:pt x="8874" y="3238"/>
                    <a:pt x="10297" y="2611"/>
                  </a:cubicBezTo>
                  <a:cubicBezTo>
                    <a:pt x="9617" y="2378"/>
                    <a:pt x="8894" y="2241"/>
                    <a:pt x="8174" y="2223"/>
                  </a:cubicBezTo>
                  <a:close/>
                  <a:moveTo>
                    <a:pt x="3349" y="3170"/>
                  </a:moveTo>
                  <a:cubicBezTo>
                    <a:pt x="2014" y="4306"/>
                    <a:pt x="1018" y="5800"/>
                    <a:pt x="473" y="7483"/>
                  </a:cubicBezTo>
                  <a:cubicBezTo>
                    <a:pt x="-82" y="9194"/>
                    <a:pt x="-150" y="11030"/>
                    <a:pt x="279" y="12778"/>
                  </a:cubicBezTo>
                  <a:cubicBezTo>
                    <a:pt x="640" y="11781"/>
                    <a:pt x="1064" y="10809"/>
                    <a:pt x="1549" y="9867"/>
                  </a:cubicBezTo>
                  <a:cubicBezTo>
                    <a:pt x="1836" y="9309"/>
                    <a:pt x="2145" y="8762"/>
                    <a:pt x="2473" y="8229"/>
                  </a:cubicBezTo>
                  <a:cubicBezTo>
                    <a:pt x="2525" y="7393"/>
                    <a:pt x="2622" y="6562"/>
                    <a:pt x="2763" y="5737"/>
                  </a:cubicBezTo>
                  <a:cubicBezTo>
                    <a:pt x="2910" y="4871"/>
                    <a:pt x="3106" y="4014"/>
                    <a:pt x="3349" y="3170"/>
                  </a:cubicBezTo>
                  <a:close/>
                  <a:moveTo>
                    <a:pt x="17966" y="3218"/>
                  </a:moveTo>
                  <a:cubicBezTo>
                    <a:pt x="18250" y="4241"/>
                    <a:pt x="18467" y="5281"/>
                    <a:pt x="18618" y="6333"/>
                  </a:cubicBezTo>
                  <a:cubicBezTo>
                    <a:pt x="18708" y="6957"/>
                    <a:pt x="18774" y="7583"/>
                    <a:pt x="18816" y="8212"/>
                  </a:cubicBezTo>
                  <a:cubicBezTo>
                    <a:pt x="19256" y="8919"/>
                    <a:pt x="19659" y="9650"/>
                    <a:pt x="20021" y="10401"/>
                  </a:cubicBezTo>
                  <a:cubicBezTo>
                    <a:pt x="20401" y="11190"/>
                    <a:pt x="20736" y="12001"/>
                    <a:pt x="21026" y="12829"/>
                  </a:cubicBezTo>
                  <a:cubicBezTo>
                    <a:pt x="21450" y="11110"/>
                    <a:pt x="21394" y="9304"/>
                    <a:pt x="20865" y="7616"/>
                  </a:cubicBezTo>
                  <a:cubicBezTo>
                    <a:pt x="20327" y="5899"/>
                    <a:pt x="19322" y="4374"/>
                    <a:pt x="17966" y="3218"/>
                  </a:cubicBezTo>
                  <a:close/>
                  <a:moveTo>
                    <a:pt x="2774" y="8722"/>
                  </a:moveTo>
                  <a:cubicBezTo>
                    <a:pt x="2204" y="9505"/>
                    <a:pt x="1768" y="10416"/>
                    <a:pt x="1553" y="11363"/>
                  </a:cubicBezTo>
                  <a:cubicBezTo>
                    <a:pt x="1335" y="12325"/>
                    <a:pt x="1344" y="13337"/>
                    <a:pt x="1740" y="14290"/>
                  </a:cubicBezTo>
                  <a:cubicBezTo>
                    <a:pt x="2073" y="15090"/>
                    <a:pt x="2618" y="15758"/>
                    <a:pt x="3261" y="16287"/>
                  </a:cubicBezTo>
                  <a:cubicBezTo>
                    <a:pt x="3924" y="16832"/>
                    <a:pt x="4701" y="17238"/>
                    <a:pt x="5550" y="17465"/>
                  </a:cubicBezTo>
                  <a:cubicBezTo>
                    <a:pt x="4797" y="16165"/>
                    <a:pt x="4182" y="14786"/>
                    <a:pt x="3719" y="13351"/>
                  </a:cubicBezTo>
                  <a:cubicBezTo>
                    <a:pt x="3234" y="11849"/>
                    <a:pt x="2918" y="10296"/>
                    <a:pt x="2774" y="8722"/>
                  </a:cubicBezTo>
                  <a:close/>
                  <a:moveTo>
                    <a:pt x="18518" y="8737"/>
                  </a:moveTo>
                  <a:cubicBezTo>
                    <a:pt x="18383" y="10241"/>
                    <a:pt x="18089" y="11726"/>
                    <a:pt x="17642" y="13166"/>
                  </a:cubicBezTo>
                  <a:cubicBezTo>
                    <a:pt x="17173" y="14673"/>
                    <a:pt x="16540" y="16122"/>
                    <a:pt x="15754" y="17485"/>
                  </a:cubicBezTo>
                  <a:cubicBezTo>
                    <a:pt x="16665" y="17190"/>
                    <a:pt x="17541" y="16711"/>
                    <a:pt x="18259" y="16071"/>
                  </a:cubicBezTo>
                  <a:cubicBezTo>
                    <a:pt x="18987" y="15421"/>
                    <a:pt x="19561" y="14593"/>
                    <a:pt x="19785" y="13584"/>
                  </a:cubicBezTo>
                  <a:cubicBezTo>
                    <a:pt x="19974" y="12736"/>
                    <a:pt x="19916" y="11870"/>
                    <a:pt x="19698" y="11057"/>
                  </a:cubicBezTo>
                  <a:cubicBezTo>
                    <a:pt x="19473" y="10220"/>
                    <a:pt x="19076" y="9427"/>
                    <a:pt x="18518" y="8737"/>
                  </a:cubicBezTo>
                  <a:close/>
                  <a:moveTo>
                    <a:pt x="20135" y="15615"/>
                  </a:moveTo>
                  <a:cubicBezTo>
                    <a:pt x="19269" y="16206"/>
                    <a:pt x="18366" y="16741"/>
                    <a:pt x="17432" y="17213"/>
                  </a:cubicBezTo>
                  <a:cubicBezTo>
                    <a:pt x="16879" y="17493"/>
                    <a:pt x="16315" y="17751"/>
                    <a:pt x="15742" y="17987"/>
                  </a:cubicBezTo>
                  <a:cubicBezTo>
                    <a:pt x="15219" y="18633"/>
                    <a:pt x="14662" y="19248"/>
                    <a:pt x="14073" y="19832"/>
                  </a:cubicBezTo>
                  <a:cubicBezTo>
                    <a:pt x="13455" y="20445"/>
                    <a:pt x="12803" y="21021"/>
                    <a:pt x="12121" y="21559"/>
                  </a:cubicBezTo>
                  <a:cubicBezTo>
                    <a:pt x="13855" y="21438"/>
                    <a:pt x="15522" y="20825"/>
                    <a:pt x="16932" y="19789"/>
                  </a:cubicBezTo>
                  <a:cubicBezTo>
                    <a:pt x="18366" y="18735"/>
                    <a:pt x="19477" y="17287"/>
                    <a:pt x="20135" y="15615"/>
                  </a:cubicBezTo>
                  <a:close/>
                  <a:moveTo>
                    <a:pt x="1201" y="15633"/>
                  </a:moveTo>
                  <a:cubicBezTo>
                    <a:pt x="1846" y="17279"/>
                    <a:pt x="2930" y="18708"/>
                    <a:pt x="4330" y="19759"/>
                  </a:cubicBezTo>
                  <a:cubicBezTo>
                    <a:pt x="5754" y="20827"/>
                    <a:pt x="7445" y="21461"/>
                    <a:pt x="9208" y="21587"/>
                  </a:cubicBezTo>
                  <a:cubicBezTo>
                    <a:pt x="8390" y="20928"/>
                    <a:pt x="7616" y="20216"/>
                    <a:pt x="6888" y="19455"/>
                  </a:cubicBezTo>
                  <a:cubicBezTo>
                    <a:pt x="6457" y="19003"/>
                    <a:pt x="6043" y="18534"/>
                    <a:pt x="5647" y="18050"/>
                  </a:cubicBezTo>
                  <a:cubicBezTo>
                    <a:pt x="4883" y="17740"/>
                    <a:pt x="4138" y="17389"/>
                    <a:pt x="3412" y="16997"/>
                  </a:cubicBezTo>
                  <a:cubicBezTo>
                    <a:pt x="2650" y="16585"/>
                    <a:pt x="1912" y="16130"/>
                    <a:pt x="1201" y="15633"/>
                  </a:cubicBezTo>
                  <a:close/>
                  <a:moveTo>
                    <a:pt x="15179" y="17863"/>
                  </a:moveTo>
                  <a:cubicBezTo>
                    <a:pt x="13735" y="18201"/>
                    <a:pt x="12260" y="18381"/>
                    <a:pt x="10778" y="18396"/>
                  </a:cubicBezTo>
                  <a:cubicBezTo>
                    <a:pt x="9228" y="18412"/>
                    <a:pt x="7682" y="18249"/>
                    <a:pt x="6167" y="17911"/>
                  </a:cubicBezTo>
                  <a:cubicBezTo>
                    <a:pt x="6726" y="18703"/>
                    <a:pt x="7444" y="19403"/>
                    <a:pt x="8264" y="19899"/>
                  </a:cubicBezTo>
                  <a:cubicBezTo>
                    <a:pt x="9097" y="20402"/>
                    <a:pt x="10047" y="20699"/>
                    <a:pt x="11058" y="20603"/>
                  </a:cubicBezTo>
                  <a:cubicBezTo>
                    <a:pt x="11906" y="20522"/>
                    <a:pt x="12695" y="20195"/>
                    <a:pt x="13384" y="19730"/>
                  </a:cubicBezTo>
                  <a:cubicBezTo>
                    <a:pt x="14095" y="19252"/>
                    <a:pt x="14709" y="18619"/>
                    <a:pt x="15179" y="178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4300E741-9FF0-D04D-9643-FF356C437D5F}"/>
                </a:ext>
              </a:extLst>
            </p:cNvPr>
            <p:cNvGrpSpPr/>
            <p:nvPr/>
          </p:nvGrpSpPr>
          <p:grpSpPr>
            <a:xfrm>
              <a:off x="1084045" y="9102513"/>
              <a:ext cx="668805" cy="3565272"/>
              <a:chOff x="6065557" y="2009641"/>
              <a:chExt cx="831920" cy="4434807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0709E450-6FCA-3E44-B32C-30C797ECEDAE}"/>
                  </a:ext>
                </a:extLst>
              </p:cNvPr>
              <p:cNvGrpSpPr/>
              <p:nvPr/>
            </p:nvGrpSpPr>
            <p:grpSpPr>
              <a:xfrm>
                <a:off x="6065557" y="3210604"/>
                <a:ext cx="831920" cy="831920"/>
                <a:chOff x="7227726" y="2009641"/>
                <a:chExt cx="831920" cy="831920"/>
              </a:xfrm>
            </p:grpSpPr>
            <p:sp>
              <p:nvSpPr>
                <p:cNvPr id="27" name="Circle">
                  <a:extLst>
                    <a:ext uri="{FF2B5EF4-FFF2-40B4-BE49-F238E27FC236}">
                      <a16:creationId xmlns:a16="http://schemas.microsoft.com/office/drawing/2014/main" id="{8A67B403-CB16-0240-8A0E-D6A55BAD9EBA}"/>
                    </a:ext>
                  </a:extLst>
                </p:cNvPr>
                <p:cNvSpPr/>
                <p:nvPr/>
              </p:nvSpPr>
              <p:spPr>
                <a:xfrm>
                  <a:off x="7227726" y="2009641"/>
                  <a:ext cx="831920" cy="831920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410766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8" name="Shape">
                  <a:extLst>
                    <a:ext uri="{FF2B5EF4-FFF2-40B4-BE49-F238E27FC236}">
                      <a16:creationId xmlns:a16="http://schemas.microsoft.com/office/drawing/2014/main" id="{915DF87A-BED0-A042-B0B7-8ECD1764C3C9}"/>
                    </a:ext>
                  </a:extLst>
                </p:cNvPr>
                <p:cNvSpPr/>
                <p:nvPr/>
              </p:nvSpPr>
              <p:spPr>
                <a:xfrm>
                  <a:off x="7472454" y="2277208"/>
                  <a:ext cx="372330" cy="296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38" y="5082"/>
                      </a:moveTo>
                      <a:cubicBezTo>
                        <a:pt x="19238" y="5506"/>
                        <a:pt x="19238" y="5929"/>
                        <a:pt x="19238" y="5929"/>
                      </a:cubicBezTo>
                      <a:cubicBezTo>
                        <a:pt x="19238" y="13129"/>
                        <a:pt x="14850" y="21600"/>
                        <a:pt x="6750" y="21600"/>
                      </a:cubicBezTo>
                      <a:cubicBezTo>
                        <a:pt x="4387" y="21600"/>
                        <a:pt x="2025" y="20753"/>
                        <a:pt x="0" y="19059"/>
                      </a:cubicBezTo>
                      <a:cubicBezTo>
                        <a:pt x="337" y="19059"/>
                        <a:pt x="675" y="19059"/>
                        <a:pt x="1012" y="19059"/>
                      </a:cubicBezTo>
                      <a:cubicBezTo>
                        <a:pt x="3037" y="19059"/>
                        <a:pt x="5062" y="18212"/>
                        <a:pt x="6412" y="16941"/>
                      </a:cubicBezTo>
                      <a:cubicBezTo>
                        <a:pt x="4725" y="16941"/>
                        <a:pt x="3037" y="15247"/>
                        <a:pt x="2362" y="13129"/>
                      </a:cubicBezTo>
                      <a:cubicBezTo>
                        <a:pt x="2700" y="13129"/>
                        <a:pt x="3037" y="13129"/>
                        <a:pt x="3375" y="13129"/>
                      </a:cubicBezTo>
                      <a:cubicBezTo>
                        <a:pt x="3712" y="13129"/>
                        <a:pt x="4050" y="13129"/>
                        <a:pt x="4387" y="13129"/>
                      </a:cubicBezTo>
                      <a:cubicBezTo>
                        <a:pt x="2362" y="12282"/>
                        <a:pt x="1012" y="10165"/>
                        <a:pt x="1012" y="7624"/>
                      </a:cubicBezTo>
                      <a:cubicBezTo>
                        <a:pt x="1012" y="7624"/>
                        <a:pt x="1012" y="7624"/>
                        <a:pt x="1012" y="7624"/>
                      </a:cubicBezTo>
                      <a:cubicBezTo>
                        <a:pt x="1687" y="8047"/>
                        <a:pt x="2362" y="8047"/>
                        <a:pt x="3037" y="8047"/>
                      </a:cubicBezTo>
                      <a:cubicBezTo>
                        <a:pt x="1687" y="7200"/>
                        <a:pt x="1012" y="5506"/>
                        <a:pt x="1012" y="3812"/>
                      </a:cubicBezTo>
                      <a:cubicBezTo>
                        <a:pt x="1012" y="2541"/>
                        <a:pt x="1350" y="1694"/>
                        <a:pt x="1687" y="847"/>
                      </a:cubicBezTo>
                      <a:cubicBezTo>
                        <a:pt x="3712" y="4235"/>
                        <a:pt x="7087" y="6353"/>
                        <a:pt x="10462" y="6776"/>
                      </a:cubicBezTo>
                      <a:cubicBezTo>
                        <a:pt x="10462" y="6353"/>
                        <a:pt x="10462" y="5929"/>
                        <a:pt x="10462" y="5506"/>
                      </a:cubicBezTo>
                      <a:cubicBezTo>
                        <a:pt x="10462" y="2118"/>
                        <a:pt x="12488" y="0"/>
                        <a:pt x="14850" y="0"/>
                      </a:cubicBezTo>
                      <a:cubicBezTo>
                        <a:pt x="16200" y="0"/>
                        <a:pt x="17213" y="424"/>
                        <a:pt x="18225" y="1694"/>
                      </a:cubicBezTo>
                      <a:cubicBezTo>
                        <a:pt x="18900" y="1271"/>
                        <a:pt x="19913" y="847"/>
                        <a:pt x="20925" y="424"/>
                      </a:cubicBezTo>
                      <a:cubicBezTo>
                        <a:pt x="20588" y="1694"/>
                        <a:pt x="19913" y="2541"/>
                        <a:pt x="18900" y="3388"/>
                      </a:cubicBezTo>
                      <a:cubicBezTo>
                        <a:pt x="19913" y="2965"/>
                        <a:pt x="20588" y="2965"/>
                        <a:pt x="21600" y="2541"/>
                      </a:cubicBezTo>
                      <a:cubicBezTo>
                        <a:pt x="20925" y="3388"/>
                        <a:pt x="20250" y="4659"/>
                        <a:pt x="19238" y="50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2286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7D88547B-361E-654B-B19E-18D2FC93A0AA}"/>
                  </a:ext>
                </a:extLst>
              </p:cNvPr>
              <p:cNvGrpSpPr/>
              <p:nvPr/>
            </p:nvGrpSpPr>
            <p:grpSpPr>
              <a:xfrm>
                <a:off x="6065557" y="2009641"/>
                <a:ext cx="831920" cy="831921"/>
                <a:chOff x="6108506" y="2009641"/>
                <a:chExt cx="831920" cy="831921"/>
              </a:xfrm>
            </p:grpSpPr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61D2E46D-E0DA-CF47-BA65-2E318C198AA5}"/>
                    </a:ext>
                  </a:extLst>
                </p:cNvPr>
                <p:cNvSpPr/>
                <p:nvPr/>
              </p:nvSpPr>
              <p:spPr>
                <a:xfrm>
                  <a:off x="6108506" y="2009641"/>
                  <a:ext cx="831920" cy="831921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410766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dirty="0"/>
                </a:p>
              </p:txBody>
            </p:sp>
            <p:sp>
              <p:nvSpPr>
                <p:cNvPr id="26" name="Shape">
                  <a:extLst>
                    <a:ext uri="{FF2B5EF4-FFF2-40B4-BE49-F238E27FC236}">
                      <a16:creationId xmlns:a16="http://schemas.microsoft.com/office/drawing/2014/main" id="{10AAF1CA-863A-B244-B10A-9292F21E1D80}"/>
                    </a:ext>
                  </a:extLst>
                </p:cNvPr>
                <p:cNvSpPr/>
                <p:nvPr/>
              </p:nvSpPr>
              <p:spPr>
                <a:xfrm>
                  <a:off x="6432510" y="2250153"/>
                  <a:ext cx="183918" cy="350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546"/>
                      </a:moveTo>
                      <a:cubicBezTo>
                        <a:pt x="17897" y="3546"/>
                        <a:pt x="17897" y="3546"/>
                        <a:pt x="17897" y="3546"/>
                      </a:cubicBezTo>
                      <a:cubicBezTo>
                        <a:pt x="14811" y="3546"/>
                        <a:pt x="14194" y="4513"/>
                        <a:pt x="14194" y="5481"/>
                      </a:cubicBezTo>
                      <a:cubicBezTo>
                        <a:pt x="14194" y="8060"/>
                        <a:pt x="14194" y="8060"/>
                        <a:pt x="14194" y="8060"/>
                      </a:cubicBezTo>
                      <a:cubicBezTo>
                        <a:pt x="21600" y="8060"/>
                        <a:pt x="21600" y="8060"/>
                        <a:pt x="21600" y="8060"/>
                      </a:cubicBezTo>
                      <a:cubicBezTo>
                        <a:pt x="20366" y="11928"/>
                        <a:pt x="20366" y="11928"/>
                        <a:pt x="20366" y="11928"/>
                      </a:cubicBezTo>
                      <a:cubicBezTo>
                        <a:pt x="14194" y="11928"/>
                        <a:pt x="14194" y="11928"/>
                        <a:pt x="14194" y="11928"/>
                      </a:cubicBezTo>
                      <a:cubicBezTo>
                        <a:pt x="14194" y="21600"/>
                        <a:pt x="14194" y="21600"/>
                        <a:pt x="14194" y="21600"/>
                      </a:cubicBezTo>
                      <a:cubicBezTo>
                        <a:pt x="6789" y="21600"/>
                        <a:pt x="6789" y="21600"/>
                        <a:pt x="6789" y="21600"/>
                      </a:cubicBezTo>
                      <a:cubicBezTo>
                        <a:pt x="6789" y="11928"/>
                        <a:pt x="6789" y="11928"/>
                        <a:pt x="6789" y="11928"/>
                      </a:cubicBezTo>
                      <a:cubicBezTo>
                        <a:pt x="0" y="11928"/>
                        <a:pt x="0" y="11928"/>
                        <a:pt x="0" y="11928"/>
                      </a:cubicBezTo>
                      <a:cubicBezTo>
                        <a:pt x="0" y="8060"/>
                        <a:pt x="0" y="8060"/>
                        <a:pt x="0" y="8060"/>
                      </a:cubicBezTo>
                      <a:cubicBezTo>
                        <a:pt x="6789" y="8060"/>
                        <a:pt x="6789" y="8060"/>
                        <a:pt x="6789" y="8060"/>
                      </a:cubicBezTo>
                      <a:cubicBezTo>
                        <a:pt x="6789" y="5158"/>
                        <a:pt x="6789" y="5158"/>
                        <a:pt x="6789" y="5158"/>
                      </a:cubicBezTo>
                      <a:cubicBezTo>
                        <a:pt x="6789" y="1934"/>
                        <a:pt x="10491" y="0"/>
                        <a:pt x="16046" y="0"/>
                      </a:cubicBezTo>
                      <a:cubicBezTo>
                        <a:pt x="18514" y="0"/>
                        <a:pt x="20983" y="322"/>
                        <a:pt x="21600" y="322"/>
                      </a:cubicBezTo>
                      <a:lnTo>
                        <a:pt x="21600" y="35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2286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1F3C320A-86BC-5340-9779-1D20941DC7F8}"/>
                  </a:ext>
                </a:extLst>
              </p:cNvPr>
              <p:cNvGrpSpPr/>
              <p:nvPr/>
            </p:nvGrpSpPr>
            <p:grpSpPr>
              <a:xfrm>
                <a:off x="6065557" y="4411566"/>
                <a:ext cx="831920" cy="831921"/>
                <a:chOff x="8346947" y="2009641"/>
                <a:chExt cx="831920" cy="831921"/>
              </a:xfrm>
            </p:grpSpPr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CDC31946-9096-C544-987C-0BFF777BFC92}"/>
                    </a:ext>
                  </a:extLst>
                </p:cNvPr>
                <p:cNvSpPr/>
                <p:nvPr/>
              </p:nvSpPr>
              <p:spPr>
                <a:xfrm>
                  <a:off x="8346947" y="2009641"/>
                  <a:ext cx="831920" cy="831921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410766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4" name="Shape">
                  <a:extLst>
                    <a:ext uri="{FF2B5EF4-FFF2-40B4-BE49-F238E27FC236}">
                      <a16:creationId xmlns:a16="http://schemas.microsoft.com/office/drawing/2014/main" id="{2BC9095B-D8BB-644E-8EA2-215DF39F6450}"/>
                    </a:ext>
                  </a:extLst>
                </p:cNvPr>
                <p:cNvSpPr/>
                <p:nvPr/>
              </p:nvSpPr>
              <p:spPr>
                <a:xfrm>
                  <a:off x="8643383" y="2236588"/>
                  <a:ext cx="239047" cy="378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8900" y="1029"/>
                        <a:pt x="18900" y="1029"/>
                        <a:pt x="18900" y="1029"/>
                      </a:cubicBezTo>
                      <a:cubicBezTo>
                        <a:pt x="16200" y="1029"/>
                        <a:pt x="16200" y="1029"/>
                        <a:pt x="16200" y="1029"/>
                      </a:cubicBezTo>
                      <a:cubicBezTo>
                        <a:pt x="17820" y="2057"/>
                        <a:pt x="19440" y="3086"/>
                        <a:pt x="19440" y="4800"/>
                      </a:cubicBezTo>
                      <a:cubicBezTo>
                        <a:pt x="19440" y="8229"/>
                        <a:pt x="14580" y="8571"/>
                        <a:pt x="14580" y="10286"/>
                      </a:cubicBezTo>
                      <a:cubicBezTo>
                        <a:pt x="14580" y="12000"/>
                        <a:pt x="20520" y="12686"/>
                        <a:pt x="20520" y="16114"/>
                      </a:cubicBezTo>
                      <a:cubicBezTo>
                        <a:pt x="20520" y="17143"/>
                        <a:pt x="20520" y="17829"/>
                        <a:pt x="19980" y="18514"/>
                      </a:cubicBezTo>
                      <a:cubicBezTo>
                        <a:pt x="17820" y="20914"/>
                        <a:pt x="12960" y="21600"/>
                        <a:pt x="9180" y="21600"/>
                      </a:cubicBezTo>
                      <a:cubicBezTo>
                        <a:pt x="6480" y="21600"/>
                        <a:pt x="2700" y="20914"/>
                        <a:pt x="540" y="19200"/>
                      </a:cubicBezTo>
                      <a:cubicBezTo>
                        <a:pt x="0" y="18857"/>
                        <a:pt x="0" y="18171"/>
                        <a:pt x="0" y="17486"/>
                      </a:cubicBezTo>
                      <a:cubicBezTo>
                        <a:pt x="0" y="16114"/>
                        <a:pt x="1620" y="14743"/>
                        <a:pt x="3240" y="14057"/>
                      </a:cubicBezTo>
                      <a:cubicBezTo>
                        <a:pt x="5940" y="13029"/>
                        <a:pt x="8640" y="13029"/>
                        <a:pt x="11340" y="12686"/>
                      </a:cubicBezTo>
                      <a:cubicBezTo>
                        <a:pt x="10800" y="12000"/>
                        <a:pt x="10260" y="11657"/>
                        <a:pt x="10260" y="10971"/>
                      </a:cubicBezTo>
                      <a:cubicBezTo>
                        <a:pt x="10260" y="10286"/>
                        <a:pt x="10260" y="9943"/>
                        <a:pt x="10800" y="9600"/>
                      </a:cubicBezTo>
                      <a:cubicBezTo>
                        <a:pt x="10260" y="9943"/>
                        <a:pt x="9720" y="9943"/>
                        <a:pt x="9180" y="9943"/>
                      </a:cubicBezTo>
                      <a:cubicBezTo>
                        <a:pt x="5400" y="9943"/>
                        <a:pt x="2160" y="7886"/>
                        <a:pt x="2160" y="5486"/>
                      </a:cubicBezTo>
                      <a:cubicBezTo>
                        <a:pt x="2160" y="3771"/>
                        <a:pt x="3240" y="2400"/>
                        <a:pt x="4860" y="1714"/>
                      </a:cubicBezTo>
                      <a:cubicBezTo>
                        <a:pt x="7020" y="343"/>
                        <a:pt x="10260" y="0"/>
                        <a:pt x="12960" y="0"/>
                      </a:cubicBezTo>
                      <a:lnTo>
                        <a:pt x="21600" y="0"/>
                      </a:lnTo>
                      <a:close/>
                      <a:moveTo>
                        <a:pt x="12960" y="13714"/>
                      </a:moveTo>
                      <a:cubicBezTo>
                        <a:pt x="12960" y="13714"/>
                        <a:pt x="12420" y="13714"/>
                        <a:pt x="11880" y="13714"/>
                      </a:cubicBezTo>
                      <a:cubicBezTo>
                        <a:pt x="8640" y="13714"/>
                        <a:pt x="3780" y="14400"/>
                        <a:pt x="3780" y="16800"/>
                      </a:cubicBezTo>
                      <a:cubicBezTo>
                        <a:pt x="3780" y="19543"/>
                        <a:pt x="8100" y="20229"/>
                        <a:pt x="11340" y="20229"/>
                      </a:cubicBezTo>
                      <a:cubicBezTo>
                        <a:pt x="14580" y="20229"/>
                        <a:pt x="17820" y="19543"/>
                        <a:pt x="17820" y="17486"/>
                      </a:cubicBezTo>
                      <a:cubicBezTo>
                        <a:pt x="17820" y="15429"/>
                        <a:pt x="15120" y="14400"/>
                        <a:pt x="12960" y="13714"/>
                      </a:cubicBezTo>
                      <a:close/>
                      <a:moveTo>
                        <a:pt x="9720" y="1029"/>
                      </a:moveTo>
                      <a:cubicBezTo>
                        <a:pt x="8640" y="1029"/>
                        <a:pt x="7560" y="1371"/>
                        <a:pt x="7020" y="2057"/>
                      </a:cubicBezTo>
                      <a:cubicBezTo>
                        <a:pt x="5940" y="2400"/>
                        <a:pt x="5940" y="3086"/>
                        <a:pt x="5940" y="4114"/>
                      </a:cubicBezTo>
                      <a:cubicBezTo>
                        <a:pt x="5940" y="5829"/>
                        <a:pt x="7560" y="8914"/>
                        <a:pt x="11340" y="8914"/>
                      </a:cubicBezTo>
                      <a:cubicBezTo>
                        <a:pt x="12420" y="8914"/>
                        <a:pt x="13500" y="8571"/>
                        <a:pt x="14580" y="8229"/>
                      </a:cubicBezTo>
                      <a:cubicBezTo>
                        <a:pt x="15120" y="7543"/>
                        <a:pt x="15660" y="6857"/>
                        <a:pt x="15660" y="6171"/>
                      </a:cubicBezTo>
                      <a:cubicBezTo>
                        <a:pt x="15660" y="4114"/>
                        <a:pt x="13500" y="1029"/>
                        <a:pt x="9720" y="10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2286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81B3312F-1C3E-AC4C-B2C5-2C6CDC4DC750}"/>
                  </a:ext>
                </a:extLst>
              </p:cNvPr>
              <p:cNvGrpSpPr/>
              <p:nvPr/>
            </p:nvGrpSpPr>
            <p:grpSpPr>
              <a:xfrm>
                <a:off x="6065557" y="5612528"/>
                <a:ext cx="831920" cy="831920"/>
                <a:chOff x="9466167" y="2009641"/>
                <a:chExt cx="831920" cy="831920"/>
              </a:xfrm>
            </p:grpSpPr>
            <p:sp>
              <p:nvSpPr>
                <p:cNvPr id="21" name="Circle">
                  <a:extLst>
                    <a:ext uri="{FF2B5EF4-FFF2-40B4-BE49-F238E27FC236}">
                      <a16:creationId xmlns:a16="http://schemas.microsoft.com/office/drawing/2014/main" id="{C494BBBA-3CCD-484D-AD7C-DD109B7BEE02}"/>
                    </a:ext>
                  </a:extLst>
                </p:cNvPr>
                <p:cNvSpPr/>
                <p:nvPr/>
              </p:nvSpPr>
              <p:spPr>
                <a:xfrm>
                  <a:off x="9466167" y="2009641"/>
                  <a:ext cx="831920" cy="831920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410766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2" name="Shape">
                  <a:extLst>
                    <a:ext uri="{FF2B5EF4-FFF2-40B4-BE49-F238E27FC236}">
                      <a16:creationId xmlns:a16="http://schemas.microsoft.com/office/drawing/2014/main" id="{C9BB5BCE-1461-8A47-B56C-AB89D80CFE89}"/>
                    </a:ext>
                  </a:extLst>
                </p:cNvPr>
                <p:cNvSpPr/>
                <p:nvPr/>
              </p:nvSpPr>
              <p:spPr>
                <a:xfrm>
                  <a:off x="9702301" y="2295930"/>
                  <a:ext cx="359653" cy="259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82" y="18073"/>
                      </a:moveTo>
                      <a:cubicBezTo>
                        <a:pt x="20965" y="19837"/>
                        <a:pt x="20012" y="21159"/>
                        <a:pt x="18741" y="21159"/>
                      </a:cubicBezTo>
                      <a:cubicBezTo>
                        <a:pt x="16200" y="21600"/>
                        <a:pt x="13341" y="21600"/>
                        <a:pt x="10800" y="21600"/>
                      </a:cubicBezTo>
                      <a:cubicBezTo>
                        <a:pt x="7941" y="21600"/>
                        <a:pt x="5400" y="21600"/>
                        <a:pt x="2541" y="21159"/>
                      </a:cubicBezTo>
                      <a:cubicBezTo>
                        <a:pt x="1588" y="21159"/>
                        <a:pt x="635" y="19837"/>
                        <a:pt x="318" y="18073"/>
                      </a:cubicBezTo>
                      <a:cubicBezTo>
                        <a:pt x="0" y="15869"/>
                        <a:pt x="0" y="13224"/>
                        <a:pt x="0" y="11020"/>
                      </a:cubicBezTo>
                      <a:cubicBezTo>
                        <a:pt x="0" y="8376"/>
                        <a:pt x="0" y="6171"/>
                        <a:pt x="318" y="3527"/>
                      </a:cubicBezTo>
                      <a:cubicBezTo>
                        <a:pt x="635" y="2204"/>
                        <a:pt x="1588" y="882"/>
                        <a:pt x="2541" y="441"/>
                      </a:cubicBezTo>
                      <a:cubicBezTo>
                        <a:pt x="5400" y="0"/>
                        <a:pt x="7941" y="0"/>
                        <a:pt x="10800" y="0"/>
                      </a:cubicBezTo>
                      <a:cubicBezTo>
                        <a:pt x="13341" y="0"/>
                        <a:pt x="16200" y="0"/>
                        <a:pt x="18741" y="441"/>
                      </a:cubicBezTo>
                      <a:cubicBezTo>
                        <a:pt x="20012" y="882"/>
                        <a:pt x="20965" y="2204"/>
                        <a:pt x="21282" y="3527"/>
                      </a:cubicBezTo>
                      <a:cubicBezTo>
                        <a:pt x="21600" y="6171"/>
                        <a:pt x="21600" y="8376"/>
                        <a:pt x="21600" y="11020"/>
                      </a:cubicBezTo>
                      <a:cubicBezTo>
                        <a:pt x="21600" y="13224"/>
                        <a:pt x="21600" y="15869"/>
                        <a:pt x="21282" y="18073"/>
                      </a:cubicBezTo>
                      <a:close/>
                      <a:moveTo>
                        <a:pt x="14929" y="10139"/>
                      </a:moveTo>
                      <a:cubicBezTo>
                        <a:pt x="8894" y="4849"/>
                        <a:pt x="8894" y="4849"/>
                        <a:pt x="8894" y="4849"/>
                      </a:cubicBezTo>
                      <a:cubicBezTo>
                        <a:pt x="8576" y="4408"/>
                        <a:pt x="8259" y="4408"/>
                        <a:pt x="7941" y="4408"/>
                      </a:cubicBezTo>
                      <a:cubicBezTo>
                        <a:pt x="7941" y="4849"/>
                        <a:pt x="7624" y="5290"/>
                        <a:pt x="7624" y="5731"/>
                      </a:cubicBezTo>
                      <a:cubicBezTo>
                        <a:pt x="7624" y="16310"/>
                        <a:pt x="7624" y="16310"/>
                        <a:pt x="7624" y="16310"/>
                      </a:cubicBezTo>
                      <a:cubicBezTo>
                        <a:pt x="7624" y="16751"/>
                        <a:pt x="7941" y="17192"/>
                        <a:pt x="7941" y="17192"/>
                      </a:cubicBezTo>
                      <a:cubicBezTo>
                        <a:pt x="8259" y="17192"/>
                        <a:pt x="8259" y="17192"/>
                        <a:pt x="8259" y="17192"/>
                      </a:cubicBezTo>
                      <a:cubicBezTo>
                        <a:pt x="8576" y="17192"/>
                        <a:pt x="8576" y="17192"/>
                        <a:pt x="8894" y="17192"/>
                      </a:cubicBezTo>
                      <a:cubicBezTo>
                        <a:pt x="14929" y="11902"/>
                        <a:pt x="14929" y="11902"/>
                        <a:pt x="14929" y="11902"/>
                      </a:cubicBezTo>
                      <a:cubicBezTo>
                        <a:pt x="15247" y="11461"/>
                        <a:pt x="15247" y="11461"/>
                        <a:pt x="15247" y="11020"/>
                      </a:cubicBezTo>
                      <a:cubicBezTo>
                        <a:pt x="15247" y="10580"/>
                        <a:pt x="15247" y="10139"/>
                        <a:pt x="14929" y="10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2286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446392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AC94A-1D5B-44C6-AEDE-3CA66395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02EEB-4446-4047-9C63-CE6C45CC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9D40D-36F7-4C28-B317-031D81CD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86326-A1EC-4C1E-BA8E-2F500A49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6A0EA-76ED-4E2D-A699-E5F290A7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44BB1-8519-4FD5-BA48-567E3C1A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59BCFD-9351-4687-B1AA-195550A1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5F6C0-EA22-47EE-8816-63209EC4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76E56-5F94-4A3E-A3A4-C8D94942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E1064-104B-4769-B33F-ADE8E2D9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1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84580-AC1D-463B-B7B7-861049F6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65DC9-C0F6-4813-B49D-DE9FDBCF5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9CAE4-C3FC-4D8E-AD03-15204F98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47A89-BDED-481E-AD0E-2398C5E3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7E91D-DD58-46ED-8980-E8C40741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95E47-E032-4672-A0B1-D0C5F094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84D0-3FAB-4D5D-8A0D-074251C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DB54-894C-44D8-8D49-A2188BA18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F7379-8118-4A68-BA19-4549641BB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FFB858-E492-43BA-A45A-8FC94CF7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40892-FDC9-475D-A90D-8AE82D80C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EDC959-210F-4857-A6E2-166CCEDA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278916-90DF-4553-81D8-B3F5EBA2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BFE3C0-6840-45F5-B7D9-8EA432AD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4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8AAC7-EB42-4AD9-BB26-5AE5FB82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23EC51-EEB5-47B3-99E8-FA473869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7896BF-D144-4B0D-9C97-780B2E1A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CBBDD-C9DC-4B40-A56F-67FE6D59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3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8ADD08-F28B-4E5F-B1D7-18B7EDB0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7E277-D0A6-4AB9-AE2E-362DFA5D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48B53E-3938-4512-A8D0-1C7EE9F6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EB9A-713A-4AEB-BEE0-F549B98C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40672-2C3D-4305-B76F-BB4AD11F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5F77F-B0E5-42C2-BBD2-1FFBF54EA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0C7BE-5C04-4FC7-98A1-B613C7D0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78BB9-F1B8-4065-907E-97271B49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FE00D-E34C-47B7-8D06-ACE27EBD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8D167-F48F-4D5A-AAEE-579FD069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830C47-6996-403E-AC99-CDA94B0D9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007C52-2B00-4ACD-B00B-C2DCD578A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E77C0-4FC4-4722-B6B4-E5D6D2EF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B1637-CAA9-4BBF-B347-8BF1A2A3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CE149-BC82-493C-AB2D-BA03E127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36138-701B-411B-A506-E1342589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5D8BB5-7C55-442D-8F91-8ED387DA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89C25-E8FD-404A-80FF-86EF5A626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FDC5-10F7-4CBF-A971-DE91E7A7C345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03F5B-80CC-4227-A102-756B238D1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F05F9-94C3-4B69-880F-2B467F9BE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8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94489" y="758431"/>
            <a:ext cx="17931365" cy="7713902"/>
            <a:chOff x="1449448" y="1498446"/>
            <a:chExt cx="37983769" cy="16670581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FDA3637E-EF08-7948-B037-13AD514C0456}"/>
                </a:ext>
              </a:extLst>
            </p:cNvPr>
            <p:cNvSpPr/>
            <p:nvPr/>
          </p:nvSpPr>
          <p:spPr>
            <a:xfrm>
              <a:off x="14883555" y="1498446"/>
              <a:ext cx="13681996" cy="13412216"/>
            </a:xfrm>
            <a:prstGeom prst="ellipse">
              <a:avLst/>
            </a:prstGeom>
            <a:noFill/>
            <a:ln w="22225" cap="flat">
              <a:gradFill>
                <a:gsLst>
                  <a:gs pos="0">
                    <a:srgbClr val="44DA93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9" b="3699"/>
            <a:stretch>
              <a:fillRect/>
            </a:stretch>
          </p:blipFill>
          <p:spPr>
            <a:xfrm>
              <a:off x="17241435" y="2669450"/>
              <a:ext cx="9082073" cy="9687543"/>
            </a:xfrm>
            <a:prstGeom prst="flowChartDelay">
              <a:avLst/>
            </a:prstGeom>
            <a:solidFill>
              <a:schemeClr val="bg2"/>
            </a:solidFill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D34E478-E1B0-A34C-A2C5-8493AEF65968}"/>
                </a:ext>
              </a:extLst>
            </p:cNvPr>
            <p:cNvGrpSpPr/>
            <p:nvPr/>
          </p:nvGrpSpPr>
          <p:grpSpPr>
            <a:xfrm>
              <a:off x="15264527" y="1539149"/>
              <a:ext cx="3174856" cy="3050125"/>
              <a:chOff x="15264527" y="1539149"/>
              <a:chExt cx="3174856" cy="3050125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97559001-4873-FE4B-895F-2165363A64C4}"/>
                  </a:ext>
                </a:extLst>
              </p:cNvPr>
              <p:cNvSpPr/>
              <p:nvPr/>
            </p:nvSpPr>
            <p:spPr>
              <a:xfrm>
                <a:off x="15264527" y="1539149"/>
                <a:ext cx="3174856" cy="305012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44DA93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0">
                    <a:srgbClr val="97B11E"/>
                  </a:gs>
                  <a:gs pos="100000">
                    <a:schemeClr val="accent6"/>
                  </a:gs>
                </a:gsLst>
                <a:lin ang="13500000" scaled="1"/>
                <a:tileRect/>
              </a:gra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6" name="Фигура">
                <a:extLst>
                  <a:ext uri="{FF2B5EF4-FFF2-40B4-BE49-F238E27FC236}">
                    <a16:creationId xmlns:a16="http://schemas.microsoft.com/office/drawing/2014/main" id="{4935BA59-7131-3941-AA27-C04E08995554}"/>
                  </a:ext>
                </a:extLst>
              </p:cNvPr>
              <p:cNvSpPr/>
              <p:nvPr/>
            </p:nvSpPr>
            <p:spPr>
              <a:xfrm>
                <a:off x="16121312" y="1718004"/>
                <a:ext cx="1461289" cy="1396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7" h="21587" extrusionOk="0">
                    <a:moveTo>
                      <a:pt x="10689" y="0"/>
                    </a:moveTo>
                    <a:cubicBezTo>
                      <a:pt x="8922" y="-13"/>
                      <a:pt x="7187" y="485"/>
                      <a:pt x="5688" y="1439"/>
                    </a:cubicBezTo>
                    <a:cubicBezTo>
                      <a:pt x="6729" y="1483"/>
                      <a:pt x="7768" y="1596"/>
                      <a:pt x="8795" y="1778"/>
                    </a:cubicBezTo>
                    <a:cubicBezTo>
                      <a:pt x="9404" y="1885"/>
                      <a:pt x="10008" y="2016"/>
                      <a:pt x="10607" y="2171"/>
                    </a:cubicBezTo>
                    <a:cubicBezTo>
                      <a:pt x="11403" y="1965"/>
                      <a:pt x="12210" y="1802"/>
                      <a:pt x="13023" y="1685"/>
                    </a:cubicBezTo>
                    <a:cubicBezTo>
                      <a:pt x="13877" y="1562"/>
                      <a:pt x="14737" y="1490"/>
                      <a:pt x="15599" y="1467"/>
                    </a:cubicBezTo>
                    <a:cubicBezTo>
                      <a:pt x="14128" y="521"/>
                      <a:pt x="12428" y="13"/>
                      <a:pt x="10689" y="0"/>
                    </a:cubicBezTo>
                    <a:close/>
                    <a:moveTo>
                      <a:pt x="12954" y="2214"/>
                    </a:moveTo>
                    <a:cubicBezTo>
                      <a:pt x="12315" y="2245"/>
                      <a:pt x="11675" y="2379"/>
                      <a:pt x="11061" y="2619"/>
                    </a:cubicBezTo>
                    <a:cubicBezTo>
                      <a:pt x="12416" y="3229"/>
                      <a:pt x="13702" y="3985"/>
                      <a:pt x="14898" y="4876"/>
                    </a:cubicBezTo>
                    <a:cubicBezTo>
                      <a:pt x="16150" y="5809"/>
                      <a:pt x="17294" y="6884"/>
                      <a:pt x="18310" y="8078"/>
                    </a:cubicBezTo>
                    <a:cubicBezTo>
                      <a:pt x="18327" y="7103"/>
                      <a:pt x="18162" y="6104"/>
                      <a:pt x="17795" y="5206"/>
                    </a:cubicBezTo>
                    <a:cubicBezTo>
                      <a:pt x="17423" y="4294"/>
                      <a:pt x="16837" y="3475"/>
                      <a:pt x="15970" y="2936"/>
                    </a:cubicBezTo>
                    <a:cubicBezTo>
                      <a:pt x="15243" y="2484"/>
                      <a:pt x="14419" y="2266"/>
                      <a:pt x="13594" y="2217"/>
                    </a:cubicBezTo>
                    <a:cubicBezTo>
                      <a:pt x="13381" y="2205"/>
                      <a:pt x="13168" y="2204"/>
                      <a:pt x="12954" y="2214"/>
                    </a:cubicBezTo>
                    <a:close/>
                    <a:moveTo>
                      <a:pt x="8174" y="2223"/>
                    </a:moveTo>
                    <a:cubicBezTo>
                      <a:pt x="7934" y="2217"/>
                      <a:pt x="7693" y="2224"/>
                      <a:pt x="7456" y="2246"/>
                    </a:cubicBezTo>
                    <a:cubicBezTo>
                      <a:pt x="6491" y="2333"/>
                      <a:pt x="5549" y="2656"/>
                      <a:pt x="4784" y="3336"/>
                    </a:cubicBezTo>
                    <a:cubicBezTo>
                      <a:pt x="4141" y="3907"/>
                      <a:pt x="3688" y="4642"/>
                      <a:pt x="3394" y="5430"/>
                    </a:cubicBezTo>
                    <a:cubicBezTo>
                      <a:pt x="3092" y="6241"/>
                      <a:pt x="2954" y="7119"/>
                      <a:pt x="3005" y="8012"/>
                    </a:cubicBezTo>
                    <a:cubicBezTo>
                      <a:pt x="3984" y="6879"/>
                      <a:pt x="5081" y="5857"/>
                      <a:pt x="6275" y="4963"/>
                    </a:cubicBezTo>
                    <a:cubicBezTo>
                      <a:pt x="7525" y="4027"/>
                      <a:pt x="8874" y="3238"/>
                      <a:pt x="10297" y="2611"/>
                    </a:cubicBezTo>
                    <a:cubicBezTo>
                      <a:pt x="9617" y="2378"/>
                      <a:pt x="8894" y="2241"/>
                      <a:pt x="8174" y="2223"/>
                    </a:cubicBezTo>
                    <a:close/>
                    <a:moveTo>
                      <a:pt x="3349" y="3170"/>
                    </a:moveTo>
                    <a:cubicBezTo>
                      <a:pt x="2014" y="4306"/>
                      <a:pt x="1018" y="5800"/>
                      <a:pt x="473" y="7483"/>
                    </a:cubicBezTo>
                    <a:cubicBezTo>
                      <a:pt x="-82" y="9194"/>
                      <a:pt x="-150" y="11030"/>
                      <a:pt x="279" y="12778"/>
                    </a:cubicBezTo>
                    <a:cubicBezTo>
                      <a:pt x="640" y="11781"/>
                      <a:pt x="1064" y="10809"/>
                      <a:pt x="1549" y="9867"/>
                    </a:cubicBezTo>
                    <a:cubicBezTo>
                      <a:pt x="1836" y="9309"/>
                      <a:pt x="2145" y="8762"/>
                      <a:pt x="2473" y="8229"/>
                    </a:cubicBezTo>
                    <a:cubicBezTo>
                      <a:pt x="2525" y="7393"/>
                      <a:pt x="2622" y="6562"/>
                      <a:pt x="2763" y="5737"/>
                    </a:cubicBezTo>
                    <a:cubicBezTo>
                      <a:pt x="2910" y="4871"/>
                      <a:pt x="3106" y="4014"/>
                      <a:pt x="3349" y="3170"/>
                    </a:cubicBezTo>
                    <a:close/>
                    <a:moveTo>
                      <a:pt x="17966" y="3218"/>
                    </a:moveTo>
                    <a:cubicBezTo>
                      <a:pt x="18250" y="4241"/>
                      <a:pt x="18467" y="5281"/>
                      <a:pt x="18618" y="6333"/>
                    </a:cubicBezTo>
                    <a:cubicBezTo>
                      <a:pt x="18708" y="6957"/>
                      <a:pt x="18774" y="7583"/>
                      <a:pt x="18816" y="8212"/>
                    </a:cubicBezTo>
                    <a:cubicBezTo>
                      <a:pt x="19256" y="8919"/>
                      <a:pt x="19659" y="9650"/>
                      <a:pt x="20021" y="10401"/>
                    </a:cubicBezTo>
                    <a:cubicBezTo>
                      <a:pt x="20401" y="11190"/>
                      <a:pt x="20736" y="12001"/>
                      <a:pt x="21026" y="12829"/>
                    </a:cubicBezTo>
                    <a:cubicBezTo>
                      <a:pt x="21450" y="11110"/>
                      <a:pt x="21394" y="9304"/>
                      <a:pt x="20865" y="7616"/>
                    </a:cubicBezTo>
                    <a:cubicBezTo>
                      <a:pt x="20327" y="5899"/>
                      <a:pt x="19322" y="4374"/>
                      <a:pt x="17966" y="3218"/>
                    </a:cubicBezTo>
                    <a:close/>
                    <a:moveTo>
                      <a:pt x="2774" y="8722"/>
                    </a:moveTo>
                    <a:cubicBezTo>
                      <a:pt x="2204" y="9505"/>
                      <a:pt x="1768" y="10416"/>
                      <a:pt x="1553" y="11363"/>
                    </a:cubicBezTo>
                    <a:cubicBezTo>
                      <a:pt x="1335" y="12325"/>
                      <a:pt x="1344" y="13337"/>
                      <a:pt x="1740" y="14290"/>
                    </a:cubicBezTo>
                    <a:cubicBezTo>
                      <a:pt x="2073" y="15090"/>
                      <a:pt x="2618" y="15758"/>
                      <a:pt x="3261" y="16287"/>
                    </a:cubicBezTo>
                    <a:cubicBezTo>
                      <a:pt x="3924" y="16832"/>
                      <a:pt x="4701" y="17238"/>
                      <a:pt x="5550" y="17465"/>
                    </a:cubicBezTo>
                    <a:cubicBezTo>
                      <a:pt x="4797" y="16165"/>
                      <a:pt x="4182" y="14786"/>
                      <a:pt x="3719" y="13351"/>
                    </a:cubicBezTo>
                    <a:cubicBezTo>
                      <a:pt x="3234" y="11849"/>
                      <a:pt x="2918" y="10296"/>
                      <a:pt x="2774" y="8722"/>
                    </a:cubicBezTo>
                    <a:close/>
                    <a:moveTo>
                      <a:pt x="18518" y="8737"/>
                    </a:moveTo>
                    <a:cubicBezTo>
                      <a:pt x="18383" y="10241"/>
                      <a:pt x="18089" y="11726"/>
                      <a:pt x="17642" y="13166"/>
                    </a:cubicBezTo>
                    <a:cubicBezTo>
                      <a:pt x="17173" y="14673"/>
                      <a:pt x="16540" y="16122"/>
                      <a:pt x="15754" y="17485"/>
                    </a:cubicBezTo>
                    <a:cubicBezTo>
                      <a:pt x="16665" y="17190"/>
                      <a:pt x="17541" y="16711"/>
                      <a:pt x="18259" y="16071"/>
                    </a:cubicBezTo>
                    <a:cubicBezTo>
                      <a:pt x="18987" y="15421"/>
                      <a:pt x="19561" y="14593"/>
                      <a:pt x="19785" y="13584"/>
                    </a:cubicBezTo>
                    <a:cubicBezTo>
                      <a:pt x="19974" y="12736"/>
                      <a:pt x="19916" y="11870"/>
                      <a:pt x="19698" y="11057"/>
                    </a:cubicBezTo>
                    <a:cubicBezTo>
                      <a:pt x="19473" y="10220"/>
                      <a:pt x="19076" y="9427"/>
                      <a:pt x="18518" y="8737"/>
                    </a:cubicBezTo>
                    <a:close/>
                    <a:moveTo>
                      <a:pt x="20135" y="15615"/>
                    </a:moveTo>
                    <a:cubicBezTo>
                      <a:pt x="19269" y="16206"/>
                      <a:pt x="18366" y="16741"/>
                      <a:pt x="17432" y="17213"/>
                    </a:cubicBezTo>
                    <a:cubicBezTo>
                      <a:pt x="16879" y="17493"/>
                      <a:pt x="16315" y="17751"/>
                      <a:pt x="15742" y="17987"/>
                    </a:cubicBezTo>
                    <a:cubicBezTo>
                      <a:pt x="15219" y="18633"/>
                      <a:pt x="14662" y="19248"/>
                      <a:pt x="14073" y="19832"/>
                    </a:cubicBezTo>
                    <a:cubicBezTo>
                      <a:pt x="13455" y="20445"/>
                      <a:pt x="12803" y="21021"/>
                      <a:pt x="12121" y="21559"/>
                    </a:cubicBezTo>
                    <a:cubicBezTo>
                      <a:pt x="13855" y="21438"/>
                      <a:pt x="15522" y="20825"/>
                      <a:pt x="16932" y="19789"/>
                    </a:cubicBezTo>
                    <a:cubicBezTo>
                      <a:pt x="18366" y="18735"/>
                      <a:pt x="19477" y="17287"/>
                      <a:pt x="20135" y="15615"/>
                    </a:cubicBezTo>
                    <a:close/>
                    <a:moveTo>
                      <a:pt x="1201" y="15633"/>
                    </a:moveTo>
                    <a:cubicBezTo>
                      <a:pt x="1846" y="17279"/>
                      <a:pt x="2930" y="18708"/>
                      <a:pt x="4330" y="19759"/>
                    </a:cubicBezTo>
                    <a:cubicBezTo>
                      <a:pt x="5754" y="20827"/>
                      <a:pt x="7445" y="21461"/>
                      <a:pt x="9208" y="21587"/>
                    </a:cubicBezTo>
                    <a:cubicBezTo>
                      <a:pt x="8390" y="20928"/>
                      <a:pt x="7616" y="20216"/>
                      <a:pt x="6888" y="19455"/>
                    </a:cubicBezTo>
                    <a:cubicBezTo>
                      <a:pt x="6457" y="19003"/>
                      <a:pt x="6043" y="18534"/>
                      <a:pt x="5647" y="18050"/>
                    </a:cubicBezTo>
                    <a:cubicBezTo>
                      <a:pt x="4883" y="17740"/>
                      <a:pt x="4138" y="17389"/>
                      <a:pt x="3412" y="16997"/>
                    </a:cubicBezTo>
                    <a:cubicBezTo>
                      <a:pt x="2650" y="16585"/>
                      <a:pt x="1912" y="16130"/>
                      <a:pt x="1201" y="15633"/>
                    </a:cubicBezTo>
                    <a:close/>
                    <a:moveTo>
                      <a:pt x="15179" y="17863"/>
                    </a:moveTo>
                    <a:cubicBezTo>
                      <a:pt x="13735" y="18201"/>
                      <a:pt x="12260" y="18381"/>
                      <a:pt x="10778" y="18396"/>
                    </a:cubicBezTo>
                    <a:cubicBezTo>
                      <a:pt x="9228" y="18412"/>
                      <a:pt x="7682" y="18249"/>
                      <a:pt x="6167" y="17911"/>
                    </a:cubicBezTo>
                    <a:cubicBezTo>
                      <a:pt x="6726" y="18703"/>
                      <a:pt x="7444" y="19403"/>
                      <a:pt x="8264" y="19899"/>
                    </a:cubicBezTo>
                    <a:cubicBezTo>
                      <a:pt x="9097" y="20402"/>
                      <a:pt x="10047" y="20699"/>
                      <a:pt x="11058" y="20603"/>
                    </a:cubicBezTo>
                    <a:cubicBezTo>
                      <a:pt x="11906" y="20522"/>
                      <a:pt x="12695" y="20195"/>
                      <a:pt x="13384" y="19730"/>
                    </a:cubicBezTo>
                    <a:cubicBezTo>
                      <a:pt x="14095" y="19252"/>
                      <a:pt x="14709" y="18619"/>
                      <a:pt x="15179" y="178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1FE8878-DA67-7B46-8BCE-8F415251FC53}"/>
                </a:ext>
              </a:extLst>
            </p:cNvPr>
            <p:cNvSpPr/>
            <p:nvPr/>
          </p:nvSpPr>
          <p:spPr>
            <a:xfrm>
              <a:off x="25040106" y="2234178"/>
              <a:ext cx="602953" cy="602954"/>
            </a:xfrm>
            <a:prstGeom prst="ellipse">
              <a:avLst/>
            </a:prstGeom>
            <a:solidFill>
              <a:srgbClr val="44DA9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3D54F81-AAC7-AF4D-9F9E-E27DE67C8997}"/>
                </a:ext>
              </a:extLst>
            </p:cNvPr>
            <p:cNvSpPr/>
            <p:nvPr/>
          </p:nvSpPr>
          <p:spPr>
            <a:xfrm>
              <a:off x="24328399" y="3064212"/>
              <a:ext cx="15104818" cy="15104815"/>
            </a:xfrm>
            <a:prstGeom prst="ellipse">
              <a:avLst/>
            </a:prstGeom>
            <a:noFill/>
            <a:ln w="22225" cap="flat">
              <a:solidFill>
                <a:srgbClr val="44DA93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51D5E19-216D-DF4C-A231-A403306061A8}"/>
                </a:ext>
              </a:extLst>
            </p:cNvPr>
            <p:cNvSpPr/>
            <p:nvPr/>
          </p:nvSpPr>
          <p:spPr>
            <a:xfrm>
              <a:off x="25513930" y="6153844"/>
              <a:ext cx="322821" cy="322820"/>
            </a:xfrm>
            <a:prstGeom prst="ellipse">
              <a:avLst/>
            </a:prstGeom>
            <a:solidFill>
              <a:srgbClr val="44DA9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DFBDC37-596D-D94F-B8E8-5D8BF7F442B1}"/>
                </a:ext>
              </a:extLst>
            </p:cNvPr>
            <p:cNvGrpSpPr/>
            <p:nvPr/>
          </p:nvGrpSpPr>
          <p:grpSpPr>
            <a:xfrm>
              <a:off x="1449448" y="3252101"/>
              <a:ext cx="18078741" cy="6512005"/>
              <a:chOff x="2003469" y="5622886"/>
              <a:chExt cx="16466693" cy="4915884"/>
            </a:xfrm>
          </p:grpSpPr>
          <p:sp>
            <p:nvSpPr>
              <p:cNvPr id="11" name="Professional…">
                <a:extLst>
                  <a:ext uri="{FF2B5EF4-FFF2-40B4-BE49-F238E27FC236}">
                    <a16:creationId xmlns:a16="http://schemas.microsoft.com/office/drawing/2014/main" id="{08BAEB15-24A8-2E40-A04E-B706AEB0C9F3}"/>
                  </a:ext>
                </a:extLst>
              </p:cNvPr>
              <p:cNvSpPr txBox="1"/>
              <p:nvPr/>
            </p:nvSpPr>
            <p:spPr>
              <a:xfrm>
                <a:off x="13594966" y="5622886"/>
                <a:ext cx="4875196" cy="7832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lnSpc>
                    <a:spcPct val="90000"/>
                  </a:lnSpc>
                  <a:defRPr sz="10000">
                    <a:solidFill>
                      <a:srgbClr val="F4F0CA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Montserrat" pitchFamily="2" charset="0"/>
                  </a:rPr>
                  <a:t>C19RM</a:t>
                </a:r>
                <a:endParaRPr lang="ru-RU" sz="1400" b="1" dirty="0">
                  <a:solidFill>
                    <a:schemeClr val="bg1"/>
                  </a:solidFill>
                  <a:latin typeface="Montserrat" pitchFamily="2" charset="0"/>
                </a:endParaRPr>
              </a:p>
              <a:p>
                <a:pPr algn="ctr">
                  <a:lnSpc>
                    <a:spcPct val="90000"/>
                  </a:lnSpc>
                  <a:defRPr sz="10000">
                    <a:solidFill>
                      <a:srgbClr val="F4F0CA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Montserrat" pitchFamily="2" charset="0"/>
                  </a:rPr>
                  <a:t>2021-2023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8702C2E-73F6-724A-99A1-62633691C152}"/>
                  </a:ext>
                </a:extLst>
              </p:cNvPr>
              <p:cNvSpPr/>
              <p:nvPr/>
            </p:nvSpPr>
            <p:spPr>
              <a:xfrm>
                <a:off x="2003469" y="6772944"/>
                <a:ext cx="12143046" cy="3765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ea typeface="Open Sans" panose="020B0606030504020204" pitchFamily="34" charset="0"/>
                    <a:cs typeface="Open Sans" panose="020B0606030504020204" pitchFamily="34" charset="0"/>
                  </a:rPr>
                  <a:t>Согласование запроса на использование средств экономии  гранта Глобального Фонда </a:t>
                </a:r>
                <a:r>
                  <a:rPr lang="ru-RU" sz="2400" b="1" dirty="0">
                    <a:solidFill>
                      <a:schemeClr val="accent6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«С19RM</a:t>
                </a:r>
                <a:r>
                  <a:rPr lang="en-US" sz="2400" b="1" dirty="0">
                    <a:solidFill>
                      <a:schemeClr val="accent6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400" b="1" dirty="0">
                    <a:solidFill>
                      <a:schemeClr val="accent6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по смягчению воздействия пандемии COVID-19 на программы по обеспечению устойчивости и непрерывности услуг для КГН и ЛЖВ»</a:t>
                </a:r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8702C2E-73F6-724A-99A1-62633691C152}"/>
                </a:ext>
              </a:extLst>
            </p:cNvPr>
            <p:cNvSpPr/>
            <p:nvPr/>
          </p:nvSpPr>
          <p:spPr>
            <a:xfrm>
              <a:off x="15325118" y="12684861"/>
              <a:ext cx="10640761" cy="798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 sz="10000">
                  <a:solidFill>
                    <a:srgbClr val="F4F0C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endParaRPr lang="ru-RU" sz="20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96FB93-C49E-E3D8-A847-A0FF6D973974}"/>
              </a:ext>
            </a:extLst>
          </p:cNvPr>
          <p:cNvSpPr/>
          <p:nvPr/>
        </p:nvSpPr>
        <p:spPr>
          <a:xfrm>
            <a:off x="1964883" y="2912602"/>
            <a:ext cx="5023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lang="ru-RU" sz="4000" dirty="0">
              <a:solidFill>
                <a:srgbClr val="97B11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5DBCCA-E00C-5682-FF7D-B728429E5890}"/>
              </a:ext>
            </a:extLst>
          </p:cNvPr>
          <p:cNvSpPr/>
          <p:nvPr/>
        </p:nvSpPr>
        <p:spPr>
          <a:xfrm>
            <a:off x="913021" y="5763571"/>
            <a:ext cx="584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15 июля 2022 года</a:t>
            </a:r>
          </a:p>
          <a:p>
            <a:pPr algn="ctr"/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Заседание Странового координационного комитета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9038932-B8F4-1921-5226-57827829D1DB}"/>
              </a:ext>
            </a:extLst>
          </p:cNvPr>
          <p:cNvSpPr/>
          <p:nvPr/>
        </p:nvSpPr>
        <p:spPr>
          <a:xfrm>
            <a:off x="7023204" y="5791105"/>
            <a:ext cx="5845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Давлетгалиева Татьяна-</a:t>
            </a:r>
          </a:p>
          <a:p>
            <a:pPr algn="ctr"/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Национальный координатор </a:t>
            </a:r>
          </a:p>
          <a:p>
            <a:pPr algn="ctr"/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по компоненту ВИЧ, ГРП ГФ КНЦДИЗ</a:t>
            </a:r>
          </a:p>
        </p:txBody>
      </p:sp>
      <p:pic>
        <p:nvPicPr>
          <p:cNvPr id="22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D93B39C1-1865-84D1-7F13-D87597CB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96523" y="98136"/>
            <a:ext cx="898099" cy="5964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02B070-2AE7-32A7-9BA5-4466633E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32" y="48794"/>
            <a:ext cx="1633245" cy="7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">
            <a:extLst>
              <a:ext uri="{FF2B5EF4-FFF2-40B4-BE49-F238E27FC236}">
                <a16:creationId xmlns:a16="http://schemas.microsoft.com/office/drawing/2014/main" id="{003C0812-A14F-154C-8006-690E12D1E9D8}"/>
              </a:ext>
            </a:extLst>
          </p:cNvPr>
          <p:cNvSpPr/>
          <p:nvPr/>
        </p:nvSpPr>
        <p:spPr bwMode="auto">
          <a:xfrm>
            <a:off x="8314370" y="4354051"/>
            <a:ext cx="3050295" cy="1457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150" y="0"/>
                  <a:pt x="7500" y="807"/>
                  <a:pt x="6001" y="2420"/>
                </a:cubicBezTo>
                <a:cubicBezTo>
                  <a:pt x="4023" y="4672"/>
                  <a:pt x="2355" y="8021"/>
                  <a:pt x="48" y="12654"/>
                </a:cubicBezTo>
                <a:cubicBezTo>
                  <a:pt x="31" y="12688"/>
                  <a:pt x="17" y="12716"/>
                  <a:pt x="0" y="12750"/>
                </a:cubicBezTo>
                <a:cubicBezTo>
                  <a:pt x="3000" y="18651"/>
                  <a:pt x="6900" y="21600"/>
                  <a:pt x="10800" y="21600"/>
                </a:cubicBezTo>
                <a:cubicBezTo>
                  <a:pt x="14700" y="21600"/>
                  <a:pt x="18600" y="18651"/>
                  <a:pt x="21600" y="12750"/>
                </a:cubicBezTo>
                <a:cubicBezTo>
                  <a:pt x="21583" y="12716"/>
                  <a:pt x="21569" y="12688"/>
                  <a:pt x="21552" y="12654"/>
                </a:cubicBezTo>
                <a:cubicBezTo>
                  <a:pt x="19245" y="8021"/>
                  <a:pt x="17577" y="4672"/>
                  <a:pt x="15599" y="2420"/>
                </a:cubicBezTo>
                <a:cubicBezTo>
                  <a:pt x="14100" y="807"/>
                  <a:pt x="12450" y="0"/>
                  <a:pt x="10800" y="0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100000">
                <a:schemeClr val="accent5"/>
              </a:gs>
            </a:gsLst>
            <a:lin ang="2700000" scaled="1"/>
          </a:gra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id="{744E9BE2-0464-D74F-9A76-885ED144077C}"/>
              </a:ext>
            </a:extLst>
          </p:cNvPr>
          <p:cNvSpPr/>
          <p:nvPr/>
        </p:nvSpPr>
        <p:spPr bwMode="auto">
          <a:xfrm>
            <a:off x="7659870" y="2264014"/>
            <a:ext cx="1501311" cy="2911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1600" extrusionOk="0">
                <a:moveTo>
                  <a:pt x="8509" y="0"/>
                </a:moveTo>
                <a:cubicBezTo>
                  <a:pt x="2836" y="3009"/>
                  <a:pt x="0" y="6904"/>
                  <a:pt x="0" y="10800"/>
                </a:cubicBezTo>
                <a:cubicBezTo>
                  <a:pt x="0" y="14696"/>
                  <a:pt x="2836" y="18591"/>
                  <a:pt x="8509" y="21600"/>
                </a:cubicBezTo>
                <a:cubicBezTo>
                  <a:pt x="13009" y="19287"/>
                  <a:pt x="16265" y="17612"/>
                  <a:pt x="18456" y="15627"/>
                </a:cubicBezTo>
                <a:cubicBezTo>
                  <a:pt x="21600" y="12612"/>
                  <a:pt x="21600" y="8988"/>
                  <a:pt x="18456" y="5973"/>
                </a:cubicBezTo>
                <a:cubicBezTo>
                  <a:pt x="16265" y="3988"/>
                  <a:pt x="13009" y="2313"/>
                  <a:pt x="8509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290CE581-AF97-B447-B2C6-E7B5016354BB}"/>
              </a:ext>
            </a:extLst>
          </p:cNvPr>
          <p:cNvSpPr/>
          <p:nvPr/>
        </p:nvSpPr>
        <p:spPr bwMode="auto">
          <a:xfrm>
            <a:off x="10517855" y="2267117"/>
            <a:ext cx="1501311" cy="291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02" h="21600" extrusionOk="0">
                <a:moveTo>
                  <a:pt x="12336" y="0"/>
                </a:moveTo>
                <a:cubicBezTo>
                  <a:pt x="12333" y="2"/>
                  <a:pt x="12330" y="3"/>
                  <a:pt x="12327" y="5"/>
                </a:cubicBezTo>
                <a:cubicBezTo>
                  <a:pt x="7813" y="2326"/>
                  <a:pt x="4551" y="4003"/>
                  <a:pt x="2356" y="5993"/>
                </a:cubicBezTo>
                <a:cubicBezTo>
                  <a:pt x="-786" y="9008"/>
                  <a:pt x="-786" y="12632"/>
                  <a:pt x="2356" y="15647"/>
                </a:cubicBezTo>
                <a:cubicBezTo>
                  <a:pt x="4539" y="17626"/>
                  <a:pt x="7783" y="19299"/>
                  <a:pt x="12259" y="21600"/>
                </a:cubicBezTo>
                <a:cubicBezTo>
                  <a:pt x="17942" y="18595"/>
                  <a:pt x="20789" y="14701"/>
                  <a:pt x="20801" y="10806"/>
                </a:cubicBezTo>
                <a:cubicBezTo>
                  <a:pt x="20814" y="6910"/>
                  <a:pt x="17993" y="3013"/>
                  <a:pt x="1233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01" name="Shape">
            <a:extLst>
              <a:ext uri="{FF2B5EF4-FFF2-40B4-BE49-F238E27FC236}">
                <a16:creationId xmlns:a16="http://schemas.microsoft.com/office/drawing/2014/main" id="{18A87B93-595C-DB4D-BD2B-2609E85C8CE0}"/>
              </a:ext>
            </a:extLst>
          </p:cNvPr>
          <p:cNvSpPr/>
          <p:nvPr/>
        </p:nvSpPr>
        <p:spPr bwMode="auto">
          <a:xfrm>
            <a:off x="8332147" y="1626534"/>
            <a:ext cx="3014742" cy="1425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6" extrusionOk="0">
                <a:moveTo>
                  <a:pt x="10800" y="0"/>
                </a:moveTo>
                <a:cubicBezTo>
                  <a:pt x="6908" y="0"/>
                  <a:pt x="3018" y="2836"/>
                  <a:pt x="0" y="8490"/>
                </a:cubicBezTo>
                <a:cubicBezTo>
                  <a:pt x="2291" y="12971"/>
                  <a:pt x="3967" y="16229"/>
                  <a:pt x="5945" y="18422"/>
                </a:cubicBezTo>
                <a:cubicBezTo>
                  <a:pt x="8977" y="21600"/>
                  <a:pt x="12623" y="21600"/>
                  <a:pt x="15655" y="18422"/>
                </a:cubicBezTo>
                <a:cubicBezTo>
                  <a:pt x="17633" y="16229"/>
                  <a:pt x="19309" y="12971"/>
                  <a:pt x="21600" y="8490"/>
                </a:cubicBezTo>
                <a:cubicBezTo>
                  <a:pt x="18582" y="2836"/>
                  <a:pt x="14692" y="0"/>
                  <a:pt x="10800" y="0"/>
                </a:cubicBezTo>
                <a:close/>
              </a:path>
            </a:pathLst>
          </a:custGeom>
          <a:gradFill flip="none" rotWithShape="1">
            <a:gsLst>
              <a:gs pos="24000">
                <a:schemeClr val="accent6"/>
              </a:gs>
              <a:gs pos="100000">
                <a:schemeClr val="accent5"/>
              </a:gs>
            </a:gsLst>
            <a:lin ang="5400000" scaled="1"/>
            <a:tileRect/>
          </a:gra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02" name="Shape">
            <a:extLst>
              <a:ext uri="{FF2B5EF4-FFF2-40B4-BE49-F238E27FC236}">
                <a16:creationId xmlns:a16="http://schemas.microsoft.com/office/drawing/2014/main" id="{24918F3A-4FB3-0A4A-BDD3-52E06416C685}"/>
              </a:ext>
            </a:extLst>
          </p:cNvPr>
          <p:cNvSpPr/>
          <p:nvPr/>
        </p:nvSpPr>
        <p:spPr bwMode="auto">
          <a:xfrm>
            <a:off x="9101387" y="2600592"/>
            <a:ext cx="1476262" cy="451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76" extrusionOk="0">
                <a:moveTo>
                  <a:pt x="10800" y="0"/>
                </a:moveTo>
                <a:cubicBezTo>
                  <a:pt x="6966" y="0"/>
                  <a:pt x="3133" y="3602"/>
                  <a:pt x="0" y="10796"/>
                </a:cubicBezTo>
                <a:cubicBezTo>
                  <a:pt x="293" y="11304"/>
                  <a:pt x="583" y="11828"/>
                  <a:pt x="882" y="12302"/>
                </a:cubicBezTo>
                <a:cubicBezTo>
                  <a:pt x="7077" y="21600"/>
                  <a:pt x="14523" y="21600"/>
                  <a:pt x="20718" y="12302"/>
                </a:cubicBezTo>
                <a:cubicBezTo>
                  <a:pt x="21017" y="11828"/>
                  <a:pt x="21307" y="11304"/>
                  <a:pt x="21600" y="10796"/>
                </a:cubicBezTo>
                <a:cubicBezTo>
                  <a:pt x="18467" y="3600"/>
                  <a:pt x="14634" y="0"/>
                  <a:pt x="10800" y="0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03" name="Shape">
            <a:extLst>
              <a:ext uri="{FF2B5EF4-FFF2-40B4-BE49-F238E27FC236}">
                <a16:creationId xmlns:a16="http://schemas.microsoft.com/office/drawing/2014/main" id="{3E1DD6DC-D9DF-924B-8A3F-271B7BA24CFD}"/>
              </a:ext>
            </a:extLst>
          </p:cNvPr>
          <p:cNvSpPr/>
          <p:nvPr/>
        </p:nvSpPr>
        <p:spPr bwMode="auto">
          <a:xfrm>
            <a:off x="8673942" y="2999986"/>
            <a:ext cx="487239" cy="1438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6" h="21600" extrusionOk="0">
                <a:moveTo>
                  <a:pt x="10835" y="0"/>
                </a:moveTo>
                <a:cubicBezTo>
                  <a:pt x="3608" y="3116"/>
                  <a:pt x="-1" y="6958"/>
                  <a:pt x="0" y="10800"/>
                </a:cubicBezTo>
                <a:cubicBezTo>
                  <a:pt x="2" y="14642"/>
                  <a:pt x="3613" y="18485"/>
                  <a:pt x="10842" y="21600"/>
                </a:cubicBezTo>
                <a:cubicBezTo>
                  <a:pt x="11435" y="21258"/>
                  <a:pt x="12040" y="20919"/>
                  <a:pt x="12587" y="20569"/>
                </a:cubicBezTo>
                <a:cubicBezTo>
                  <a:pt x="21599" y="14469"/>
                  <a:pt x="21599" y="7136"/>
                  <a:pt x="12587" y="1036"/>
                </a:cubicBezTo>
                <a:cubicBezTo>
                  <a:pt x="12037" y="684"/>
                  <a:pt x="11431" y="343"/>
                  <a:pt x="10835" y="0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A7D2EB17-450C-AA45-A2D5-DA8D548852C9}"/>
              </a:ext>
            </a:extLst>
          </p:cNvPr>
          <p:cNvSpPr/>
          <p:nvPr/>
        </p:nvSpPr>
        <p:spPr bwMode="auto">
          <a:xfrm>
            <a:off x="10517855" y="3002313"/>
            <a:ext cx="487239" cy="1438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22" h="21600" extrusionOk="0">
                <a:moveTo>
                  <a:pt x="8577" y="0"/>
                </a:moveTo>
                <a:cubicBezTo>
                  <a:pt x="7952" y="358"/>
                  <a:pt x="7322" y="715"/>
                  <a:pt x="6749" y="1083"/>
                </a:cubicBezTo>
                <a:cubicBezTo>
                  <a:pt x="-2249" y="7183"/>
                  <a:pt x="-2249" y="14515"/>
                  <a:pt x="6749" y="20616"/>
                </a:cubicBezTo>
                <a:cubicBezTo>
                  <a:pt x="7270" y="20949"/>
                  <a:pt x="7842" y="21274"/>
                  <a:pt x="8406" y="21600"/>
                </a:cubicBezTo>
                <a:cubicBezTo>
                  <a:pt x="15651" y="18490"/>
                  <a:pt x="19294" y="14650"/>
                  <a:pt x="19323" y="10808"/>
                </a:cubicBezTo>
                <a:cubicBezTo>
                  <a:pt x="19351" y="6965"/>
                  <a:pt x="15765" y="3121"/>
                  <a:pt x="8577" y="0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05" name="Shape">
            <a:extLst>
              <a:ext uri="{FF2B5EF4-FFF2-40B4-BE49-F238E27FC236}">
                <a16:creationId xmlns:a16="http://schemas.microsoft.com/office/drawing/2014/main" id="{FCAC0638-7BDA-AC4F-8698-7ED2F18DC2A4}"/>
              </a:ext>
            </a:extLst>
          </p:cNvPr>
          <p:cNvSpPr/>
          <p:nvPr/>
        </p:nvSpPr>
        <p:spPr bwMode="auto">
          <a:xfrm>
            <a:off x="9078762" y="4354051"/>
            <a:ext cx="1521512" cy="483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493" y="0"/>
                  <a:pt x="4185" y="2431"/>
                  <a:pt x="1181" y="7292"/>
                </a:cubicBezTo>
                <a:cubicBezTo>
                  <a:pt x="780" y="7978"/>
                  <a:pt x="390" y="8728"/>
                  <a:pt x="0" y="9482"/>
                </a:cubicBezTo>
                <a:cubicBezTo>
                  <a:pt x="3097" y="17558"/>
                  <a:pt x="6948" y="21600"/>
                  <a:pt x="10800" y="21600"/>
                </a:cubicBezTo>
                <a:cubicBezTo>
                  <a:pt x="14652" y="21600"/>
                  <a:pt x="18503" y="17559"/>
                  <a:pt x="21600" y="9482"/>
                </a:cubicBezTo>
                <a:cubicBezTo>
                  <a:pt x="21210" y="8728"/>
                  <a:pt x="20820" y="7978"/>
                  <a:pt x="20419" y="7292"/>
                </a:cubicBezTo>
                <a:cubicBezTo>
                  <a:pt x="17415" y="2431"/>
                  <a:pt x="14107" y="0"/>
                  <a:pt x="10800" y="0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1270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06" name="Text Box 27">
            <a:extLst>
              <a:ext uri="{FF2B5EF4-FFF2-40B4-BE49-F238E27FC236}">
                <a16:creationId xmlns:a16="http://schemas.microsoft.com/office/drawing/2014/main" id="{44765F58-97BC-D64B-8C22-97E189F59908}"/>
              </a:ext>
            </a:extLst>
          </p:cNvPr>
          <p:cNvSpPr txBox="1">
            <a:spLocks/>
          </p:cNvSpPr>
          <p:nvPr/>
        </p:nvSpPr>
        <p:spPr bwMode="auto">
          <a:xfrm>
            <a:off x="9203869" y="1820410"/>
            <a:ext cx="1256755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>
              <a:defRPr/>
            </a:pPr>
            <a:r>
              <a:rPr lang="ru-RU" altLang="x-none" sz="2000" b="1" dirty="0">
                <a:solidFill>
                  <a:schemeClr val="bg1"/>
                </a:solidFill>
                <a:ea typeface="Impact" charset="0"/>
                <a:cs typeface="Impact" charset="0"/>
                <a:sym typeface="Helvetica Neue" charset="0"/>
              </a:rPr>
              <a:t>Бюджет</a:t>
            </a:r>
          </a:p>
          <a:p>
            <a:pPr algn="ctr" eaLnBrk="1">
              <a:defRPr/>
            </a:pPr>
            <a:r>
              <a:rPr lang="ru-RU" altLang="x-none" sz="2000" b="1" dirty="0">
                <a:solidFill>
                  <a:schemeClr val="bg1"/>
                </a:solidFill>
                <a:ea typeface="Impact" charset="0"/>
                <a:cs typeface="Impact" charset="0"/>
                <a:sym typeface="Helvetica Neue" charset="0"/>
              </a:rPr>
              <a:t>$1 828 621</a:t>
            </a:r>
          </a:p>
        </p:txBody>
      </p:sp>
      <p:sp>
        <p:nvSpPr>
          <p:cNvPr id="107" name="Text Box 27">
            <a:extLst>
              <a:ext uri="{FF2B5EF4-FFF2-40B4-BE49-F238E27FC236}">
                <a16:creationId xmlns:a16="http://schemas.microsoft.com/office/drawing/2014/main" id="{6A3D103D-6D3E-2E46-8EAA-1CC59CAD4154}"/>
              </a:ext>
            </a:extLst>
          </p:cNvPr>
          <p:cNvSpPr txBox="1">
            <a:spLocks/>
          </p:cNvSpPr>
          <p:nvPr/>
        </p:nvSpPr>
        <p:spPr bwMode="auto">
          <a:xfrm>
            <a:off x="8934697" y="3549132"/>
            <a:ext cx="1857314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defRPr/>
            </a:pPr>
            <a:r>
              <a:rPr lang="ru-RU" sz="1600" b="1" dirty="0">
                <a:ea typeface="Impact" charset="0"/>
                <a:cs typeface="Impact" charset="0"/>
                <a:sym typeface="Helvetica Neue" charset="0"/>
              </a:rPr>
              <a:t>Период : </a:t>
            </a:r>
          </a:p>
          <a:p>
            <a:pPr algn="ctr" eaLnBrk="1">
              <a:defRPr/>
            </a:pPr>
            <a:r>
              <a:rPr lang="ru-RU" sz="1600" b="1" dirty="0">
                <a:ea typeface="Impact" charset="0"/>
                <a:cs typeface="Impact" charset="0"/>
                <a:sym typeface="Helvetica Neue" charset="0"/>
              </a:rPr>
              <a:t>01.09.2021 - 31.12.2023</a:t>
            </a:r>
          </a:p>
        </p:txBody>
      </p:sp>
      <p:sp>
        <p:nvSpPr>
          <p:cNvPr id="110" name="TextBox 46">
            <a:extLst>
              <a:ext uri="{FF2B5EF4-FFF2-40B4-BE49-F238E27FC236}">
                <a16:creationId xmlns:a16="http://schemas.microsoft.com/office/drawing/2014/main" id="{21EEC6A6-4BAA-5044-A089-CF2310FA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801" y="3076748"/>
            <a:ext cx="1409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tx1"/>
                </a:solidFill>
                <a:latin typeface="+mn-lt"/>
                <a:ea typeface="Impact" panose="020B0806030902050204" pitchFamily="34" charset="0"/>
                <a:cs typeface="Impact" panose="020B0806030902050204" pitchFamily="34" charset="0"/>
              </a:rPr>
              <a:t>C19RM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702C2E-73F6-724A-99A1-62633691C152}"/>
              </a:ext>
            </a:extLst>
          </p:cNvPr>
          <p:cNvSpPr/>
          <p:nvPr/>
        </p:nvSpPr>
        <p:spPr>
          <a:xfrm>
            <a:off x="1392943" y="332969"/>
            <a:ext cx="9138541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 defTabSz="825500" hangingPunct="0"/>
            <a:r>
              <a:rPr lang="ru-RU" sz="2400" b="1" dirty="0">
                <a:ea typeface="Impact" panose="020B0806030902050204" pitchFamily="34" charset="0"/>
                <a:cs typeface="Impact" panose="020B0806030902050204" pitchFamily="34" charset="0"/>
                <a:sym typeface="Helvetica Neue" panose="02000503000000020004" pitchFamily="2" charset="0"/>
              </a:rPr>
              <a:t>Основные активности по гранту С19 </a:t>
            </a:r>
            <a:r>
              <a:rPr lang="en-US" sz="2400" b="1" dirty="0">
                <a:ea typeface="Impact" panose="020B0806030902050204" pitchFamily="34" charset="0"/>
                <a:cs typeface="Impact" panose="020B0806030902050204" pitchFamily="34" charset="0"/>
                <a:sym typeface="Helvetica Neue" panose="02000503000000020004" pitchFamily="2" charset="0"/>
              </a:rPr>
              <a:t>RM</a:t>
            </a:r>
            <a:r>
              <a:rPr lang="ru-RU" sz="2400" b="1" dirty="0">
                <a:ea typeface="Impact" panose="020B0806030902050204" pitchFamily="34" charset="0"/>
                <a:cs typeface="Impact" panose="020B0806030902050204" pitchFamily="34" charset="0"/>
                <a:sym typeface="Helvetica Neue" panose="02000503000000020004" pitchFamily="2" charset="0"/>
              </a:rPr>
              <a:t> 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E9F7356-560B-B240-8C7E-949477195879}"/>
              </a:ext>
            </a:extLst>
          </p:cNvPr>
          <p:cNvSpPr/>
          <p:nvPr/>
        </p:nvSpPr>
        <p:spPr>
          <a:xfrm>
            <a:off x="743272" y="2856177"/>
            <a:ext cx="512861" cy="505100"/>
          </a:xfrm>
          <a:prstGeom prst="ellipse">
            <a:avLst/>
          </a:prstGeom>
          <a:gradFill>
            <a:gsLst>
              <a:gs pos="73000">
                <a:schemeClr val="accent6"/>
              </a:gs>
              <a:gs pos="100000">
                <a:schemeClr val="accent5"/>
              </a:gs>
            </a:gsLst>
            <a:lin ang="27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9050" rtlCol="0" anchor="ctr">
            <a:spAutoFit/>
          </a:bodyPr>
          <a:lstStyle/>
          <a:p>
            <a:pPr algn="ctr" defTabSz="412750" hangingPunct="0"/>
            <a:endParaRPr lang="ru-RU" sz="160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6" name="Рисунок 35" descr="Галочка">
            <a:extLst>
              <a:ext uri="{FF2B5EF4-FFF2-40B4-BE49-F238E27FC236}">
                <a16:creationId xmlns:a16="http://schemas.microsoft.com/office/drawing/2014/main" id="{881C97DB-88FE-5840-AEFA-1B8C18805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89" y="2877737"/>
            <a:ext cx="367870" cy="431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2001" y="2867327"/>
            <a:ext cx="2004413" cy="353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t">
            <a:spAutoFit/>
          </a:bodyPr>
          <a:lstStyle/>
          <a:p>
            <a:pPr defTabSz="412750" hangingPunct="0"/>
            <a:r>
              <a:rPr lang="ru-RU" sz="2000" b="1" dirty="0">
                <a:ea typeface="Roboto Slab Bold"/>
                <a:cs typeface="Roboto Slab Bold"/>
              </a:rPr>
              <a:t>Выполнено:</a:t>
            </a:r>
          </a:p>
        </p:txBody>
      </p:sp>
      <p:pic>
        <p:nvPicPr>
          <p:cNvPr id="38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46A9E1BD-7C8F-64CB-03D8-32CBF7DF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96523" y="98136"/>
            <a:ext cx="898099" cy="5964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A968532-2178-1018-B560-5E380F1DD9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32" y="48794"/>
            <a:ext cx="1633245" cy="709638"/>
          </a:xfrm>
          <a:prstGeom prst="rect">
            <a:avLst/>
          </a:prstGeom>
        </p:spPr>
      </p:pic>
      <p:sp>
        <p:nvSpPr>
          <p:cNvPr id="43" name="Text Box 27">
            <a:extLst>
              <a:ext uri="{FF2B5EF4-FFF2-40B4-BE49-F238E27FC236}">
                <a16:creationId xmlns:a16="http://schemas.microsoft.com/office/drawing/2014/main" id="{8F6835AF-9847-2C4D-8C34-D71DEE288BB3}"/>
              </a:ext>
            </a:extLst>
          </p:cNvPr>
          <p:cNvSpPr txBox="1">
            <a:spLocks/>
          </p:cNvSpPr>
          <p:nvPr/>
        </p:nvSpPr>
        <p:spPr bwMode="auto">
          <a:xfrm>
            <a:off x="9245931" y="4867723"/>
            <a:ext cx="117262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>
              <a:defRPr/>
            </a:pPr>
            <a:r>
              <a:rPr lang="ru-RU" b="1" dirty="0">
                <a:solidFill>
                  <a:schemeClr val="bg1"/>
                </a:solidFill>
                <a:ea typeface="Impact" charset="0"/>
                <a:cs typeface="Impact" charset="0"/>
                <a:sym typeface="Helvetica Neue" charset="0"/>
              </a:rPr>
              <a:t>Экономия </a:t>
            </a:r>
          </a:p>
          <a:p>
            <a:pPr algn="ctr" eaLnBrk="1">
              <a:defRPr/>
            </a:pPr>
            <a:r>
              <a:rPr lang="en-US" altLang="x-none" b="1" dirty="0">
                <a:solidFill>
                  <a:schemeClr val="bg1"/>
                </a:solidFill>
                <a:ea typeface="Impact" charset="0"/>
                <a:cs typeface="Impact" charset="0"/>
                <a:sym typeface="Helvetica Neue" charset="0"/>
              </a:rPr>
              <a:t>$</a:t>
            </a:r>
            <a:r>
              <a:rPr lang="ru-RU" altLang="x-none" b="1" dirty="0">
                <a:solidFill>
                  <a:schemeClr val="bg1"/>
                </a:solidFill>
                <a:ea typeface="Impact" charset="0"/>
                <a:cs typeface="Impact" charset="0"/>
                <a:sym typeface="Helvetica Neue" charset="0"/>
              </a:rPr>
              <a:t> 342 тыс.</a:t>
            </a:r>
            <a:r>
              <a:rPr lang="en-US" altLang="x-none" b="1" dirty="0">
                <a:solidFill>
                  <a:schemeClr val="bg1"/>
                </a:solidFill>
                <a:ea typeface="Impact" charset="0"/>
                <a:cs typeface="Impact" charset="0"/>
                <a:sym typeface="Helvetica Neue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7A911F-BB04-D187-A2C8-1BE7CE04BF86}"/>
              </a:ext>
            </a:extLst>
          </p:cNvPr>
          <p:cNvSpPr txBox="1"/>
          <p:nvPr/>
        </p:nvSpPr>
        <p:spPr>
          <a:xfrm>
            <a:off x="1152834" y="1091907"/>
            <a:ext cx="9578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a typeface="Open Sans" panose="020B0606030504020204" pitchFamily="34" charset="0"/>
                <a:cs typeface="Open Sans" panose="020B0606030504020204" pitchFamily="34" charset="0"/>
              </a:rPr>
              <a:t>Закуп СИЗ и медицинского оборудования</a:t>
            </a:r>
          </a:p>
          <a:p>
            <a:r>
              <a:rPr lang="ru-RU" sz="2400" dirty="0">
                <a:ea typeface="Open Sans" panose="020B0606030504020204" pitchFamily="34" charset="0"/>
                <a:cs typeface="Open Sans" panose="020B0606030504020204" pitchFamily="34" charset="0"/>
              </a:rPr>
              <a:t>«Горячая линия» для КГН и ЛЖВ</a:t>
            </a:r>
          </a:p>
          <a:p>
            <a:r>
              <a:rPr lang="ru-RU" sz="2400" dirty="0">
                <a:ea typeface="Open Sans" panose="020B0606030504020204" pitchFamily="34" charset="0"/>
                <a:cs typeface="Open Sans" panose="020B0606030504020204" pitchFamily="34" charset="0"/>
              </a:rPr>
              <a:t>Обучение веб-консультантов</a:t>
            </a:r>
          </a:p>
          <a:p>
            <a:r>
              <a:rPr lang="ru-RU" sz="2400" dirty="0">
                <a:ea typeface="Open Sans" panose="020B0606030504020204" pitchFamily="34" charset="0"/>
                <a:cs typeface="Open Sans" panose="020B0606030504020204" pitchFamily="34" charset="0"/>
              </a:rPr>
              <a:t>Усиление профилактической работы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99A67B-64A4-F9CC-89E2-3972253B6B20}"/>
              </a:ext>
            </a:extLst>
          </p:cNvPr>
          <p:cNvSpPr txBox="1"/>
          <p:nvPr/>
        </p:nvSpPr>
        <p:spPr>
          <a:xfrm>
            <a:off x="703721" y="1098485"/>
            <a:ext cx="7139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2400" b="1" dirty="0">
                <a:solidFill>
                  <a:srgbClr val="97B11E"/>
                </a:solidFill>
              </a:rPr>
              <a:t>01</a:t>
            </a:r>
          </a:p>
          <a:p>
            <a:pPr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2400" b="1" dirty="0">
                <a:solidFill>
                  <a:srgbClr val="97B11E"/>
                </a:solidFill>
              </a:rPr>
              <a:t>02</a:t>
            </a:r>
          </a:p>
          <a:p>
            <a:pPr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2400" b="1" dirty="0">
                <a:solidFill>
                  <a:srgbClr val="97B11E"/>
                </a:solidFill>
              </a:rPr>
              <a:t>03</a:t>
            </a:r>
          </a:p>
          <a:p>
            <a:pPr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2400" b="1" dirty="0">
                <a:solidFill>
                  <a:srgbClr val="97B11E"/>
                </a:solidFill>
              </a:rPr>
              <a:t>04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794111A-741B-A628-2711-78148CB7254A}"/>
              </a:ext>
            </a:extLst>
          </p:cNvPr>
          <p:cNvSpPr/>
          <p:nvPr/>
        </p:nvSpPr>
        <p:spPr>
          <a:xfrm>
            <a:off x="745972" y="3337445"/>
            <a:ext cx="3265213" cy="3422420"/>
          </a:xfrm>
          <a:prstGeom prst="roundRect">
            <a:avLst/>
          </a:prstGeom>
          <a:gradFill flip="none" rotWithShape="1">
            <a:gsLst>
              <a:gs pos="29362">
                <a:srgbClr val="E9F8E0"/>
              </a:gs>
              <a:gs pos="77000">
                <a:srgbClr val="E9F8E0"/>
              </a:gs>
              <a:gs pos="50000">
                <a:srgbClr val="E9F8E0"/>
              </a:gs>
              <a:gs pos="100000">
                <a:srgbClr val="DEED93"/>
              </a:gs>
            </a:gsLst>
            <a:lin ang="2700000" scaled="1"/>
            <a:tileRect/>
          </a:gradFill>
          <a:ln>
            <a:solidFill>
              <a:srgbClr val="97B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FD64564-8BEA-A443-88E4-91EAC5B2269E}"/>
              </a:ext>
            </a:extLst>
          </p:cNvPr>
          <p:cNvSpPr/>
          <p:nvPr/>
        </p:nvSpPr>
        <p:spPr>
          <a:xfrm>
            <a:off x="853778" y="3454599"/>
            <a:ext cx="2989572" cy="3186065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800" b="1" dirty="0">
                <a:ea typeface="Open Sans" panose="020B0606030504020204" pitchFamily="34" charset="0"/>
                <a:cs typeface="Open Sans" panose="020B0606030504020204" pitchFamily="34" charset="0"/>
              </a:rPr>
              <a:t>Осуществлен закуп:</a:t>
            </a:r>
          </a:p>
          <a:p>
            <a:pPr marL="171450" indent="-1714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СИЗ</a:t>
            </a: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Рециркуляторов</a:t>
            </a: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Шкафов биологической безопасности</a:t>
            </a:r>
          </a:p>
          <a:p>
            <a:pPr marL="171450" indent="-1714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Компьютеров и МФУ</a:t>
            </a:r>
          </a:p>
          <a:p>
            <a:pPr algn="ctr">
              <a:lnSpc>
                <a:spcPct val="114000"/>
              </a:lnSpc>
            </a:pPr>
            <a:r>
              <a:rPr lang="ru-RU" sz="1800" b="1" dirty="0">
                <a:ea typeface="Open Sans" panose="020B0606030504020204" pitchFamily="34" charset="0"/>
                <a:cs typeface="Open Sans" panose="020B0606030504020204" pitchFamily="34" charset="0"/>
              </a:rPr>
              <a:t>Разработаны и растиражированы:</a:t>
            </a:r>
          </a:p>
          <a:p>
            <a:pPr marL="171450" indent="-1714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Информационные плакаты о вакцинации (СОVID)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6BF9422-87B6-5579-1C81-51DBF7E4890D}"/>
              </a:ext>
            </a:extLst>
          </p:cNvPr>
          <p:cNvSpPr/>
          <p:nvPr/>
        </p:nvSpPr>
        <p:spPr>
          <a:xfrm>
            <a:off x="4202920" y="3340738"/>
            <a:ext cx="3265213" cy="3422419"/>
          </a:xfrm>
          <a:prstGeom prst="roundRect">
            <a:avLst/>
          </a:prstGeom>
          <a:gradFill flip="none" rotWithShape="1">
            <a:gsLst>
              <a:gs pos="6000">
                <a:srgbClr val="DEED93"/>
              </a:gs>
              <a:gs pos="72000">
                <a:srgbClr val="E9F8E0"/>
              </a:gs>
              <a:gs pos="18000">
                <a:srgbClr val="E9F8E0"/>
              </a:gs>
              <a:gs pos="90000">
                <a:srgbClr val="DEED93"/>
              </a:gs>
            </a:gsLst>
            <a:lin ang="18900000" scaled="1"/>
            <a:tileRect/>
          </a:gradFill>
          <a:ln>
            <a:solidFill>
              <a:srgbClr val="97B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54D77A6-4CF8-6B6D-7012-3D723C9FBA1E}"/>
              </a:ext>
            </a:extLst>
          </p:cNvPr>
          <p:cNvSpPr/>
          <p:nvPr/>
        </p:nvSpPr>
        <p:spPr>
          <a:xfrm>
            <a:off x="4220019" y="3379468"/>
            <a:ext cx="3329960" cy="322113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>
                <a:ea typeface="Open Sans" panose="020B0606030504020204" pitchFamily="34" charset="0"/>
                <a:cs typeface="Open Sans" panose="020B0606030504020204" pitchFamily="34" charset="0"/>
              </a:rPr>
              <a:t>«Горячая линия» -</a:t>
            </a:r>
          </a:p>
          <a:p>
            <a:pPr algn="ctr">
              <a:lnSpc>
                <a:spcPct val="114000"/>
              </a:lnSpc>
            </a:pPr>
            <a:r>
              <a:rPr lang="ru-RU" sz="1400" b="1" dirty="0">
                <a:ea typeface="Open Sans" panose="020B0606030504020204" pitchFamily="34" charset="0"/>
                <a:cs typeface="Open Sans" panose="020B0606030504020204" pitchFamily="34" charset="0"/>
              </a:rPr>
              <a:t>старт март 2022 г.</a:t>
            </a:r>
            <a:endParaRPr lang="ru-RU" sz="5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3038" indent="-173038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Он-лайн консультации для ЛЖВ и КГН по вопросам ВИЧ, СОVID во всех регионах РК:</a:t>
            </a:r>
          </a:p>
          <a:p>
            <a:pPr marL="354013" indent="-265113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11 веб-консультантов</a:t>
            </a:r>
          </a:p>
          <a:p>
            <a:pPr marL="354013" indent="-265113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3 психолога </a:t>
            </a:r>
          </a:p>
          <a:p>
            <a:pPr marL="354013" indent="-265113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3 психотерапевта</a:t>
            </a:r>
          </a:p>
          <a:p>
            <a:pPr marL="173038" indent="-173038">
              <a:lnSpc>
                <a:spcPct val="114000"/>
              </a:lnSpc>
              <a:buFont typeface="Wingdings" pitchFamily="2" charset="2"/>
              <a:buChar char="ü"/>
            </a:pPr>
            <a:endParaRPr lang="ru-RU" sz="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3038" indent="-173038">
              <a:lnSpc>
                <a:spcPct val="114000"/>
              </a:lnSpc>
              <a:buFont typeface="Wingdings" pitchFamily="2" charset="2"/>
              <a:buChar char="ü"/>
            </a:pP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Ставки аутрич-работников и равных консультантов (3 НПО)</a:t>
            </a:r>
          </a:p>
        </p:txBody>
      </p:sp>
    </p:spTree>
    <p:extLst>
      <p:ext uri="{BB962C8B-B14F-4D97-AF65-F5344CB8AC3E}">
        <p14:creationId xmlns:p14="http://schemas.microsoft.com/office/powerpoint/2010/main" val="31293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734661" y="279250"/>
            <a:ext cx="9454929" cy="800943"/>
            <a:chOff x="937550" y="148625"/>
            <a:chExt cx="7879107" cy="80094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37550" y="213347"/>
              <a:ext cx="71593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Распределение экономии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16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4385A4FA-8F70-1376-A236-1BA7CEE1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96523" y="98136"/>
            <a:ext cx="898099" cy="5964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1C037C-7B47-74A2-2B8D-59985A0B2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32" y="48794"/>
            <a:ext cx="1633245" cy="7096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r="43701" b="12428"/>
          <a:stretch/>
        </p:blipFill>
        <p:spPr bwMode="auto">
          <a:xfrm>
            <a:off x="6582728" y="4040128"/>
            <a:ext cx="4836188" cy="269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2D1329-D8D9-2DBA-2EE5-404BB0690E01}"/>
              </a:ext>
            </a:extLst>
          </p:cNvPr>
          <p:cNvSpPr txBox="1"/>
          <p:nvPr/>
        </p:nvSpPr>
        <p:spPr>
          <a:xfrm>
            <a:off x="407860" y="971337"/>
            <a:ext cx="55961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n-lt"/>
              </a:rPr>
              <a:t>Закуп</a:t>
            </a:r>
            <a:r>
              <a:rPr lang="ru-RU" sz="1600" b="1" dirty="0"/>
              <a:t>ка</a:t>
            </a:r>
            <a:r>
              <a:rPr lang="ru-RU" sz="1600" b="1" dirty="0">
                <a:latin typeface="+mn-lt"/>
              </a:rPr>
              <a:t> 5 </a:t>
            </a:r>
            <a:r>
              <a:rPr lang="ru-RU" sz="1600" b="1" dirty="0"/>
              <a:t>М</a:t>
            </a:r>
            <a:r>
              <a:rPr lang="ru-RU" sz="1600" b="1" dirty="0">
                <a:latin typeface="+mn-lt"/>
              </a:rPr>
              <a:t>обильных пунктов </a:t>
            </a:r>
            <a:r>
              <a:rPr lang="ru-RU" sz="1600" b="1" dirty="0"/>
              <a:t>доверия</a:t>
            </a:r>
            <a:r>
              <a:rPr lang="en-US" sz="1600" b="1" dirty="0"/>
              <a:t> </a:t>
            </a:r>
            <a:r>
              <a:rPr lang="ru-RU" sz="1600" b="1" dirty="0"/>
              <a:t>для ОЦ СПИД</a:t>
            </a:r>
            <a:r>
              <a:rPr lang="en-US" sz="1600" b="1" dirty="0"/>
              <a:t> </a:t>
            </a:r>
          </a:p>
          <a:p>
            <a:endParaRPr lang="ru-RU" sz="1600" b="1" dirty="0"/>
          </a:p>
          <a:p>
            <a:r>
              <a:rPr lang="ru-RU" sz="1600" b="1" dirty="0">
                <a:solidFill>
                  <a:srgbClr val="97B11E"/>
                </a:solidFill>
              </a:rPr>
              <a:t>Модуль:</a:t>
            </a:r>
            <a:r>
              <a:rPr lang="ru-RU" sz="1600" b="1" i="1" dirty="0"/>
              <a:t> </a:t>
            </a:r>
            <a:r>
              <a:rPr lang="ru-RU" sz="1600" dirty="0"/>
              <a:t>COVID-19 </a:t>
            </a:r>
          </a:p>
          <a:p>
            <a:r>
              <a:rPr lang="ru-RU" sz="1600" b="1" dirty="0">
                <a:solidFill>
                  <a:srgbClr val="97B11E"/>
                </a:solidFill>
              </a:rPr>
              <a:t>Интервенция:</a:t>
            </a:r>
            <a:r>
              <a:rPr lang="ru-RU" sz="1600" b="1" i="1" dirty="0">
                <a:solidFill>
                  <a:srgbClr val="97B11E"/>
                </a:solidFill>
              </a:rPr>
              <a:t> </a:t>
            </a:r>
            <a:r>
              <a:rPr lang="ru-RU" sz="1600" dirty="0"/>
              <a:t>Смягчение последствий для программ по ВИЧ (</a:t>
            </a:r>
            <a:r>
              <a:rPr lang="en-US" sz="1600" dirty="0"/>
              <a:t>Mitigation for HIV programs)</a:t>
            </a:r>
            <a:endParaRPr lang="ru-RU" sz="1600" dirty="0"/>
          </a:p>
          <a:p>
            <a:r>
              <a:rPr lang="ru-RU" sz="1600" b="1" dirty="0">
                <a:solidFill>
                  <a:srgbClr val="97B11E"/>
                </a:solidFill>
              </a:rPr>
              <a:t>Сумма: </a:t>
            </a:r>
            <a:r>
              <a:rPr lang="en-US" sz="1600" b="1" dirty="0"/>
              <a:t>$</a:t>
            </a:r>
            <a:r>
              <a:rPr lang="ru-RU" sz="1600" b="1" dirty="0"/>
              <a:t> 338 210 </a:t>
            </a:r>
            <a:r>
              <a:rPr lang="ru-RU" sz="1600" dirty="0"/>
              <a:t>(курс 443,5 тенге)</a:t>
            </a:r>
          </a:p>
          <a:p>
            <a:r>
              <a:rPr lang="ru-RU" sz="1600" b="1" dirty="0">
                <a:solidFill>
                  <a:srgbClr val="97B11E"/>
                </a:solidFill>
              </a:rPr>
              <a:t>Обоснование</a:t>
            </a:r>
            <a:r>
              <a:rPr lang="ru-RU" sz="1600" b="1" dirty="0"/>
              <a:t>: </a:t>
            </a:r>
          </a:p>
          <a:p>
            <a:r>
              <a:rPr lang="ru-RU" sz="1600" dirty="0"/>
              <a:t>п</a:t>
            </a:r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озволит увеличить охват КГН, ЛЖВ и их партнеров: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тестированием на ВИЧ;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АРТ и контроль за лечением;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профилактическими программами;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консультированием по вопросам безопасного поведения, профилактики ВИЧ, ИППП, приверженности к АРТ и др.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5BBA1-5C2C-4F16-9208-2A5D4D0631CE}"/>
              </a:ext>
            </a:extLst>
          </p:cNvPr>
          <p:cNvSpPr txBox="1"/>
          <p:nvPr/>
        </p:nvSpPr>
        <p:spPr>
          <a:xfrm>
            <a:off x="6299032" y="992834"/>
            <a:ext cx="54464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</a:rPr>
              <a:t>Закупка 7 кондиционеров для лабораторий</a:t>
            </a:r>
          </a:p>
          <a:p>
            <a:endParaRPr lang="ru-RU" sz="1600" b="1" dirty="0">
              <a:solidFill>
                <a:srgbClr val="97B11E"/>
              </a:solidFill>
            </a:endParaRPr>
          </a:p>
          <a:p>
            <a:r>
              <a:rPr lang="ru-RU" sz="1600" b="1" dirty="0">
                <a:solidFill>
                  <a:srgbClr val="97B11E"/>
                </a:solidFill>
              </a:rPr>
              <a:t>Модуль:</a:t>
            </a:r>
            <a:r>
              <a:rPr lang="ru-RU" sz="1600" b="1" i="1" dirty="0"/>
              <a:t> </a:t>
            </a:r>
            <a:r>
              <a:rPr lang="ru-RU" sz="1600" dirty="0"/>
              <a:t>COVID-19 </a:t>
            </a:r>
          </a:p>
          <a:p>
            <a:r>
              <a:rPr lang="ru-RU" sz="1600" b="1" dirty="0">
                <a:solidFill>
                  <a:srgbClr val="97B11E"/>
                </a:solidFill>
              </a:rPr>
              <a:t>Интервенция:</a:t>
            </a:r>
            <a:r>
              <a:rPr lang="ru-RU" sz="1600" b="1" i="1" dirty="0">
                <a:solidFill>
                  <a:srgbClr val="97B11E"/>
                </a:solidFill>
              </a:rPr>
              <a:t> </a:t>
            </a:r>
            <a:r>
              <a:rPr lang="ru-RU" sz="1600" dirty="0"/>
              <a:t>Лабораторные системы (</a:t>
            </a:r>
            <a:r>
              <a:rPr lang="en-US" sz="1600" dirty="0"/>
              <a:t>Laboratory systems)</a:t>
            </a:r>
            <a:endParaRPr lang="ru-RU" sz="1600" dirty="0"/>
          </a:p>
          <a:p>
            <a:r>
              <a:rPr lang="ru-RU" sz="1600" b="1" dirty="0">
                <a:solidFill>
                  <a:srgbClr val="97B11E"/>
                </a:solidFill>
              </a:rPr>
              <a:t>Сумма: </a:t>
            </a:r>
            <a:r>
              <a:rPr lang="en-US" sz="1600" b="1" dirty="0"/>
              <a:t>$</a:t>
            </a:r>
            <a:r>
              <a:rPr lang="ru-RU" sz="1600" b="1" dirty="0"/>
              <a:t> 4 735 </a:t>
            </a:r>
            <a:r>
              <a:rPr lang="ru-RU" sz="1600" dirty="0"/>
              <a:t>(курс 443,5 тенге)</a:t>
            </a:r>
          </a:p>
          <a:p>
            <a:r>
              <a:rPr lang="ru-RU" sz="1600" b="1" dirty="0">
                <a:solidFill>
                  <a:srgbClr val="97B11E"/>
                </a:solidFill>
              </a:rPr>
              <a:t>Обоснование:</a:t>
            </a:r>
          </a:p>
          <a:p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С целью </a:t>
            </a:r>
            <a:r>
              <a:rPr lang="ru-RU" sz="1600" dirty="0"/>
              <a:t>обеспечения эффективной и бесперебойной работы ПЦР-платформы (соблюдения </a:t>
            </a:r>
            <a:r>
              <a:rPr lang="ru-RU" sz="1600" kern="1200" dirty="0">
                <a:effectLst/>
                <a:latin typeface="+mn-lt"/>
                <a:ea typeface="+mn-ea"/>
                <a:cs typeface="+mn-cs"/>
              </a:rPr>
              <a:t>температурного режима в лабораторных помещениях, требования СанПиН п.39 гл.3 и п.93 гл.4 Приказа МЗ РК от 15 октября 2021 года № ҚР ДСМ-105)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D5985F-2978-723F-460B-CC1CD2222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6" y="4309157"/>
            <a:ext cx="4520056" cy="240111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24708F7-1532-00EC-2BA0-F0184FEAB81D}"/>
              </a:ext>
            </a:extLst>
          </p:cNvPr>
          <p:cNvSpPr/>
          <p:nvPr/>
        </p:nvSpPr>
        <p:spPr>
          <a:xfrm>
            <a:off x="383450" y="943343"/>
            <a:ext cx="5557478" cy="32071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939B312-92B0-39A0-870B-F009E3887310}"/>
              </a:ext>
            </a:extLst>
          </p:cNvPr>
          <p:cNvSpPr/>
          <p:nvPr/>
        </p:nvSpPr>
        <p:spPr>
          <a:xfrm>
            <a:off x="6299032" y="943343"/>
            <a:ext cx="5446456" cy="32071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131911" y="-458064"/>
            <a:ext cx="8097483" cy="7835680"/>
            <a:chOff x="1007927" y="-4326072"/>
            <a:chExt cx="22368146" cy="22366800"/>
          </a:xfrm>
        </p:grpSpPr>
        <p:sp>
          <p:nvSpPr>
            <p:cNvPr id="2" name="Кольцо 1">
              <a:extLst>
                <a:ext uri="{FF2B5EF4-FFF2-40B4-BE49-F238E27FC236}">
                  <a16:creationId xmlns:a16="http://schemas.microsoft.com/office/drawing/2014/main" id="{2C8739AD-72E6-DE4D-A71F-97236F9C78F9}"/>
                </a:ext>
              </a:extLst>
            </p:cNvPr>
            <p:cNvSpPr/>
            <p:nvPr/>
          </p:nvSpPr>
          <p:spPr>
            <a:xfrm>
              <a:off x="1007927" y="-4326072"/>
              <a:ext cx="22368146" cy="22366800"/>
            </a:xfrm>
            <a:prstGeom prst="donut">
              <a:avLst>
                <a:gd name="adj" fmla="val 3032"/>
              </a:avLst>
            </a:prstGeom>
            <a:gradFill>
              <a:gsLst>
                <a:gs pos="68923">
                  <a:srgbClr val="97B11E"/>
                </a:gs>
                <a:gs pos="18000">
                  <a:srgbClr val="97B11E"/>
                </a:gs>
                <a:gs pos="45000">
                  <a:schemeClr val="accent5">
                    <a:lumMod val="40000"/>
                    <a:lumOff val="60000"/>
                  </a:schemeClr>
                </a:gs>
                <a:gs pos="17000">
                  <a:schemeClr val="bg2">
                    <a:lumMod val="75000"/>
                  </a:schemeClr>
                </a:gs>
                <a:gs pos="81000">
                  <a:schemeClr val="bg2">
                    <a:lumMod val="90000"/>
                  </a:schemeClr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8643016-229B-3849-97A6-7C853D19E78D}"/>
                </a:ext>
              </a:extLst>
            </p:cNvPr>
            <p:cNvGrpSpPr/>
            <p:nvPr/>
          </p:nvGrpSpPr>
          <p:grpSpPr>
            <a:xfrm>
              <a:off x="6236674" y="902004"/>
              <a:ext cx="11910650" cy="11910648"/>
              <a:chOff x="6236674" y="902004"/>
              <a:chExt cx="11910650" cy="11910648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84A534F7-6271-E544-A3A9-CB626915C425}"/>
                  </a:ext>
                </a:extLst>
              </p:cNvPr>
              <p:cNvSpPr/>
              <p:nvPr/>
            </p:nvSpPr>
            <p:spPr>
              <a:xfrm>
                <a:off x="6236674" y="902004"/>
                <a:ext cx="11910650" cy="11910648"/>
              </a:xfrm>
              <a:prstGeom prst="ellipse">
                <a:avLst/>
              </a:prstGeom>
              <a:solidFill>
                <a:schemeClr val="bg1">
                  <a:alpha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" name="Professional…">
                <a:extLst>
                  <a:ext uri="{FF2B5EF4-FFF2-40B4-BE49-F238E27FC236}">
                    <a16:creationId xmlns:a16="http://schemas.microsoft.com/office/drawing/2014/main" id="{9A529C7D-4298-404D-BE48-6154CF3849DB}"/>
                  </a:ext>
                </a:extLst>
              </p:cNvPr>
              <p:cNvSpPr txBox="1"/>
              <p:nvPr/>
            </p:nvSpPr>
            <p:spPr>
              <a:xfrm>
                <a:off x="6635761" y="1416346"/>
                <a:ext cx="11511563" cy="2343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10000">
                    <a:solidFill>
                      <a:srgbClr val="F4F0CA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defRPr>
                </a:pPr>
                <a:endParaRPr sz="5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4385A4FA-8F70-1376-A236-1BA7CEE1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96523" y="98136"/>
            <a:ext cx="898099" cy="5964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1C037C-7B47-74A2-2B8D-59985A0B2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32" y="48794"/>
            <a:ext cx="1633245" cy="70963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788B6A-50B3-42B7-18F3-CD4F44709EB9}"/>
              </a:ext>
            </a:extLst>
          </p:cNvPr>
          <p:cNvSpPr/>
          <p:nvPr/>
        </p:nvSpPr>
        <p:spPr>
          <a:xfrm>
            <a:off x="3257758" y="3075056"/>
            <a:ext cx="5845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97B11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30249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96E04E1A5D04F96FEB4D973A9C492" ma:contentTypeVersion="14" ma:contentTypeDescription="Create a new document." ma:contentTypeScope="" ma:versionID="0703fa20274dbb68d4e38fd55b34b4f5">
  <xsd:schema xmlns:xsd="http://www.w3.org/2001/XMLSchema" xmlns:xs="http://www.w3.org/2001/XMLSchema" xmlns:p="http://schemas.microsoft.com/office/2006/metadata/properties" xmlns:ns3="a8946dc4-2e98-472c-b2e6-ca9019b8dfda" xmlns:ns4="33856b32-dbbd-4996-9e5d-776de7c2e4f8" targetNamespace="http://schemas.microsoft.com/office/2006/metadata/properties" ma:root="true" ma:fieldsID="dbe06a7dd083fac171743d8e1d6f8c28" ns3:_="" ns4:_="">
    <xsd:import namespace="a8946dc4-2e98-472c-b2e6-ca9019b8dfda"/>
    <xsd:import namespace="33856b32-dbbd-4996-9e5d-776de7c2e4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46dc4-2e98-472c-b2e6-ca9019b8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56b32-dbbd-4996-9e5d-776de7c2e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2D2C34-1D43-47E0-A15F-7794A5E78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46dc4-2e98-472c-b2e6-ca9019b8dfda"/>
    <ds:schemaRef ds:uri="33856b32-dbbd-4996-9e5d-776de7c2e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3EBA1-FCC0-4249-A384-A806FCDA0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79C27-8E37-4759-87DF-073DE57456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315</Words>
  <Application>Microsoft Office PowerPoint</Application>
  <PresentationFormat>Widescreen</PresentationFormat>
  <Paragraphs>62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Helvetica Light</vt:lpstr>
      <vt:lpstr>Montserrat</vt:lpstr>
      <vt:lpstr>Roboto Slab Bold</vt:lpstr>
      <vt:lpstr>Symbol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Zhangireyev, Vakhtang</dc:creator>
  <cp:lastModifiedBy>Ryssaldy Demeuova</cp:lastModifiedBy>
  <cp:revision>198</cp:revision>
  <dcterms:created xsi:type="dcterms:W3CDTF">2021-04-29T05:22:58Z</dcterms:created>
  <dcterms:modified xsi:type="dcterms:W3CDTF">2022-07-05T16:06:11Z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0x010100FCD96E04E1A5D04F96FEB4D973A9C492</vt:lpwstr>
  </property>
</Properties>
</file>