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1914" r:id="rId3"/>
    <p:sldId id="1911" r:id="rId4"/>
    <p:sldId id="1898" r:id="rId5"/>
    <p:sldId id="1929" r:id="rId6"/>
    <p:sldId id="1919" r:id="rId7"/>
    <p:sldId id="1935" r:id="rId8"/>
    <p:sldId id="1932" r:id="rId9"/>
    <p:sldId id="1926" r:id="rId10"/>
    <p:sldId id="1924" r:id="rId11"/>
    <p:sldId id="1934" r:id="rId12"/>
    <p:sldId id="1936" r:id="rId13"/>
    <p:sldId id="192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/>
    <p:restoredTop sz="96197"/>
  </p:normalViewPr>
  <p:slideViewPr>
    <p:cSldViewPr snapToGrid="0" snapToObjects="1">
      <p:cViewPr varScale="1">
        <p:scale>
          <a:sx n="73" d="100"/>
          <a:sy n="73" d="100"/>
        </p:scale>
        <p:origin x="216" y="1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6183E-1477-694A-BE4A-38945C61A8E7}" type="datetimeFigureOut">
              <a:rPr lang="ru-RU" smtClean="0"/>
              <a:t>26.10.2023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9BD04-D7A5-9346-889E-319ACA52BC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99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69BD04-D7A5-9346-889E-319ACA52BC9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687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6247E2-5A70-CA48-9126-74E3A55B4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85089" y="2063512"/>
            <a:ext cx="6421821" cy="616626"/>
          </a:xfrm>
        </p:spPr>
        <p:txBody>
          <a:bodyPr/>
          <a:lstStyle/>
          <a:p>
            <a:pPr algn="l"/>
            <a:r>
              <a:rPr lang="ru-RU" sz="3400" b="1" dirty="0"/>
              <a:t>Позиционирование СКК:</a:t>
            </a:r>
            <a:endParaRPr lang="ru-RU" sz="3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A340AC-2208-4970-ECE4-9283E73EC6A5}"/>
              </a:ext>
            </a:extLst>
          </p:cNvPr>
          <p:cNvSpPr txBox="1"/>
          <p:nvPr/>
        </p:nvSpPr>
        <p:spPr>
          <a:xfrm>
            <a:off x="2885089" y="2691217"/>
            <a:ext cx="78031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</a:rPr>
              <a:t>место СКК в национальной системе управления после завершения финансирования со стороны Глобального фонда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E056DE-4248-CE02-CB73-68E471B4D7D2}"/>
              </a:ext>
            </a:extLst>
          </p:cNvPr>
          <p:cNvSpPr txBox="1"/>
          <p:nvPr/>
        </p:nvSpPr>
        <p:spPr>
          <a:xfrm>
            <a:off x="2444445" y="4588189"/>
            <a:ext cx="35163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</a:rPr>
              <a:t>3 ноября 2023</a:t>
            </a:r>
          </a:p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</a:rPr>
              <a:t>заседание СКК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596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04C81-BE33-6FDC-6488-667039B1A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504" y="224394"/>
            <a:ext cx="5414791" cy="614190"/>
          </a:xfrm>
        </p:spPr>
        <p:txBody>
          <a:bodyPr>
            <a:normAutofit/>
          </a:bodyPr>
          <a:lstStyle/>
          <a:p>
            <a:r>
              <a:rPr lang="ru-RU" sz="3600" b="1" dirty="0"/>
              <a:t>Роль и ответственность</a:t>
            </a:r>
          </a:p>
        </p:txBody>
      </p:sp>
      <p:grpSp>
        <p:nvGrpSpPr>
          <p:cNvPr id="4" name="Group 816">
            <a:extLst>
              <a:ext uri="{FF2B5EF4-FFF2-40B4-BE49-F238E27FC236}">
                <a16:creationId xmlns:a16="http://schemas.microsoft.com/office/drawing/2014/main" id="{58CB90C7-08DA-B31F-A883-ED9CA765842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275385" y="2335436"/>
            <a:ext cx="614190" cy="614190"/>
            <a:chOff x="4518" y="3391"/>
            <a:chExt cx="340" cy="340"/>
          </a:xfrm>
          <a:solidFill>
            <a:srgbClr val="00B050"/>
          </a:solidFill>
        </p:grpSpPr>
        <p:sp>
          <p:nvSpPr>
            <p:cNvPr id="5" name="Freeform 817">
              <a:extLst>
                <a:ext uri="{FF2B5EF4-FFF2-40B4-BE49-F238E27FC236}">
                  <a16:creationId xmlns:a16="http://schemas.microsoft.com/office/drawing/2014/main" id="{A8F8C66D-21C1-70B5-5F7B-8A5D3FC329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18" y="3391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Freeform 818">
              <a:extLst>
                <a:ext uri="{FF2B5EF4-FFF2-40B4-BE49-F238E27FC236}">
                  <a16:creationId xmlns:a16="http://schemas.microsoft.com/office/drawing/2014/main" id="{B434B1B9-A64C-22EB-75B2-A8A719A2B5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88" y="3455"/>
              <a:ext cx="199" cy="198"/>
            </a:xfrm>
            <a:custGeom>
              <a:avLst/>
              <a:gdLst>
                <a:gd name="T0" fmla="*/ 86 w 299"/>
                <a:gd name="T1" fmla="*/ 64 h 298"/>
                <a:gd name="T2" fmla="*/ 118 w 299"/>
                <a:gd name="T3" fmla="*/ 32 h 298"/>
                <a:gd name="T4" fmla="*/ 86 w 299"/>
                <a:gd name="T5" fmla="*/ 0 h 298"/>
                <a:gd name="T6" fmla="*/ 54 w 299"/>
                <a:gd name="T7" fmla="*/ 32 h 298"/>
                <a:gd name="T8" fmla="*/ 86 w 299"/>
                <a:gd name="T9" fmla="*/ 64 h 298"/>
                <a:gd name="T10" fmla="*/ 86 w 299"/>
                <a:gd name="T11" fmla="*/ 21 h 298"/>
                <a:gd name="T12" fmla="*/ 96 w 299"/>
                <a:gd name="T13" fmla="*/ 32 h 298"/>
                <a:gd name="T14" fmla="*/ 86 w 299"/>
                <a:gd name="T15" fmla="*/ 42 h 298"/>
                <a:gd name="T16" fmla="*/ 75 w 299"/>
                <a:gd name="T17" fmla="*/ 32 h 298"/>
                <a:gd name="T18" fmla="*/ 86 w 299"/>
                <a:gd name="T19" fmla="*/ 21 h 298"/>
                <a:gd name="T20" fmla="*/ 288 w 299"/>
                <a:gd name="T21" fmla="*/ 149 h 298"/>
                <a:gd name="T22" fmla="*/ 267 w 299"/>
                <a:gd name="T23" fmla="*/ 149 h 298"/>
                <a:gd name="T24" fmla="*/ 267 w 299"/>
                <a:gd name="T25" fmla="*/ 96 h 298"/>
                <a:gd name="T26" fmla="*/ 256 w 299"/>
                <a:gd name="T27" fmla="*/ 85 h 298"/>
                <a:gd name="T28" fmla="*/ 171 w 299"/>
                <a:gd name="T29" fmla="*/ 85 h 298"/>
                <a:gd name="T30" fmla="*/ 160 w 299"/>
                <a:gd name="T31" fmla="*/ 96 h 298"/>
                <a:gd name="T32" fmla="*/ 160 w 299"/>
                <a:gd name="T33" fmla="*/ 149 h 298"/>
                <a:gd name="T34" fmla="*/ 139 w 299"/>
                <a:gd name="T35" fmla="*/ 149 h 298"/>
                <a:gd name="T36" fmla="*/ 139 w 299"/>
                <a:gd name="T37" fmla="*/ 96 h 298"/>
                <a:gd name="T38" fmla="*/ 128 w 299"/>
                <a:gd name="T39" fmla="*/ 85 h 298"/>
                <a:gd name="T40" fmla="*/ 43 w 299"/>
                <a:gd name="T41" fmla="*/ 85 h 298"/>
                <a:gd name="T42" fmla="*/ 32 w 299"/>
                <a:gd name="T43" fmla="*/ 96 h 298"/>
                <a:gd name="T44" fmla="*/ 32 w 299"/>
                <a:gd name="T45" fmla="*/ 149 h 298"/>
                <a:gd name="T46" fmla="*/ 11 w 299"/>
                <a:gd name="T47" fmla="*/ 149 h 298"/>
                <a:gd name="T48" fmla="*/ 0 w 299"/>
                <a:gd name="T49" fmla="*/ 160 h 298"/>
                <a:gd name="T50" fmla="*/ 11 w 299"/>
                <a:gd name="T51" fmla="*/ 170 h 298"/>
                <a:gd name="T52" fmla="*/ 11 w 299"/>
                <a:gd name="T53" fmla="*/ 288 h 298"/>
                <a:gd name="T54" fmla="*/ 22 w 299"/>
                <a:gd name="T55" fmla="*/ 298 h 298"/>
                <a:gd name="T56" fmla="*/ 278 w 299"/>
                <a:gd name="T57" fmla="*/ 298 h 298"/>
                <a:gd name="T58" fmla="*/ 288 w 299"/>
                <a:gd name="T59" fmla="*/ 288 h 298"/>
                <a:gd name="T60" fmla="*/ 288 w 299"/>
                <a:gd name="T61" fmla="*/ 170 h 298"/>
                <a:gd name="T62" fmla="*/ 299 w 299"/>
                <a:gd name="T63" fmla="*/ 160 h 298"/>
                <a:gd name="T64" fmla="*/ 288 w 299"/>
                <a:gd name="T65" fmla="*/ 149 h 298"/>
                <a:gd name="T66" fmla="*/ 182 w 299"/>
                <a:gd name="T67" fmla="*/ 106 h 298"/>
                <a:gd name="T68" fmla="*/ 246 w 299"/>
                <a:gd name="T69" fmla="*/ 106 h 298"/>
                <a:gd name="T70" fmla="*/ 246 w 299"/>
                <a:gd name="T71" fmla="*/ 149 h 298"/>
                <a:gd name="T72" fmla="*/ 182 w 299"/>
                <a:gd name="T73" fmla="*/ 149 h 298"/>
                <a:gd name="T74" fmla="*/ 182 w 299"/>
                <a:gd name="T75" fmla="*/ 106 h 298"/>
                <a:gd name="T76" fmla="*/ 54 w 299"/>
                <a:gd name="T77" fmla="*/ 106 h 298"/>
                <a:gd name="T78" fmla="*/ 118 w 299"/>
                <a:gd name="T79" fmla="*/ 106 h 298"/>
                <a:gd name="T80" fmla="*/ 118 w 299"/>
                <a:gd name="T81" fmla="*/ 149 h 298"/>
                <a:gd name="T82" fmla="*/ 54 w 299"/>
                <a:gd name="T83" fmla="*/ 149 h 298"/>
                <a:gd name="T84" fmla="*/ 54 w 299"/>
                <a:gd name="T85" fmla="*/ 106 h 298"/>
                <a:gd name="T86" fmla="*/ 267 w 299"/>
                <a:gd name="T87" fmla="*/ 277 h 298"/>
                <a:gd name="T88" fmla="*/ 32 w 299"/>
                <a:gd name="T89" fmla="*/ 277 h 298"/>
                <a:gd name="T90" fmla="*/ 32 w 299"/>
                <a:gd name="T91" fmla="*/ 170 h 298"/>
                <a:gd name="T92" fmla="*/ 267 w 299"/>
                <a:gd name="T93" fmla="*/ 170 h 298"/>
                <a:gd name="T94" fmla="*/ 267 w 299"/>
                <a:gd name="T95" fmla="*/ 277 h 298"/>
                <a:gd name="T96" fmla="*/ 214 w 299"/>
                <a:gd name="T97" fmla="*/ 64 h 298"/>
                <a:gd name="T98" fmla="*/ 246 w 299"/>
                <a:gd name="T99" fmla="*/ 32 h 298"/>
                <a:gd name="T100" fmla="*/ 214 w 299"/>
                <a:gd name="T101" fmla="*/ 0 h 298"/>
                <a:gd name="T102" fmla="*/ 182 w 299"/>
                <a:gd name="T103" fmla="*/ 32 h 298"/>
                <a:gd name="T104" fmla="*/ 214 w 299"/>
                <a:gd name="T105" fmla="*/ 64 h 298"/>
                <a:gd name="T106" fmla="*/ 214 w 299"/>
                <a:gd name="T107" fmla="*/ 21 h 298"/>
                <a:gd name="T108" fmla="*/ 224 w 299"/>
                <a:gd name="T109" fmla="*/ 32 h 298"/>
                <a:gd name="T110" fmla="*/ 214 w 299"/>
                <a:gd name="T111" fmla="*/ 42 h 298"/>
                <a:gd name="T112" fmla="*/ 203 w 299"/>
                <a:gd name="T113" fmla="*/ 32 h 298"/>
                <a:gd name="T114" fmla="*/ 214 w 299"/>
                <a:gd name="T115" fmla="*/ 21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99" h="298">
                  <a:moveTo>
                    <a:pt x="86" y="64"/>
                  </a:moveTo>
                  <a:cubicBezTo>
                    <a:pt x="103" y="64"/>
                    <a:pt x="118" y="49"/>
                    <a:pt x="118" y="32"/>
                  </a:cubicBezTo>
                  <a:cubicBezTo>
                    <a:pt x="118" y="14"/>
                    <a:pt x="103" y="0"/>
                    <a:pt x="86" y="0"/>
                  </a:cubicBezTo>
                  <a:cubicBezTo>
                    <a:pt x="68" y="0"/>
                    <a:pt x="54" y="14"/>
                    <a:pt x="54" y="32"/>
                  </a:cubicBezTo>
                  <a:cubicBezTo>
                    <a:pt x="54" y="49"/>
                    <a:pt x="68" y="64"/>
                    <a:pt x="86" y="64"/>
                  </a:cubicBezTo>
                  <a:close/>
                  <a:moveTo>
                    <a:pt x="86" y="21"/>
                  </a:moveTo>
                  <a:cubicBezTo>
                    <a:pt x="92" y="21"/>
                    <a:pt x="96" y="26"/>
                    <a:pt x="96" y="32"/>
                  </a:cubicBezTo>
                  <a:cubicBezTo>
                    <a:pt x="96" y="38"/>
                    <a:pt x="92" y="42"/>
                    <a:pt x="86" y="42"/>
                  </a:cubicBezTo>
                  <a:cubicBezTo>
                    <a:pt x="80" y="42"/>
                    <a:pt x="75" y="38"/>
                    <a:pt x="75" y="32"/>
                  </a:cubicBezTo>
                  <a:cubicBezTo>
                    <a:pt x="75" y="26"/>
                    <a:pt x="80" y="21"/>
                    <a:pt x="86" y="21"/>
                  </a:cubicBezTo>
                  <a:close/>
                  <a:moveTo>
                    <a:pt x="288" y="149"/>
                  </a:moveTo>
                  <a:cubicBezTo>
                    <a:pt x="267" y="149"/>
                    <a:pt x="267" y="149"/>
                    <a:pt x="267" y="149"/>
                  </a:cubicBezTo>
                  <a:cubicBezTo>
                    <a:pt x="267" y="96"/>
                    <a:pt x="267" y="96"/>
                    <a:pt x="267" y="96"/>
                  </a:cubicBezTo>
                  <a:cubicBezTo>
                    <a:pt x="267" y="90"/>
                    <a:pt x="262" y="85"/>
                    <a:pt x="256" y="85"/>
                  </a:cubicBezTo>
                  <a:cubicBezTo>
                    <a:pt x="171" y="85"/>
                    <a:pt x="171" y="85"/>
                    <a:pt x="171" y="85"/>
                  </a:cubicBezTo>
                  <a:cubicBezTo>
                    <a:pt x="165" y="85"/>
                    <a:pt x="160" y="90"/>
                    <a:pt x="160" y="96"/>
                  </a:cubicBezTo>
                  <a:cubicBezTo>
                    <a:pt x="160" y="149"/>
                    <a:pt x="160" y="149"/>
                    <a:pt x="160" y="149"/>
                  </a:cubicBezTo>
                  <a:cubicBezTo>
                    <a:pt x="139" y="149"/>
                    <a:pt x="139" y="149"/>
                    <a:pt x="139" y="149"/>
                  </a:cubicBezTo>
                  <a:cubicBezTo>
                    <a:pt x="139" y="96"/>
                    <a:pt x="139" y="96"/>
                    <a:pt x="139" y="96"/>
                  </a:cubicBezTo>
                  <a:cubicBezTo>
                    <a:pt x="139" y="90"/>
                    <a:pt x="134" y="85"/>
                    <a:pt x="128" y="85"/>
                  </a:cubicBezTo>
                  <a:cubicBezTo>
                    <a:pt x="43" y="85"/>
                    <a:pt x="43" y="85"/>
                    <a:pt x="43" y="85"/>
                  </a:cubicBezTo>
                  <a:cubicBezTo>
                    <a:pt x="37" y="85"/>
                    <a:pt x="32" y="90"/>
                    <a:pt x="32" y="96"/>
                  </a:cubicBezTo>
                  <a:cubicBezTo>
                    <a:pt x="32" y="149"/>
                    <a:pt x="32" y="149"/>
                    <a:pt x="32" y="149"/>
                  </a:cubicBezTo>
                  <a:cubicBezTo>
                    <a:pt x="11" y="149"/>
                    <a:pt x="11" y="149"/>
                    <a:pt x="11" y="149"/>
                  </a:cubicBezTo>
                  <a:cubicBezTo>
                    <a:pt x="5" y="149"/>
                    <a:pt x="0" y="154"/>
                    <a:pt x="0" y="160"/>
                  </a:cubicBezTo>
                  <a:cubicBezTo>
                    <a:pt x="0" y="166"/>
                    <a:pt x="6" y="170"/>
                    <a:pt x="11" y="170"/>
                  </a:cubicBezTo>
                  <a:cubicBezTo>
                    <a:pt x="11" y="288"/>
                    <a:pt x="11" y="288"/>
                    <a:pt x="11" y="288"/>
                  </a:cubicBezTo>
                  <a:cubicBezTo>
                    <a:pt x="11" y="294"/>
                    <a:pt x="16" y="298"/>
                    <a:pt x="22" y="298"/>
                  </a:cubicBezTo>
                  <a:cubicBezTo>
                    <a:pt x="278" y="298"/>
                    <a:pt x="278" y="298"/>
                    <a:pt x="278" y="298"/>
                  </a:cubicBezTo>
                  <a:cubicBezTo>
                    <a:pt x="284" y="298"/>
                    <a:pt x="288" y="294"/>
                    <a:pt x="288" y="288"/>
                  </a:cubicBezTo>
                  <a:cubicBezTo>
                    <a:pt x="288" y="170"/>
                    <a:pt x="288" y="170"/>
                    <a:pt x="288" y="170"/>
                  </a:cubicBezTo>
                  <a:cubicBezTo>
                    <a:pt x="294" y="170"/>
                    <a:pt x="299" y="166"/>
                    <a:pt x="299" y="160"/>
                  </a:cubicBezTo>
                  <a:cubicBezTo>
                    <a:pt x="299" y="154"/>
                    <a:pt x="294" y="149"/>
                    <a:pt x="288" y="149"/>
                  </a:cubicBezTo>
                  <a:close/>
                  <a:moveTo>
                    <a:pt x="182" y="106"/>
                  </a:moveTo>
                  <a:cubicBezTo>
                    <a:pt x="246" y="106"/>
                    <a:pt x="246" y="106"/>
                    <a:pt x="246" y="106"/>
                  </a:cubicBezTo>
                  <a:cubicBezTo>
                    <a:pt x="246" y="149"/>
                    <a:pt x="246" y="149"/>
                    <a:pt x="246" y="149"/>
                  </a:cubicBezTo>
                  <a:cubicBezTo>
                    <a:pt x="182" y="149"/>
                    <a:pt x="182" y="149"/>
                    <a:pt x="182" y="149"/>
                  </a:cubicBezTo>
                  <a:lnTo>
                    <a:pt x="182" y="106"/>
                  </a:lnTo>
                  <a:close/>
                  <a:moveTo>
                    <a:pt x="54" y="106"/>
                  </a:moveTo>
                  <a:cubicBezTo>
                    <a:pt x="118" y="106"/>
                    <a:pt x="118" y="106"/>
                    <a:pt x="118" y="106"/>
                  </a:cubicBezTo>
                  <a:cubicBezTo>
                    <a:pt x="118" y="149"/>
                    <a:pt x="118" y="149"/>
                    <a:pt x="118" y="149"/>
                  </a:cubicBezTo>
                  <a:cubicBezTo>
                    <a:pt x="54" y="149"/>
                    <a:pt x="54" y="149"/>
                    <a:pt x="54" y="149"/>
                  </a:cubicBezTo>
                  <a:lnTo>
                    <a:pt x="54" y="106"/>
                  </a:lnTo>
                  <a:close/>
                  <a:moveTo>
                    <a:pt x="267" y="277"/>
                  </a:moveTo>
                  <a:cubicBezTo>
                    <a:pt x="32" y="277"/>
                    <a:pt x="32" y="277"/>
                    <a:pt x="32" y="277"/>
                  </a:cubicBezTo>
                  <a:cubicBezTo>
                    <a:pt x="32" y="170"/>
                    <a:pt x="32" y="170"/>
                    <a:pt x="32" y="170"/>
                  </a:cubicBezTo>
                  <a:cubicBezTo>
                    <a:pt x="267" y="170"/>
                    <a:pt x="267" y="170"/>
                    <a:pt x="267" y="170"/>
                  </a:cubicBezTo>
                  <a:lnTo>
                    <a:pt x="267" y="277"/>
                  </a:lnTo>
                  <a:close/>
                  <a:moveTo>
                    <a:pt x="214" y="64"/>
                  </a:moveTo>
                  <a:cubicBezTo>
                    <a:pt x="231" y="64"/>
                    <a:pt x="246" y="49"/>
                    <a:pt x="246" y="32"/>
                  </a:cubicBezTo>
                  <a:cubicBezTo>
                    <a:pt x="246" y="14"/>
                    <a:pt x="231" y="0"/>
                    <a:pt x="214" y="0"/>
                  </a:cubicBezTo>
                  <a:cubicBezTo>
                    <a:pt x="196" y="0"/>
                    <a:pt x="182" y="14"/>
                    <a:pt x="182" y="32"/>
                  </a:cubicBezTo>
                  <a:cubicBezTo>
                    <a:pt x="182" y="49"/>
                    <a:pt x="196" y="64"/>
                    <a:pt x="214" y="64"/>
                  </a:cubicBezTo>
                  <a:close/>
                  <a:moveTo>
                    <a:pt x="214" y="21"/>
                  </a:moveTo>
                  <a:cubicBezTo>
                    <a:pt x="220" y="21"/>
                    <a:pt x="224" y="26"/>
                    <a:pt x="224" y="32"/>
                  </a:cubicBezTo>
                  <a:cubicBezTo>
                    <a:pt x="224" y="38"/>
                    <a:pt x="220" y="42"/>
                    <a:pt x="214" y="42"/>
                  </a:cubicBezTo>
                  <a:cubicBezTo>
                    <a:pt x="208" y="42"/>
                    <a:pt x="203" y="38"/>
                    <a:pt x="203" y="32"/>
                  </a:cubicBezTo>
                  <a:cubicBezTo>
                    <a:pt x="203" y="26"/>
                    <a:pt x="208" y="21"/>
                    <a:pt x="214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7" name="Объект 2">
            <a:extLst>
              <a:ext uri="{FF2B5EF4-FFF2-40B4-BE49-F238E27FC236}">
                <a16:creationId xmlns:a16="http://schemas.microsoft.com/office/drawing/2014/main" id="{41CBEFC9-98D5-10A4-E16E-6D5CF57C2B88}"/>
              </a:ext>
            </a:extLst>
          </p:cNvPr>
          <p:cNvSpPr txBox="1">
            <a:spLocks/>
          </p:cNvSpPr>
          <p:nvPr/>
        </p:nvSpPr>
        <p:spPr>
          <a:xfrm>
            <a:off x="1282169" y="1828858"/>
            <a:ext cx="2173304" cy="3888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endParaRPr lang="ru-RU" b="1" i="1" dirty="0"/>
          </a:p>
          <a:p>
            <a:pPr marL="0" indent="0">
              <a:buFont typeface="Franklin Gothic Book" panose="020B0503020102020204" pitchFamily="34" charset="0"/>
              <a:buNone/>
            </a:pPr>
            <a:endParaRPr lang="ru-RU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C0DBDF-2824-A0C1-07B9-44EECC543096}"/>
              </a:ext>
            </a:extLst>
          </p:cNvPr>
          <p:cNvSpPr txBox="1"/>
          <p:nvPr/>
        </p:nvSpPr>
        <p:spPr>
          <a:xfrm>
            <a:off x="4430335" y="1295474"/>
            <a:ext cx="37493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</a:rPr>
              <a:t>Министерство здравоохранения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ru-RU" sz="1400" dirty="0"/>
              <a:t>Координатор по интеграции СКК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021EC61A-D31A-C3F9-1097-9E1871AFE214}"/>
              </a:ext>
            </a:extLst>
          </p:cNvPr>
          <p:cNvCxnSpPr>
            <a:cxnSpLocks/>
          </p:cNvCxnSpPr>
          <p:nvPr/>
        </p:nvCxnSpPr>
        <p:spPr>
          <a:xfrm>
            <a:off x="1929385" y="1601365"/>
            <a:ext cx="0" cy="52335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795">
            <a:extLst>
              <a:ext uri="{FF2B5EF4-FFF2-40B4-BE49-F238E27FC236}">
                <a16:creationId xmlns:a16="http://schemas.microsoft.com/office/drawing/2014/main" id="{DE5A4482-2567-C7AA-D965-0739A0FC900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612298" y="2232762"/>
            <a:ext cx="614188" cy="614188"/>
            <a:chOff x="7361" y="3009"/>
            <a:chExt cx="340" cy="340"/>
          </a:xfrm>
          <a:solidFill>
            <a:srgbClr val="7030A0"/>
          </a:solidFill>
        </p:grpSpPr>
        <p:sp>
          <p:nvSpPr>
            <p:cNvPr id="14" name="Freeform 796">
              <a:extLst>
                <a:ext uri="{FF2B5EF4-FFF2-40B4-BE49-F238E27FC236}">
                  <a16:creationId xmlns:a16="http://schemas.microsoft.com/office/drawing/2014/main" id="{94507ABA-7940-613E-69AF-536FA47A45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31" y="3129"/>
              <a:ext cx="57" cy="142"/>
            </a:xfrm>
            <a:custGeom>
              <a:avLst/>
              <a:gdLst>
                <a:gd name="T0" fmla="*/ 54 w 86"/>
                <a:gd name="T1" fmla="*/ 0 h 213"/>
                <a:gd name="T2" fmla="*/ 32 w 86"/>
                <a:gd name="T3" fmla="*/ 0 h 213"/>
                <a:gd name="T4" fmla="*/ 22 w 86"/>
                <a:gd name="T5" fmla="*/ 9 h 213"/>
                <a:gd name="T6" fmla="*/ 1 w 86"/>
                <a:gd name="T7" fmla="*/ 115 h 213"/>
                <a:gd name="T8" fmla="*/ 3 w 86"/>
                <a:gd name="T9" fmla="*/ 124 h 213"/>
                <a:gd name="T10" fmla="*/ 11 w 86"/>
                <a:gd name="T11" fmla="*/ 128 h 213"/>
                <a:gd name="T12" fmla="*/ 11 w 86"/>
                <a:gd name="T13" fmla="*/ 203 h 213"/>
                <a:gd name="T14" fmla="*/ 22 w 86"/>
                <a:gd name="T15" fmla="*/ 213 h 213"/>
                <a:gd name="T16" fmla="*/ 32 w 86"/>
                <a:gd name="T17" fmla="*/ 203 h 213"/>
                <a:gd name="T18" fmla="*/ 32 w 86"/>
                <a:gd name="T19" fmla="*/ 128 h 213"/>
                <a:gd name="T20" fmla="*/ 54 w 86"/>
                <a:gd name="T21" fmla="*/ 128 h 213"/>
                <a:gd name="T22" fmla="*/ 54 w 86"/>
                <a:gd name="T23" fmla="*/ 203 h 213"/>
                <a:gd name="T24" fmla="*/ 64 w 86"/>
                <a:gd name="T25" fmla="*/ 213 h 213"/>
                <a:gd name="T26" fmla="*/ 75 w 86"/>
                <a:gd name="T27" fmla="*/ 203 h 213"/>
                <a:gd name="T28" fmla="*/ 75 w 86"/>
                <a:gd name="T29" fmla="*/ 128 h 213"/>
                <a:gd name="T30" fmla="*/ 83 w 86"/>
                <a:gd name="T31" fmla="*/ 124 h 213"/>
                <a:gd name="T32" fmla="*/ 85 w 86"/>
                <a:gd name="T33" fmla="*/ 115 h 213"/>
                <a:gd name="T34" fmla="*/ 64 w 86"/>
                <a:gd name="T35" fmla="*/ 9 h 213"/>
                <a:gd name="T36" fmla="*/ 54 w 86"/>
                <a:gd name="T37" fmla="*/ 0 h 213"/>
                <a:gd name="T38" fmla="*/ 41 w 86"/>
                <a:gd name="T39" fmla="*/ 21 h 213"/>
                <a:gd name="T40" fmla="*/ 45 w 86"/>
                <a:gd name="T41" fmla="*/ 21 h 213"/>
                <a:gd name="T42" fmla="*/ 62 w 86"/>
                <a:gd name="T43" fmla="*/ 107 h 213"/>
                <a:gd name="T44" fmla="*/ 24 w 86"/>
                <a:gd name="T45" fmla="*/ 107 h 213"/>
                <a:gd name="T46" fmla="*/ 41 w 86"/>
                <a:gd name="T47" fmla="*/ 21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6" h="213">
                  <a:moveTo>
                    <a:pt x="54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27" y="0"/>
                    <a:pt x="23" y="4"/>
                    <a:pt x="22" y="9"/>
                  </a:cubicBezTo>
                  <a:cubicBezTo>
                    <a:pt x="1" y="115"/>
                    <a:pt x="1" y="115"/>
                    <a:pt x="1" y="115"/>
                  </a:cubicBezTo>
                  <a:cubicBezTo>
                    <a:pt x="0" y="118"/>
                    <a:pt x="1" y="122"/>
                    <a:pt x="3" y="124"/>
                  </a:cubicBezTo>
                  <a:cubicBezTo>
                    <a:pt x="5" y="127"/>
                    <a:pt x="8" y="128"/>
                    <a:pt x="11" y="128"/>
                  </a:cubicBezTo>
                  <a:cubicBezTo>
                    <a:pt x="11" y="203"/>
                    <a:pt x="11" y="203"/>
                    <a:pt x="11" y="203"/>
                  </a:cubicBezTo>
                  <a:cubicBezTo>
                    <a:pt x="11" y="209"/>
                    <a:pt x="16" y="213"/>
                    <a:pt x="22" y="213"/>
                  </a:cubicBezTo>
                  <a:cubicBezTo>
                    <a:pt x="28" y="213"/>
                    <a:pt x="32" y="209"/>
                    <a:pt x="32" y="203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203"/>
                    <a:pt x="54" y="203"/>
                    <a:pt x="54" y="203"/>
                  </a:cubicBezTo>
                  <a:cubicBezTo>
                    <a:pt x="54" y="209"/>
                    <a:pt x="58" y="213"/>
                    <a:pt x="64" y="213"/>
                  </a:cubicBezTo>
                  <a:cubicBezTo>
                    <a:pt x="70" y="213"/>
                    <a:pt x="75" y="209"/>
                    <a:pt x="75" y="203"/>
                  </a:cubicBezTo>
                  <a:cubicBezTo>
                    <a:pt x="75" y="128"/>
                    <a:pt x="75" y="128"/>
                    <a:pt x="75" y="128"/>
                  </a:cubicBezTo>
                  <a:cubicBezTo>
                    <a:pt x="78" y="128"/>
                    <a:pt x="81" y="127"/>
                    <a:pt x="83" y="124"/>
                  </a:cubicBezTo>
                  <a:cubicBezTo>
                    <a:pt x="85" y="122"/>
                    <a:pt x="86" y="118"/>
                    <a:pt x="85" y="115"/>
                  </a:cubicBezTo>
                  <a:cubicBezTo>
                    <a:pt x="64" y="9"/>
                    <a:pt x="64" y="9"/>
                    <a:pt x="64" y="9"/>
                  </a:cubicBezTo>
                  <a:cubicBezTo>
                    <a:pt x="63" y="4"/>
                    <a:pt x="59" y="0"/>
                    <a:pt x="54" y="0"/>
                  </a:cubicBezTo>
                  <a:close/>
                  <a:moveTo>
                    <a:pt x="41" y="21"/>
                  </a:moveTo>
                  <a:cubicBezTo>
                    <a:pt x="45" y="21"/>
                    <a:pt x="45" y="21"/>
                    <a:pt x="45" y="21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24" y="107"/>
                    <a:pt x="24" y="107"/>
                    <a:pt x="24" y="107"/>
                  </a:cubicBezTo>
                  <a:lnTo>
                    <a:pt x="41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797">
              <a:extLst>
                <a:ext uri="{FF2B5EF4-FFF2-40B4-BE49-F238E27FC236}">
                  <a16:creationId xmlns:a16="http://schemas.microsoft.com/office/drawing/2014/main" id="{EF75AA73-89B0-E3B8-D65E-E2822B4D7E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39" y="3073"/>
              <a:ext cx="42" cy="42"/>
            </a:xfrm>
            <a:custGeom>
              <a:avLst/>
              <a:gdLst>
                <a:gd name="T0" fmla="*/ 32 w 64"/>
                <a:gd name="T1" fmla="*/ 64 h 64"/>
                <a:gd name="T2" fmla="*/ 64 w 64"/>
                <a:gd name="T3" fmla="*/ 32 h 64"/>
                <a:gd name="T4" fmla="*/ 32 w 64"/>
                <a:gd name="T5" fmla="*/ 0 h 64"/>
                <a:gd name="T6" fmla="*/ 0 w 64"/>
                <a:gd name="T7" fmla="*/ 32 h 64"/>
                <a:gd name="T8" fmla="*/ 32 w 64"/>
                <a:gd name="T9" fmla="*/ 64 h 64"/>
                <a:gd name="T10" fmla="*/ 32 w 64"/>
                <a:gd name="T11" fmla="*/ 21 h 64"/>
                <a:gd name="T12" fmla="*/ 43 w 64"/>
                <a:gd name="T13" fmla="*/ 32 h 64"/>
                <a:gd name="T14" fmla="*/ 32 w 64"/>
                <a:gd name="T15" fmla="*/ 42 h 64"/>
                <a:gd name="T16" fmla="*/ 21 w 64"/>
                <a:gd name="T17" fmla="*/ 32 h 64"/>
                <a:gd name="T18" fmla="*/ 32 w 64"/>
                <a:gd name="T19" fmla="*/ 2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50" y="64"/>
                    <a:pt x="64" y="49"/>
                    <a:pt x="64" y="32"/>
                  </a:cubicBezTo>
                  <a:cubicBezTo>
                    <a:pt x="64" y="14"/>
                    <a:pt x="50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49"/>
                    <a:pt x="14" y="64"/>
                    <a:pt x="32" y="64"/>
                  </a:cubicBezTo>
                  <a:close/>
                  <a:moveTo>
                    <a:pt x="32" y="21"/>
                  </a:moveTo>
                  <a:cubicBezTo>
                    <a:pt x="38" y="21"/>
                    <a:pt x="43" y="26"/>
                    <a:pt x="43" y="32"/>
                  </a:cubicBezTo>
                  <a:cubicBezTo>
                    <a:pt x="43" y="38"/>
                    <a:pt x="38" y="42"/>
                    <a:pt x="32" y="42"/>
                  </a:cubicBezTo>
                  <a:cubicBezTo>
                    <a:pt x="26" y="42"/>
                    <a:pt x="21" y="38"/>
                    <a:pt x="21" y="32"/>
                  </a:cubicBezTo>
                  <a:cubicBezTo>
                    <a:pt x="21" y="26"/>
                    <a:pt x="26" y="21"/>
                    <a:pt x="3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798">
              <a:extLst>
                <a:ext uri="{FF2B5EF4-FFF2-40B4-BE49-F238E27FC236}">
                  <a16:creationId xmlns:a16="http://schemas.microsoft.com/office/drawing/2014/main" id="{8924EFB8-8E77-B871-90BE-EB8BAA6B4E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02" y="3129"/>
              <a:ext cx="58" cy="142"/>
            </a:xfrm>
            <a:custGeom>
              <a:avLst/>
              <a:gdLst>
                <a:gd name="T0" fmla="*/ 53 w 86"/>
                <a:gd name="T1" fmla="*/ 0 h 213"/>
                <a:gd name="T2" fmla="*/ 32 w 86"/>
                <a:gd name="T3" fmla="*/ 0 h 213"/>
                <a:gd name="T4" fmla="*/ 22 w 86"/>
                <a:gd name="T5" fmla="*/ 9 h 213"/>
                <a:gd name="T6" fmla="*/ 0 w 86"/>
                <a:gd name="T7" fmla="*/ 115 h 213"/>
                <a:gd name="T8" fmla="*/ 2 w 86"/>
                <a:gd name="T9" fmla="*/ 124 h 213"/>
                <a:gd name="T10" fmla="*/ 11 w 86"/>
                <a:gd name="T11" fmla="*/ 128 h 213"/>
                <a:gd name="T12" fmla="*/ 11 w 86"/>
                <a:gd name="T13" fmla="*/ 203 h 213"/>
                <a:gd name="T14" fmla="*/ 21 w 86"/>
                <a:gd name="T15" fmla="*/ 213 h 213"/>
                <a:gd name="T16" fmla="*/ 32 w 86"/>
                <a:gd name="T17" fmla="*/ 203 h 213"/>
                <a:gd name="T18" fmla="*/ 32 w 86"/>
                <a:gd name="T19" fmla="*/ 128 h 213"/>
                <a:gd name="T20" fmla="*/ 53 w 86"/>
                <a:gd name="T21" fmla="*/ 128 h 213"/>
                <a:gd name="T22" fmla="*/ 53 w 86"/>
                <a:gd name="T23" fmla="*/ 203 h 213"/>
                <a:gd name="T24" fmla="*/ 64 w 86"/>
                <a:gd name="T25" fmla="*/ 213 h 213"/>
                <a:gd name="T26" fmla="*/ 75 w 86"/>
                <a:gd name="T27" fmla="*/ 203 h 213"/>
                <a:gd name="T28" fmla="*/ 75 w 86"/>
                <a:gd name="T29" fmla="*/ 128 h 213"/>
                <a:gd name="T30" fmla="*/ 83 w 86"/>
                <a:gd name="T31" fmla="*/ 124 h 213"/>
                <a:gd name="T32" fmla="*/ 85 w 86"/>
                <a:gd name="T33" fmla="*/ 115 h 213"/>
                <a:gd name="T34" fmla="*/ 64 w 86"/>
                <a:gd name="T35" fmla="*/ 9 h 213"/>
                <a:gd name="T36" fmla="*/ 53 w 86"/>
                <a:gd name="T37" fmla="*/ 0 h 213"/>
                <a:gd name="T38" fmla="*/ 41 w 86"/>
                <a:gd name="T39" fmla="*/ 21 h 213"/>
                <a:gd name="T40" fmla="*/ 45 w 86"/>
                <a:gd name="T41" fmla="*/ 21 h 213"/>
                <a:gd name="T42" fmla="*/ 62 w 86"/>
                <a:gd name="T43" fmla="*/ 107 h 213"/>
                <a:gd name="T44" fmla="*/ 24 w 86"/>
                <a:gd name="T45" fmla="*/ 107 h 213"/>
                <a:gd name="T46" fmla="*/ 41 w 86"/>
                <a:gd name="T47" fmla="*/ 21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6" h="213">
                  <a:moveTo>
                    <a:pt x="53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27" y="0"/>
                    <a:pt x="23" y="4"/>
                    <a:pt x="22" y="9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18"/>
                    <a:pt x="0" y="122"/>
                    <a:pt x="2" y="124"/>
                  </a:cubicBezTo>
                  <a:cubicBezTo>
                    <a:pt x="4" y="127"/>
                    <a:pt x="7" y="128"/>
                    <a:pt x="11" y="128"/>
                  </a:cubicBezTo>
                  <a:cubicBezTo>
                    <a:pt x="11" y="203"/>
                    <a:pt x="11" y="203"/>
                    <a:pt x="11" y="203"/>
                  </a:cubicBezTo>
                  <a:cubicBezTo>
                    <a:pt x="11" y="209"/>
                    <a:pt x="15" y="213"/>
                    <a:pt x="21" y="213"/>
                  </a:cubicBezTo>
                  <a:cubicBezTo>
                    <a:pt x="27" y="213"/>
                    <a:pt x="32" y="209"/>
                    <a:pt x="32" y="203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53" y="203"/>
                    <a:pt x="53" y="203"/>
                    <a:pt x="53" y="203"/>
                  </a:cubicBezTo>
                  <a:cubicBezTo>
                    <a:pt x="53" y="209"/>
                    <a:pt x="58" y="213"/>
                    <a:pt x="64" y="213"/>
                  </a:cubicBezTo>
                  <a:cubicBezTo>
                    <a:pt x="70" y="213"/>
                    <a:pt x="75" y="209"/>
                    <a:pt x="75" y="203"/>
                  </a:cubicBezTo>
                  <a:cubicBezTo>
                    <a:pt x="75" y="128"/>
                    <a:pt x="75" y="128"/>
                    <a:pt x="75" y="128"/>
                  </a:cubicBezTo>
                  <a:cubicBezTo>
                    <a:pt x="78" y="128"/>
                    <a:pt x="81" y="127"/>
                    <a:pt x="83" y="124"/>
                  </a:cubicBezTo>
                  <a:cubicBezTo>
                    <a:pt x="85" y="122"/>
                    <a:pt x="86" y="118"/>
                    <a:pt x="85" y="115"/>
                  </a:cubicBezTo>
                  <a:cubicBezTo>
                    <a:pt x="64" y="9"/>
                    <a:pt x="64" y="9"/>
                    <a:pt x="64" y="9"/>
                  </a:cubicBezTo>
                  <a:cubicBezTo>
                    <a:pt x="63" y="4"/>
                    <a:pt x="58" y="0"/>
                    <a:pt x="53" y="0"/>
                  </a:cubicBezTo>
                  <a:close/>
                  <a:moveTo>
                    <a:pt x="41" y="21"/>
                  </a:moveTo>
                  <a:cubicBezTo>
                    <a:pt x="45" y="21"/>
                    <a:pt x="45" y="21"/>
                    <a:pt x="45" y="21"/>
                  </a:cubicBezTo>
                  <a:cubicBezTo>
                    <a:pt x="62" y="107"/>
                    <a:pt x="62" y="107"/>
                    <a:pt x="62" y="107"/>
                  </a:cubicBezTo>
                  <a:cubicBezTo>
                    <a:pt x="24" y="107"/>
                    <a:pt x="24" y="107"/>
                    <a:pt x="24" y="107"/>
                  </a:cubicBezTo>
                  <a:lnTo>
                    <a:pt x="41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799">
              <a:extLst>
                <a:ext uri="{FF2B5EF4-FFF2-40B4-BE49-F238E27FC236}">
                  <a16:creationId xmlns:a16="http://schemas.microsoft.com/office/drawing/2014/main" id="{B8739ACA-55B5-E512-4595-43130DD46C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10" y="3073"/>
              <a:ext cx="42" cy="42"/>
            </a:xfrm>
            <a:custGeom>
              <a:avLst/>
              <a:gdLst>
                <a:gd name="T0" fmla="*/ 32 w 64"/>
                <a:gd name="T1" fmla="*/ 64 h 64"/>
                <a:gd name="T2" fmla="*/ 64 w 64"/>
                <a:gd name="T3" fmla="*/ 32 h 64"/>
                <a:gd name="T4" fmla="*/ 32 w 64"/>
                <a:gd name="T5" fmla="*/ 0 h 64"/>
                <a:gd name="T6" fmla="*/ 0 w 64"/>
                <a:gd name="T7" fmla="*/ 32 h 64"/>
                <a:gd name="T8" fmla="*/ 32 w 64"/>
                <a:gd name="T9" fmla="*/ 64 h 64"/>
                <a:gd name="T10" fmla="*/ 32 w 64"/>
                <a:gd name="T11" fmla="*/ 21 h 64"/>
                <a:gd name="T12" fmla="*/ 42 w 64"/>
                <a:gd name="T13" fmla="*/ 32 h 64"/>
                <a:gd name="T14" fmla="*/ 32 w 64"/>
                <a:gd name="T15" fmla="*/ 42 h 64"/>
                <a:gd name="T16" fmla="*/ 21 w 64"/>
                <a:gd name="T17" fmla="*/ 32 h 64"/>
                <a:gd name="T18" fmla="*/ 32 w 64"/>
                <a:gd name="T19" fmla="*/ 2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49" y="64"/>
                    <a:pt x="64" y="49"/>
                    <a:pt x="64" y="32"/>
                  </a:cubicBezTo>
                  <a:cubicBezTo>
                    <a:pt x="64" y="14"/>
                    <a:pt x="49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49"/>
                    <a:pt x="14" y="64"/>
                    <a:pt x="32" y="64"/>
                  </a:cubicBezTo>
                  <a:close/>
                  <a:moveTo>
                    <a:pt x="32" y="21"/>
                  </a:moveTo>
                  <a:cubicBezTo>
                    <a:pt x="38" y="21"/>
                    <a:pt x="42" y="26"/>
                    <a:pt x="42" y="32"/>
                  </a:cubicBezTo>
                  <a:cubicBezTo>
                    <a:pt x="42" y="38"/>
                    <a:pt x="38" y="42"/>
                    <a:pt x="32" y="42"/>
                  </a:cubicBezTo>
                  <a:cubicBezTo>
                    <a:pt x="26" y="42"/>
                    <a:pt x="21" y="38"/>
                    <a:pt x="21" y="32"/>
                  </a:cubicBezTo>
                  <a:cubicBezTo>
                    <a:pt x="21" y="26"/>
                    <a:pt x="26" y="21"/>
                    <a:pt x="3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800">
              <a:extLst>
                <a:ext uri="{FF2B5EF4-FFF2-40B4-BE49-F238E27FC236}">
                  <a16:creationId xmlns:a16="http://schemas.microsoft.com/office/drawing/2014/main" id="{B5ABF905-1BE2-D63A-1A10-11F9023804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73" y="3129"/>
              <a:ext cx="57" cy="142"/>
            </a:xfrm>
            <a:custGeom>
              <a:avLst/>
              <a:gdLst>
                <a:gd name="T0" fmla="*/ 74 w 85"/>
                <a:gd name="T1" fmla="*/ 0 h 213"/>
                <a:gd name="T2" fmla="*/ 10 w 85"/>
                <a:gd name="T3" fmla="*/ 0 h 213"/>
                <a:gd name="T4" fmla="*/ 0 w 85"/>
                <a:gd name="T5" fmla="*/ 11 h 213"/>
                <a:gd name="T6" fmla="*/ 0 w 85"/>
                <a:gd name="T7" fmla="*/ 96 h 213"/>
                <a:gd name="T8" fmla="*/ 10 w 85"/>
                <a:gd name="T9" fmla="*/ 107 h 213"/>
                <a:gd name="T10" fmla="*/ 10 w 85"/>
                <a:gd name="T11" fmla="*/ 203 h 213"/>
                <a:gd name="T12" fmla="*/ 21 w 85"/>
                <a:gd name="T13" fmla="*/ 213 h 213"/>
                <a:gd name="T14" fmla="*/ 32 w 85"/>
                <a:gd name="T15" fmla="*/ 203 h 213"/>
                <a:gd name="T16" fmla="*/ 32 w 85"/>
                <a:gd name="T17" fmla="*/ 107 h 213"/>
                <a:gd name="T18" fmla="*/ 53 w 85"/>
                <a:gd name="T19" fmla="*/ 107 h 213"/>
                <a:gd name="T20" fmla="*/ 53 w 85"/>
                <a:gd name="T21" fmla="*/ 203 h 213"/>
                <a:gd name="T22" fmla="*/ 64 w 85"/>
                <a:gd name="T23" fmla="*/ 213 h 213"/>
                <a:gd name="T24" fmla="*/ 74 w 85"/>
                <a:gd name="T25" fmla="*/ 203 h 213"/>
                <a:gd name="T26" fmla="*/ 74 w 85"/>
                <a:gd name="T27" fmla="*/ 107 h 213"/>
                <a:gd name="T28" fmla="*/ 85 w 85"/>
                <a:gd name="T29" fmla="*/ 96 h 213"/>
                <a:gd name="T30" fmla="*/ 85 w 85"/>
                <a:gd name="T31" fmla="*/ 11 h 213"/>
                <a:gd name="T32" fmla="*/ 74 w 85"/>
                <a:gd name="T33" fmla="*/ 0 h 213"/>
                <a:gd name="T34" fmla="*/ 21 w 85"/>
                <a:gd name="T35" fmla="*/ 21 h 213"/>
                <a:gd name="T36" fmla="*/ 64 w 85"/>
                <a:gd name="T37" fmla="*/ 21 h 213"/>
                <a:gd name="T38" fmla="*/ 64 w 85"/>
                <a:gd name="T39" fmla="*/ 85 h 213"/>
                <a:gd name="T40" fmla="*/ 21 w 85"/>
                <a:gd name="T41" fmla="*/ 85 h 213"/>
                <a:gd name="T42" fmla="*/ 21 w 85"/>
                <a:gd name="T43" fmla="*/ 21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5" h="213">
                  <a:moveTo>
                    <a:pt x="74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02"/>
                    <a:pt x="4" y="107"/>
                    <a:pt x="10" y="107"/>
                  </a:cubicBezTo>
                  <a:cubicBezTo>
                    <a:pt x="10" y="203"/>
                    <a:pt x="10" y="203"/>
                    <a:pt x="10" y="203"/>
                  </a:cubicBezTo>
                  <a:cubicBezTo>
                    <a:pt x="10" y="209"/>
                    <a:pt x="15" y="213"/>
                    <a:pt x="21" y="213"/>
                  </a:cubicBezTo>
                  <a:cubicBezTo>
                    <a:pt x="27" y="213"/>
                    <a:pt x="32" y="209"/>
                    <a:pt x="32" y="203"/>
                  </a:cubicBezTo>
                  <a:cubicBezTo>
                    <a:pt x="32" y="107"/>
                    <a:pt x="32" y="107"/>
                    <a:pt x="32" y="107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203"/>
                    <a:pt x="53" y="203"/>
                    <a:pt x="53" y="203"/>
                  </a:cubicBezTo>
                  <a:cubicBezTo>
                    <a:pt x="53" y="209"/>
                    <a:pt x="58" y="213"/>
                    <a:pt x="64" y="213"/>
                  </a:cubicBezTo>
                  <a:cubicBezTo>
                    <a:pt x="70" y="213"/>
                    <a:pt x="74" y="209"/>
                    <a:pt x="74" y="203"/>
                  </a:cubicBezTo>
                  <a:cubicBezTo>
                    <a:pt x="74" y="107"/>
                    <a:pt x="74" y="107"/>
                    <a:pt x="74" y="107"/>
                  </a:cubicBezTo>
                  <a:cubicBezTo>
                    <a:pt x="80" y="107"/>
                    <a:pt x="85" y="102"/>
                    <a:pt x="85" y="96"/>
                  </a:cubicBezTo>
                  <a:cubicBezTo>
                    <a:pt x="85" y="11"/>
                    <a:pt x="85" y="11"/>
                    <a:pt x="85" y="11"/>
                  </a:cubicBezTo>
                  <a:cubicBezTo>
                    <a:pt x="85" y="5"/>
                    <a:pt x="80" y="0"/>
                    <a:pt x="74" y="0"/>
                  </a:cubicBezTo>
                  <a:close/>
                  <a:moveTo>
                    <a:pt x="21" y="21"/>
                  </a:moveTo>
                  <a:cubicBezTo>
                    <a:pt x="64" y="21"/>
                    <a:pt x="64" y="21"/>
                    <a:pt x="64" y="21"/>
                  </a:cubicBezTo>
                  <a:cubicBezTo>
                    <a:pt x="64" y="85"/>
                    <a:pt x="64" y="85"/>
                    <a:pt x="64" y="85"/>
                  </a:cubicBezTo>
                  <a:cubicBezTo>
                    <a:pt x="21" y="85"/>
                    <a:pt x="21" y="85"/>
                    <a:pt x="21" y="85"/>
                  </a:cubicBezTo>
                  <a:lnTo>
                    <a:pt x="21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801">
              <a:extLst>
                <a:ext uri="{FF2B5EF4-FFF2-40B4-BE49-F238E27FC236}">
                  <a16:creationId xmlns:a16="http://schemas.microsoft.com/office/drawing/2014/main" id="{54068B48-066D-FD2A-358F-2E53C1857C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80" y="3073"/>
              <a:ext cx="43" cy="42"/>
            </a:xfrm>
            <a:custGeom>
              <a:avLst/>
              <a:gdLst>
                <a:gd name="T0" fmla="*/ 32 w 64"/>
                <a:gd name="T1" fmla="*/ 64 h 64"/>
                <a:gd name="T2" fmla="*/ 64 w 64"/>
                <a:gd name="T3" fmla="*/ 32 h 64"/>
                <a:gd name="T4" fmla="*/ 32 w 64"/>
                <a:gd name="T5" fmla="*/ 0 h 64"/>
                <a:gd name="T6" fmla="*/ 0 w 64"/>
                <a:gd name="T7" fmla="*/ 32 h 64"/>
                <a:gd name="T8" fmla="*/ 32 w 64"/>
                <a:gd name="T9" fmla="*/ 64 h 64"/>
                <a:gd name="T10" fmla="*/ 32 w 64"/>
                <a:gd name="T11" fmla="*/ 21 h 64"/>
                <a:gd name="T12" fmla="*/ 43 w 64"/>
                <a:gd name="T13" fmla="*/ 32 h 64"/>
                <a:gd name="T14" fmla="*/ 32 w 64"/>
                <a:gd name="T15" fmla="*/ 42 h 64"/>
                <a:gd name="T16" fmla="*/ 22 w 64"/>
                <a:gd name="T17" fmla="*/ 32 h 64"/>
                <a:gd name="T18" fmla="*/ 32 w 64"/>
                <a:gd name="T19" fmla="*/ 2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50" y="64"/>
                    <a:pt x="64" y="49"/>
                    <a:pt x="64" y="32"/>
                  </a:cubicBezTo>
                  <a:cubicBezTo>
                    <a:pt x="64" y="14"/>
                    <a:pt x="50" y="0"/>
                    <a:pt x="32" y="0"/>
                  </a:cubicBezTo>
                  <a:cubicBezTo>
                    <a:pt x="15" y="0"/>
                    <a:pt x="0" y="14"/>
                    <a:pt x="0" y="32"/>
                  </a:cubicBezTo>
                  <a:cubicBezTo>
                    <a:pt x="0" y="49"/>
                    <a:pt x="15" y="64"/>
                    <a:pt x="32" y="64"/>
                  </a:cubicBezTo>
                  <a:close/>
                  <a:moveTo>
                    <a:pt x="32" y="21"/>
                  </a:moveTo>
                  <a:cubicBezTo>
                    <a:pt x="38" y="21"/>
                    <a:pt x="43" y="26"/>
                    <a:pt x="43" y="32"/>
                  </a:cubicBezTo>
                  <a:cubicBezTo>
                    <a:pt x="43" y="38"/>
                    <a:pt x="38" y="42"/>
                    <a:pt x="32" y="42"/>
                  </a:cubicBezTo>
                  <a:cubicBezTo>
                    <a:pt x="26" y="42"/>
                    <a:pt x="22" y="38"/>
                    <a:pt x="22" y="32"/>
                  </a:cubicBezTo>
                  <a:cubicBezTo>
                    <a:pt x="22" y="26"/>
                    <a:pt x="26" y="21"/>
                    <a:pt x="3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802">
              <a:extLst>
                <a:ext uri="{FF2B5EF4-FFF2-40B4-BE49-F238E27FC236}">
                  <a16:creationId xmlns:a16="http://schemas.microsoft.com/office/drawing/2014/main" id="{545C6F9E-F1E6-80D3-BD83-D64E2DF879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61" y="3009"/>
              <a:ext cx="340" cy="34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256 w 512"/>
                <a:gd name="T11" fmla="*/ 490 h 512"/>
                <a:gd name="T12" fmla="*/ 21 w 512"/>
                <a:gd name="T13" fmla="*/ 256 h 512"/>
                <a:gd name="T14" fmla="*/ 256 w 512"/>
                <a:gd name="T15" fmla="*/ 21 h 512"/>
                <a:gd name="T16" fmla="*/ 490 w 512"/>
                <a:gd name="T17" fmla="*/ 256 h 512"/>
                <a:gd name="T18" fmla="*/ 256 w 512"/>
                <a:gd name="T19" fmla="*/ 49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256" y="490"/>
                  </a:move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502BD62-5973-6E99-E10D-DDF4129B27D9}"/>
              </a:ext>
            </a:extLst>
          </p:cNvPr>
          <p:cNvSpPr txBox="1"/>
          <p:nvPr/>
        </p:nvSpPr>
        <p:spPr>
          <a:xfrm>
            <a:off x="1419687" y="2977972"/>
            <a:ext cx="3535367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</a:rPr>
              <a:t>Рабочая группа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ru-RU" sz="1500" dirty="0">
                <a:latin typeface="Calibri" panose="020F0502020204030204" pitchFamily="34" charset="0"/>
                <a:ea typeface="Calibri" panose="020F0502020204030204" pitchFamily="34" charset="0"/>
              </a:rPr>
              <a:t>разработка и реализация Плана действий по интеграции СКК в национальную структуру </a:t>
            </a:r>
            <a:r>
              <a:rPr lang="ru-RU" sz="1500" dirty="0">
                <a:latin typeface="Calibri" panose="020F0502020204030204" pitchFamily="34" charset="0"/>
              </a:rPr>
              <a:t>здравоохранения до 2028 года</a:t>
            </a:r>
            <a:endParaRPr lang="en-US" sz="1500" dirty="0">
              <a:latin typeface="Calibri" panose="020F0502020204030204" pitchFamily="34" charset="0"/>
            </a:endParaRPr>
          </a:p>
        </p:txBody>
      </p:sp>
      <p:grpSp>
        <p:nvGrpSpPr>
          <p:cNvPr id="22" name="Group 397">
            <a:extLst>
              <a:ext uri="{FF2B5EF4-FFF2-40B4-BE49-F238E27FC236}">
                <a16:creationId xmlns:a16="http://schemas.microsoft.com/office/drawing/2014/main" id="{5FAFC5A5-1142-0AB9-111B-63CADE71E5B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58516" y="1304956"/>
            <a:ext cx="717377" cy="717377"/>
            <a:chOff x="1153" y="770"/>
            <a:chExt cx="340" cy="340"/>
          </a:xfrm>
          <a:solidFill>
            <a:srgbClr val="940001"/>
          </a:solidFill>
        </p:grpSpPr>
        <p:sp>
          <p:nvSpPr>
            <p:cNvPr id="23" name="Freeform 276">
              <a:extLst>
                <a:ext uri="{FF2B5EF4-FFF2-40B4-BE49-F238E27FC236}">
                  <a16:creationId xmlns:a16="http://schemas.microsoft.com/office/drawing/2014/main" id="{EBC5E66B-1281-F25C-11E0-68763C556C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3" y="770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277">
              <a:extLst>
                <a:ext uri="{FF2B5EF4-FFF2-40B4-BE49-F238E27FC236}">
                  <a16:creationId xmlns:a16="http://schemas.microsoft.com/office/drawing/2014/main" id="{C33F8DA4-E1E5-5690-8CCD-E1088D1B1C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02" y="834"/>
              <a:ext cx="42" cy="42"/>
            </a:xfrm>
            <a:custGeom>
              <a:avLst/>
              <a:gdLst>
                <a:gd name="T0" fmla="*/ 32 w 64"/>
                <a:gd name="T1" fmla="*/ 64 h 64"/>
                <a:gd name="T2" fmla="*/ 64 w 64"/>
                <a:gd name="T3" fmla="*/ 32 h 64"/>
                <a:gd name="T4" fmla="*/ 32 w 64"/>
                <a:gd name="T5" fmla="*/ 0 h 64"/>
                <a:gd name="T6" fmla="*/ 0 w 64"/>
                <a:gd name="T7" fmla="*/ 32 h 64"/>
                <a:gd name="T8" fmla="*/ 32 w 64"/>
                <a:gd name="T9" fmla="*/ 64 h 64"/>
                <a:gd name="T10" fmla="*/ 32 w 64"/>
                <a:gd name="T11" fmla="*/ 21 h 64"/>
                <a:gd name="T12" fmla="*/ 42 w 64"/>
                <a:gd name="T13" fmla="*/ 32 h 64"/>
                <a:gd name="T14" fmla="*/ 32 w 64"/>
                <a:gd name="T15" fmla="*/ 42 h 64"/>
                <a:gd name="T16" fmla="*/ 21 w 64"/>
                <a:gd name="T17" fmla="*/ 32 h 64"/>
                <a:gd name="T18" fmla="*/ 32 w 64"/>
                <a:gd name="T19" fmla="*/ 2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49" y="64"/>
                    <a:pt x="64" y="49"/>
                    <a:pt x="64" y="32"/>
                  </a:cubicBezTo>
                  <a:cubicBezTo>
                    <a:pt x="64" y="14"/>
                    <a:pt x="49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49"/>
                    <a:pt x="14" y="64"/>
                    <a:pt x="32" y="64"/>
                  </a:cubicBezTo>
                  <a:close/>
                  <a:moveTo>
                    <a:pt x="32" y="21"/>
                  </a:moveTo>
                  <a:cubicBezTo>
                    <a:pt x="38" y="21"/>
                    <a:pt x="42" y="26"/>
                    <a:pt x="42" y="32"/>
                  </a:cubicBezTo>
                  <a:cubicBezTo>
                    <a:pt x="42" y="38"/>
                    <a:pt x="38" y="42"/>
                    <a:pt x="32" y="42"/>
                  </a:cubicBezTo>
                  <a:cubicBezTo>
                    <a:pt x="26" y="42"/>
                    <a:pt x="21" y="38"/>
                    <a:pt x="21" y="32"/>
                  </a:cubicBezTo>
                  <a:cubicBezTo>
                    <a:pt x="21" y="26"/>
                    <a:pt x="26" y="21"/>
                    <a:pt x="3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278">
              <a:extLst>
                <a:ext uri="{FF2B5EF4-FFF2-40B4-BE49-F238E27FC236}">
                  <a16:creationId xmlns:a16="http://schemas.microsoft.com/office/drawing/2014/main" id="{69FDCD5E-EDCE-02E4-1C35-ED64D041E6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65" y="890"/>
              <a:ext cx="116" cy="156"/>
            </a:xfrm>
            <a:custGeom>
              <a:avLst/>
              <a:gdLst>
                <a:gd name="T0" fmla="*/ 161 w 174"/>
                <a:gd name="T1" fmla="*/ 200 h 235"/>
                <a:gd name="T2" fmla="*/ 161 w 174"/>
                <a:gd name="T3" fmla="*/ 75 h 235"/>
                <a:gd name="T4" fmla="*/ 172 w 174"/>
                <a:gd name="T5" fmla="*/ 64 h 235"/>
                <a:gd name="T6" fmla="*/ 161 w 174"/>
                <a:gd name="T7" fmla="*/ 53 h 235"/>
                <a:gd name="T8" fmla="*/ 140 w 174"/>
                <a:gd name="T9" fmla="*/ 53 h 235"/>
                <a:gd name="T10" fmla="*/ 140 w 174"/>
                <a:gd name="T11" fmla="*/ 11 h 235"/>
                <a:gd name="T12" fmla="*/ 129 w 174"/>
                <a:gd name="T13" fmla="*/ 0 h 235"/>
                <a:gd name="T14" fmla="*/ 44 w 174"/>
                <a:gd name="T15" fmla="*/ 0 h 235"/>
                <a:gd name="T16" fmla="*/ 33 w 174"/>
                <a:gd name="T17" fmla="*/ 11 h 235"/>
                <a:gd name="T18" fmla="*/ 33 w 174"/>
                <a:gd name="T19" fmla="*/ 53 h 235"/>
                <a:gd name="T20" fmla="*/ 12 w 174"/>
                <a:gd name="T21" fmla="*/ 53 h 235"/>
                <a:gd name="T22" fmla="*/ 1 w 174"/>
                <a:gd name="T23" fmla="*/ 64 h 235"/>
                <a:gd name="T24" fmla="*/ 12 w 174"/>
                <a:gd name="T25" fmla="*/ 75 h 235"/>
                <a:gd name="T26" fmla="*/ 12 w 174"/>
                <a:gd name="T27" fmla="*/ 200 h 235"/>
                <a:gd name="T28" fmla="*/ 2 w 174"/>
                <a:gd name="T29" fmla="*/ 219 h 235"/>
                <a:gd name="T30" fmla="*/ 7 w 174"/>
                <a:gd name="T31" fmla="*/ 234 h 235"/>
                <a:gd name="T32" fmla="*/ 12 w 174"/>
                <a:gd name="T33" fmla="*/ 235 h 235"/>
                <a:gd name="T34" fmla="*/ 12 w 174"/>
                <a:gd name="T35" fmla="*/ 235 h 235"/>
                <a:gd name="T36" fmla="*/ 161 w 174"/>
                <a:gd name="T37" fmla="*/ 235 h 235"/>
                <a:gd name="T38" fmla="*/ 161 w 174"/>
                <a:gd name="T39" fmla="*/ 235 h 235"/>
                <a:gd name="T40" fmla="*/ 161 w 174"/>
                <a:gd name="T41" fmla="*/ 235 h 235"/>
                <a:gd name="T42" fmla="*/ 166 w 174"/>
                <a:gd name="T43" fmla="*/ 234 h 235"/>
                <a:gd name="T44" fmla="*/ 171 w 174"/>
                <a:gd name="T45" fmla="*/ 219 h 235"/>
                <a:gd name="T46" fmla="*/ 161 w 174"/>
                <a:gd name="T47" fmla="*/ 200 h 235"/>
                <a:gd name="T48" fmla="*/ 55 w 174"/>
                <a:gd name="T49" fmla="*/ 21 h 235"/>
                <a:gd name="T50" fmla="*/ 119 w 174"/>
                <a:gd name="T51" fmla="*/ 21 h 235"/>
                <a:gd name="T52" fmla="*/ 119 w 174"/>
                <a:gd name="T53" fmla="*/ 53 h 235"/>
                <a:gd name="T54" fmla="*/ 55 w 174"/>
                <a:gd name="T55" fmla="*/ 53 h 235"/>
                <a:gd name="T56" fmla="*/ 55 w 174"/>
                <a:gd name="T57" fmla="*/ 21 h 235"/>
                <a:gd name="T58" fmla="*/ 140 w 174"/>
                <a:gd name="T59" fmla="*/ 75 h 235"/>
                <a:gd name="T60" fmla="*/ 140 w 174"/>
                <a:gd name="T61" fmla="*/ 203 h 235"/>
                <a:gd name="T62" fmla="*/ 141 w 174"/>
                <a:gd name="T63" fmla="*/ 207 h 235"/>
                <a:gd name="T64" fmla="*/ 144 w 174"/>
                <a:gd name="T65" fmla="*/ 213 h 235"/>
                <a:gd name="T66" fmla="*/ 29 w 174"/>
                <a:gd name="T67" fmla="*/ 213 h 235"/>
                <a:gd name="T68" fmla="*/ 32 w 174"/>
                <a:gd name="T69" fmla="*/ 207 h 235"/>
                <a:gd name="T70" fmla="*/ 33 w 174"/>
                <a:gd name="T71" fmla="*/ 203 h 235"/>
                <a:gd name="T72" fmla="*/ 33 w 174"/>
                <a:gd name="T73" fmla="*/ 75 h 235"/>
                <a:gd name="T74" fmla="*/ 140 w 174"/>
                <a:gd name="T75" fmla="*/ 7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74" h="235">
                  <a:moveTo>
                    <a:pt x="161" y="200"/>
                  </a:moveTo>
                  <a:cubicBezTo>
                    <a:pt x="161" y="75"/>
                    <a:pt x="161" y="75"/>
                    <a:pt x="161" y="75"/>
                  </a:cubicBezTo>
                  <a:cubicBezTo>
                    <a:pt x="167" y="75"/>
                    <a:pt x="172" y="70"/>
                    <a:pt x="172" y="64"/>
                  </a:cubicBezTo>
                  <a:cubicBezTo>
                    <a:pt x="172" y="58"/>
                    <a:pt x="167" y="53"/>
                    <a:pt x="161" y="53"/>
                  </a:cubicBezTo>
                  <a:cubicBezTo>
                    <a:pt x="140" y="53"/>
                    <a:pt x="140" y="53"/>
                    <a:pt x="140" y="53"/>
                  </a:cubicBezTo>
                  <a:cubicBezTo>
                    <a:pt x="140" y="11"/>
                    <a:pt x="140" y="11"/>
                    <a:pt x="140" y="11"/>
                  </a:cubicBezTo>
                  <a:cubicBezTo>
                    <a:pt x="140" y="5"/>
                    <a:pt x="135" y="0"/>
                    <a:pt x="129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38" y="0"/>
                    <a:pt x="33" y="5"/>
                    <a:pt x="33" y="11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6" y="53"/>
                    <a:pt x="1" y="58"/>
                    <a:pt x="1" y="64"/>
                  </a:cubicBezTo>
                  <a:cubicBezTo>
                    <a:pt x="1" y="70"/>
                    <a:pt x="6" y="75"/>
                    <a:pt x="12" y="75"/>
                  </a:cubicBezTo>
                  <a:cubicBezTo>
                    <a:pt x="12" y="200"/>
                    <a:pt x="12" y="200"/>
                    <a:pt x="12" y="200"/>
                  </a:cubicBezTo>
                  <a:cubicBezTo>
                    <a:pt x="2" y="219"/>
                    <a:pt x="2" y="219"/>
                    <a:pt x="2" y="219"/>
                  </a:cubicBezTo>
                  <a:cubicBezTo>
                    <a:pt x="0" y="225"/>
                    <a:pt x="2" y="231"/>
                    <a:pt x="7" y="234"/>
                  </a:cubicBezTo>
                  <a:cubicBezTo>
                    <a:pt x="9" y="234"/>
                    <a:pt x="10" y="235"/>
                    <a:pt x="12" y="235"/>
                  </a:cubicBezTo>
                  <a:cubicBezTo>
                    <a:pt x="12" y="235"/>
                    <a:pt x="12" y="235"/>
                    <a:pt x="12" y="235"/>
                  </a:cubicBezTo>
                  <a:cubicBezTo>
                    <a:pt x="161" y="235"/>
                    <a:pt x="161" y="235"/>
                    <a:pt x="161" y="235"/>
                  </a:cubicBezTo>
                  <a:cubicBezTo>
                    <a:pt x="161" y="235"/>
                    <a:pt x="161" y="235"/>
                    <a:pt x="161" y="235"/>
                  </a:cubicBezTo>
                  <a:cubicBezTo>
                    <a:pt x="161" y="235"/>
                    <a:pt x="161" y="235"/>
                    <a:pt x="161" y="235"/>
                  </a:cubicBezTo>
                  <a:cubicBezTo>
                    <a:pt x="163" y="235"/>
                    <a:pt x="165" y="234"/>
                    <a:pt x="166" y="234"/>
                  </a:cubicBezTo>
                  <a:cubicBezTo>
                    <a:pt x="171" y="231"/>
                    <a:pt x="174" y="225"/>
                    <a:pt x="171" y="219"/>
                  </a:cubicBezTo>
                  <a:lnTo>
                    <a:pt x="161" y="200"/>
                  </a:lnTo>
                  <a:close/>
                  <a:moveTo>
                    <a:pt x="55" y="21"/>
                  </a:moveTo>
                  <a:cubicBezTo>
                    <a:pt x="119" y="21"/>
                    <a:pt x="119" y="21"/>
                    <a:pt x="119" y="21"/>
                  </a:cubicBezTo>
                  <a:cubicBezTo>
                    <a:pt x="119" y="53"/>
                    <a:pt x="119" y="53"/>
                    <a:pt x="119" y="53"/>
                  </a:cubicBezTo>
                  <a:cubicBezTo>
                    <a:pt x="55" y="53"/>
                    <a:pt x="55" y="53"/>
                    <a:pt x="55" y="53"/>
                  </a:cubicBezTo>
                  <a:lnTo>
                    <a:pt x="55" y="21"/>
                  </a:lnTo>
                  <a:close/>
                  <a:moveTo>
                    <a:pt x="140" y="75"/>
                  </a:moveTo>
                  <a:cubicBezTo>
                    <a:pt x="140" y="203"/>
                    <a:pt x="140" y="203"/>
                    <a:pt x="140" y="203"/>
                  </a:cubicBezTo>
                  <a:cubicBezTo>
                    <a:pt x="140" y="204"/>
                    <a:pt x="140" y="206"/>
                    <a:pt x="141" y="207"/>
                  </a:cubicBezTo>
                  <a:cubicBezTo>
                    <a:pt x="144" y="213"/>
                    <a:pt x="144" y="213"/>
                    <a:pt x="144" y="213"/>
                  </a:cubicBezTo>
                  <a:cubicBezTo>
                    <a:pt x="29" y="213"/>
                    <a:pt x="29" y="213"/>
                    <a:pt x="29" y="213"/>
                  </a:cubicBezTo>
                  <a:cubicBezTo>
                    <a:pt x="32" y="207"/>
                    <a:pt x="32" y="207"/>
                    <a:pt x="32" y="207"/>
                  </a:cubicBezTo>
                  <a:cubicBezTo>
                    <a:pt x="33" y="206"/>
                    <a:pt x="33" y="204"/>
                    <a:pt x="33" y="203"/>
                  </a:cubicBezTo>
                  <a:cubicBezTo>
                    <a:pt x="33" y="75"/>
                    <a:pt x="33" y="75"/>
                    <a:pt x="33" y="75"/>
                  </a:cubicBezTo>
                  <a:lnTo>
                    <a:pt x="140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29F40D02-ECD2-9C39-E3F6-8C8F2C5109C3}"/>
              </a:ext>
            </a:extLst>
          </p:cNvPr>
          <p:cNvSpPr txBox="1"/>
          <p:nvPr/>
        </p:nvSpPr>
        <p:spPr>
          <a:xfrm>
            <a:off x="7028904" y="2949626"/>
            <a:ext cx="496321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</a:rPr>
              <a:t>Ключевые Министерства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содействие интеграции СКК и обеспечение устойчивости СКК после прекращения финансовой поддержки, предоставленной Глобальным фондом</a:t>
            </a:r>
          </a:p>
        </p:txBody>
      </p: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5EB037C7-AAFF-36F0-ECBA-24BEEF23A627}"/>
              </a:ext>
            </a:extLst>
          </p:cNvPr>
          <p:cNvCxnSpPr>
            <a:cxnSpLocks/>
          </p:cNvCxnSpPr>
          <p:nvPr/>
        </p:nvCxnSpPr>
        <p:spPr>
          <a:xfrm flipV="1">
            <a:off x="5904945" y="2124715"/>
            <a:ext cx="0" cy="1668809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EEF7A684-4547-FF6B-8451-F1655564AAFD}"/>
              </a:ext>
            </a:extLst>
          </p:cNvPr>
          <p:cNvCxnSpPr>
            <a:cxnSpLocks/>
          </p:cNvCxnSpPr>
          <p:nvPr/>
        </p:nvCxnSpPr>
        <p:spPr>
          <a:xfrm>
            <a:off x="9582480" y="1650765"/>
            <a:ext cx="4647" cy="552645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B48B3B0F-76BE-1E69-F497-46FBD75BA9BF}"/>
              </a:ext>
            </a:extLst>
          </p:cNvPr>
          <p:cNvSpPr txBox="1"/>
          <p:nvPr/>
        </p:nvSpPr>
        <p:spPr>
          <a:xfrm>
            <a:off x="9020750" y="4378617"/>
            <a:ext cx="297136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Мобилизация административно-управленческого потенциала для участия в разработке проектов документов и содействия их утверждению согласно законодательству</a:t>
            </a:r>
            <a:endParaRPr lang="en-US" sz="1400" b="1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E7CF0379-D597-4B3A-FC69-BDD7DB2029D6}"/>
              </a:ext>
            </a:extLst>
          </p:cNvPr>
          <p:cNvCxnSpPr>
            <a:cxnSpLocks/>
          </p:cNvCxnSpPr>
          <p:nvPr/>
        </p:nvCxnSpPr>
        <p:spPr>
          <a:xfrm>
            <a:off x="1919392" y="1591412"/>
            <a:ext cx="1625563" cy="99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50630C6-C32F-20F4-BC19-135965C53F12}"/>
              </a:ext>
            </a:extLst>
          </p:cNvPr>
          <p:cNvSpPr txBox="1"/>
          <p:nvPr/>
        </p:nvSpPr>
        <p:spPr>
          <a:xfrm>
            <a:off x="1419687" y="4533775"/>
            <a:ext cx="2040109" cy="160043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1400" b="1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Анализ и разработка проектов нормативно-правовых документов и процедур СКК в соответствии с Планом действий.</a:t>
            </a:r>
          </a:p>
        </p:txBody>
      </p: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CD547598-A261-0853-4D55-15F96FE22223}"/>
              </a:ext>
            </a:extLst>
          </p:cNvPr>
          <p:cNvCxnSpPr>
            <a:cxnSpLocks/>
          </p:cNvCxnSpPr>
          <p:nvPr/>
        </p:nvCxnSpPr>
        <p:spPr>
          <a:xfrm>
            <a:off x="7956917" y="1653736"/>
            <a:ext cx="1625563" cy="99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192">
            <a:extLst>
              <a:ext uri="{FF2B5EF4-FFF2-40B4-BE49-F238E27FC236}">
                <a16:creationId xmlns:a16="http://schemas.microsoft.com/office/drawing/2014/main" id="{CB479BAE-8B6F-82E7-8913-866ADB067E5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33866" y="3881433"/>
            <a:ext cx="564616" cy="564616"/>
            <a:chOff x="378" y="713"/>
            <a:chExt cx="340" cy="340"/>
          </a:xfrm>
          <a:solidFill>
            <a:srgbClr val="0076A8"/>
          </a:solidFill>
        </p:grpSpPr>
        <p:sp>
          <p:nvSpPr>
            <p:cNvPr id="54" name="Freeform 193">
              <a:extLst>
                <a:ext uri="{FF2B5EF4-FFF2-40B4-BE49-F238E27FC236}">
                  <a16:creationId xmlns:a16="http://schemas.microsoft.com/office/drawing/2014/main" id="{86F3C9F9-0DFB-61FF-71B3-7371782403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8" y="713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Freeform 194">
              <a:extLst>
                <a:ext uri="{FF2B5EF4-FFF2-40B4-BE49-F238E27FC236}">
                  <a16:creationId xmlns:a16="http://schemas.microsoft.com/office/drawing/2014/main" id="{F293EFB6-E949-E04E-9211-79BFFCBA78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2" y="812"/>
              <a:ext cx="212" cy="157"/>
            </a:xfrm>
            <a:custGeom>
              <a:avLst/>
              <a:gdLst>
                <a:gd name="T0" fmla="*/ 309 w 320"/>
                <a:gd name="T1" fmla="*/ 21 h 236"/>
                <a:gd name="T2" fmla="*/ 309 w 320"/>
                <a:gd name="T3" fmla="*/ 0 h 236"/>
                <a:gd name="T4" fmla="*/ 288 w 320"/>
                <a:gd name="T5" fmla="*/ 11 h 236"/>
                <a:gd name="T6" fmla="*/ 247 w 320"/>
                <a:gd name="T7" fmla="*/ 32 h 236"/>
                <a:gd name="T8" fmla="*/ 165 w 320"/>
                <a:gd name="T9" fmla="*/ 12 h 236"/>
                <a:gd name="T10" fmla="*/ 128 w 320"/>
                <a:gd name="T11" fmla="*/ 32 h 236"/>
                <a:gd name="T12" fmla="*/ 32 w 320"/>
                <a:gd name="T13" fmla="*/ 11 h 236"/>
                <a:gd name="T14" fmla="*/ 10 w 320"/>
                <a:gd name="T15" fmla="*/ 0 h 236"/>
                <a:gd name="T16" fmla="*/ 10 w 320"/>
                <a:gd name="T17" fmla="*/ 21 h 236"/>
                <a:gd name="T18" fmla="*/ 0 w 320"/>
                <a:gd name="T19" fmla="*/ 181 h 236"/>
                <a:gd name="T20" fmla="*/ 21 w 320"/>
                <a:gd name="T21" fmla="*/ 192 h 236"/>
                <a:gd name="T22" fmla="*/ 32 w 320"/>
                <a:gd name="T23" fmla="*/ 171 h 236"/>
                <a:gd name="T24" fmla="*/ 76 w 320"/>
                <a:gd name="T25" fmla="*/ 219 h 236"/>
                <a:gd name="T26" fmla="*/ 121 w 320"/>
                <a:gd name="T27" fmla="*/ 232 h 236"/>
                <a:gd name="T28" fmla="*/ 154 w 320"/>
                <a:gd name="T29" fmla="*/ 235 h 236"/>
                <a:gd name="T30" fmla="*/ 181 w 320"/>
                <a:gd name="T31" fmla="*/ 221 h 236"/>
                <a:gd name="T32" fmla="*/ 222 w 320"/>
                <a:gd name="T33" fmla="*/ 227 h 236"/>
                <a:gd name="T34" fmla="*/ 242 w 320"/>
                <a:gd name="T35" fmla="*/ 210 h 236"/>
                <a:gd name="T36" fmla="*/ 275 w 320"/>
                <a:gd name="T37" fmla="*/ 185 h 236"/>
                <a:gd name="T38" fmla="*/ 288 w 320"/>
                <a:gd name="T39" fmla="*/ 171 h 236"/>
                <a:gd name="T40" fmla="*/ 298 w 320"/>
                <a:gd name="T41" fmla="*/ 192 h 236"/>
                <a:gd name="T42" fmla="*/ 320 w 320"/>
                <a:gd name="T43" fmla="*/ 181 h 236"/>
                <a:gd name="T44" fmla="*/ 254 w 320"/>
                <a:gd name="T45" fmla="*/ 179 h 236"/>
                <a:gd name="T46" fmla="*/ 239 w 320"/>
                <a:gd name="T47" fmla="*/ 188 h 236"/>
                <a:gd name="T48" fmla="*/ 232 w 320"/>
                <a:gd name="T49" fmla="*/ 183 h 236"/>
                <a:gd name="T50" fmla="*/ 198 w 320"/>
                <a:gd name="T51" fmla="*/ 125 h 236"/>
                <a:gd name="T52" fmla="*/ 179 w 320"/>
                <a:gd name="T53" fmla="*/ 135 h 236"/>
                <a:gd name="T54" fmla="*/ 214 w 320"/>
                <a:gd name="T55" fmla="*/ 194 h 236"/>
                <a:gd name="T56" fmla="*/ 194 w 320"/>
                <a:gd name="T57" fmla="*/ 204 h 236"/>
                <a:gd name="T58" fmla="*/ 147 w 320"/>
                <a:gd name="T59" fmla="*/ 147 h 236"/>
                <a:gd name="T60" fmla="*/ 164 w 320"/>
                <a:gd name="T61" fmla="*/ 196 h 236"/>
                <a:gd name="T62" fmla="*/ 160 w 320"/>
                <a:gd name="T63" fmla="*/ 212 h 236"/>
                <a:gd name="T64" fmla="*/ 143 w 320"/>
                <a:gd name="T65" fmla="*/ 208 h 236"/>
                <a:gd name="T66" fmla="*/ 132 w 320"/>
                <a:gd name="T67" fmla="*/ 188 h 236"/>
                <a:gd name="T68" fmla="*/ 124 w 320"/>
                <a:gd name="T69" fmla="*/ 176 h 236"/>
                <a:gd name="T70" fmla="*/ 106 w 320"/>
                <a:gd name="T71" fmla="*/ 188 h 236"/>
                <a:gd name="T72" fmla="*/ 111 w 320"/>
                <a:gd name="T73" fmla="*/ 214 h 236"/>
                <a:gd name="T74" fmla="*/ 62 w 320"/>
                <a:gd name="T75" fmla="*/ 155 h 236"/>
                <a:gd name="T76" fmla="*/ 32 w 320"/>
                <a:gd name="T77" fmla="*/ 149 h 236"/>
                <a:gd name="T78" fmla="*/ 88 w 320"/>
                <a:gd name="T79" fmla="*/ 53 h 236"/>
                <a:gd name="T80" fmla="*/ 64 w 320"/>
                <a:gd name="T81" fmla="*/ 85 h 236"/>
                <a:gd name="T82" fmla="*/ 97 w 320"/>
                <a:gd name="T83" fmla="*/ 117 h 236"/>
                <a:gd name="T84" fmla="*/ 253 w 320"/>
                <a:gd name="T85" fmla="*/ 170 h 236"/>
                <a:gd name="T86" fmla="*/ 288 w 320"/>
                <a:gd name="T87" fmla="*/ 149 h 236"/>
                <a:gd name="T88" fmla="*/ 265 w 320"/>
                <a:gd name="T89" fmla="*/ 150 h 236"/>
                <a:gd name="T90" fmla="*/ 215 w 320"/>
                <a:gd name="T91" fmla="*/ 76 h 236"/>
                <a:gd name="T92" fmla="*/ 88 w 320"/>
                <a:gd name="T93" fmla="*/ 95 h 236"/>
                <a:gd name="T94" fmla="*/ 90 w 320"/>
                <a:gd name="T95" fmla="*/ 77 h 236"/>
                <a:gd name="T96" fmla="*/ 242 w 320"/>
                <a:gd name="T97" fmla="*/ 53 h 236"/>
                <a:gd name="T98" fmla="*/ 288 w 320"/>
                <a:gd name="T99" fmla="*/ 5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20" h="236">
                  <a:moveTo>
                    <a:pt x="309" y="171"/>
                  </a:moveTo>
                  <a:cubicBezTo>
                    <a:pt x="309" y="21"/>
                    <a:pt x="309" y="21"/>
                    <a:pt x="309" y="21"/>
                  </a:cubicBezTo>
                  <a:cubicBezTo>
                    <a:pt x="315" y="21"/>
                    <a:pt x="320" y="17"/>
                    <a:pt x="320" y="11"/>
                  </a:cubicBezTo>
                  <a:cubicBezTo>
                    <a:pt x="320" y="5"/>
                    <a:pt x="315" y="0"/>
                    <a:pt x="309" y="0"/>
                  </a:cubicBezTo>
                  <a:cubicBezTo>
                    <a:pt x="298" y="0"/>
                    <a:pt x="298" y="0"/>
                    <a:pt x="298" y="0"/>
                  </a:cubicBezTo>
                  <a:cubicBezTo>
                    <a:pt x="292" y="0"/>
                    <a:pt x="288" y="5"/>
                    <a:pt x="288" y="11"/>
                  </a:cubicBezTo>
                  <a:cubicBezTo>
                    <a:pt x="288" y="32"/>
                    <a:pt x="288" y="32"/>
                    <a:pt x="288" y="32"/>
                  </a:cubicBezTo>
                  <a:cubicBezTo>
                    <a:pt x="247" y="32"/>
                    <a:pt x="247" y="32"/>
                    <a:pt x="247" y="32"/>
                  </a:cubicBezTo>
                  <a:cubicBezTo>
                    <a:pt x="173" y="11"/>
                    <a:pt x="173" y="11"/>
                    <a:pt x="173" y="11"/>
                  </a:cubicBezTo>
                  <a:cubicBezTo>
                    <a:pt x="171" y="10"/>
                    <a:pt x="168" y="11"/>
                    <a:pt x="165" y="12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11"/>
                    <a:pt x="32" y="11"/>
                    <a:pt x="32" y="11"/>
                  </a:cubicBezTo>
                  <a:cubicBezTo>
                    <a:pt x="32" y="5"/>
                    <a:pt x="27" y="0"/>
                    <a:pt x="21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17"/>
                    <a:pt x="4" y="21"/>
                    <a:pt x="10" y="21"/>
                  </a:cubicBezTo>
                  <a:cubicBezTo>
                    <a:pt x="10" y="171"/>
                    <a:pt x="10" y="171"/>
                    <a:pt x="10" y="171"/>
                  </a:cubicBezTo>
                  <a:cubicBezTo>
                    <a:pt x="4" y="171"/>
                    <a:pt x="0" y="175"/>
                    <a:pt x="0" y="181"/>
                  </a:cubicBezTo>
                  <a:cubicBezTo>
                    <a:pt x="0" y="187"/>
                    <a:pt x="4" y="192"/>
                    <a:pt x="10" y="192"/>
                  </a:cubicBezTo>
                  <a:cubicBezTo>
                    <a:pt x="21" y="192"/>
                    <a:pt x="21" y="192"/>
                    <a:pt x="21" y="192"/>
                  </a:cubicBezTo>
                  <a:cubicBezTo>
                    <a:pt x="27" y="192"/>
                    <a:pt x="32" y="187"/>
                    <a:pt x="32" y="181"/>
                  </a:cubicBezTo>
                  <a:cubicBezTo>
                    <a:pt x="32" y="171"/>
                    <a:pt x="32" y="171"/>
                    <a:pt x="32" y="171"/>
                  </a:cubicBezTo>
                  <a:cubicBezTo>
                    <a:pt x="47" y="171"/>
                    <a:pt x="47" y="171"/>
                    <a:pt x="47" y="171"/>
                  </a:cubicBezTo>
                  <a:cubicBezTo>
                    <a:pt x="76" y="219"/>
                    <a:pt x="76" y="219"/>
                    <a:pt x="76" y="219"/>
                  </a:cubicBezTo>
                  <a:cubicBezTo>
                    <a:pt x="82" y="230"/>
                    <a:pt x="94" y="236"/>
                    <a:pt x="106" y="236"/>
                  </a:cubicBezTo>
                  <a:cubicBezTo>
                    <a:pt x="111" y="236"/>
                    <a:pt x="116" y="235"/>
                    <a:pt x="121" y="232"/>
                  </a:cubicBezTo>
                  <a:cubicBezTo>
                    <a:pt x="125" y="230"/>
                    <a:pt x="128" y="227"/>
                    <a:pt x="130" y="225"/>
                  </a:cubicBezTo>
                  <a:cubicBezTo>
                    <a:pt x="136" y="231"/>
                    <a:pt x="145" y="235"/>
                    <a:pt x="154" y="235"/>
                  </a:cubicBezTo>
                  <a:cubicBezTo>
                    <a:pt x="160" y="235"/>
                    <a:pt x="165" y="233"/>
                    <a:pt x="171" y="230"/>
                  </a:cubicBezTo>
                  <a:cubicBezTo>
                    <a:pt x="175" y="228"/>
                    <a:pt x="178" y="225"/>
                    <a:pt x="181" y="221"/>
                  </a:cubicBezTo>
                  <a:cubicBezTo>
                    <a:pt x="187" y="228"/>
                    <a:pt x="196" y="232"/>
                    <a:pt x="205" y="232"/>
                  </a:cubicBezTo>
                  <a:cubicBezTo>
                    <a:pt x="211" y="232"/>
                    <a:pt x="217" y="231"/>
                    <a:pt x="222" y="227"/>
                  </a:cubicBezTo>
                  <a:cubicBezTo>
                    <a:pt x="229" y="223"/>
                    <a:pt x="234" y="216"/>
                    <a:pt x="236" y="209"/>
                  </a:cubicBezTo>
                  <a:cubicBezTo>
                    <a:pt x="238" y="209"/>
                    <a:pt x="240" y="210"/>
                    <a:pt x="242" y="210"/>
                  </a:cubicBezTo>
                  <a:cubicBezTo>
                    <a:pt x="248" y="210"/>
                    <a:pt x="254" y="208"/>
                    <a:pt x="259" y="205"/>
                  </a:cubicBezTo>
                  <a:cubicBezTo>
                    <a:pt x="267" y="201"/>
                    <a:pt x="272" y="193"/>
                    <a:pt x="275" y="185"/>
                  </a:cubicBezTo>
                  <a:cubicBezTo>
                    <a:pt x="276" y="180"/>
                    <a:pt x="276" y="175"/>
                    <a:pt x="275" y="171"/>
                  </a:cubicBezTo>
                  <a:cubicBezTo>
                    <a:pt x="288" y="171"/>
                    <a:pt x="288" y="171"/>
                    <a:pt x="288" y="171"/>
                  </a:cubicBezTo>
                  <a:cubicBezTo>
                    <a:pt x="288" y="181"/>
                    <a:pt x="288" y="181"/>
                    <a:pt x="288" y="181"/>
                  </a:cubicBezTo>
                  <a:cubicBezTo>
                    <a:pt x="288" y="187"/>
                    <a:pt x="292" y="192"/>
                    <a:pt x="298" y="192"/>
                  </a:cubicBezTo>
                  <a:cubicBezTo>
                    <a:pt x="309" y="192"/>
                    <a:pt x="309" y="192"/>
                    <a:pt x="309" y="192"/>
                  </a:cubicBezTo>
                  <a:cubicBezTo>
                    <a:pt x="315" y="192"/>
                    <a:pt x="320" y="187"/>
                    <a:pt x="320" y="181"/>
                  </a:cubicBezTo>
                  <a:cubicBezTo>
                    <a:pt x="320" y="175"/>
                    <a:pt x="315" y="171"/>
                    <a:pt x="309" y="171"/>
                  </a:cubicBezTo>
                  <a:close/>
                  <a:moveTo>
                    <a:pt x="254" y="179"/>
                  </a:moveTo>
                  <a:cubicBezTo>
                    <a:pt x="253" y="183"/>
                    <a:pt x="251" y="185"/>
                    <a:pt x="248" y="187"/>
                  </a:cubicBezTo>
                  <a:cubicBezTo>
                    <a:pt x="246" y="188"/>
                    <a:pt x="242" y="189"/>
                    <a:pt x="239" y="188"/>
                  </a:cubicBezTo>
                  <a:cubicBezTo>
                    <a:pt x="236" y="187"/>
                    <a:pt x="234" y="185"/>
                    <a:pt x="232" y="183"/>
                  </a:cubicBezTo>
                  <a:cubicBezTo>
                    <a:pt x="232" y="183"/>
                    <a:pt x="232" y="183"/>
                    <a:pt x="232" y="183"/>
                  </a:cubicBezTo>
                  <a:cubicBezTo>
                    <a:pt x="232" y="183"/>
                    <a:pt x="232" y="183"/>
                    <a:pt x="232" y="182"/>
                  </a:cubicBezTo>
                  <a:cubicBezTo>
                    <a:pt x="198" y="125"/>
                    <a:pt x="198" y="125"/>
                    <a:pt x="198" y="125"/>
                  </a:cubicBezTo>
                  <a:cubicBezTo>
                    <a:pt x="195" y="119"/>
                    <a:pt x="188" y="118"/>
                    <a:pt x="183" y="121"/>
                  </a:cubicBezTo>
                  <a:cubicBezTo>
                    <a:pt x="178" y="124"/>
                    <a:pt x="176" y="130"/>
                    <a:pt x="179" y="135"/>
                  </a:cubicBezTo>
                  <a:cubicBezTo>
                    <a:pt x="214" y="194"/>
                    <a:pt x="214" y="194"/>
                    <a:pt x="214" y="194"/>
                  </a:cubicBezTo>
                  <a:cubicBezTo>
                    <a:pt x="214" y="194"/>
                    <a:pt x="214" y="194"/>
                    <a:pt x="214" y="194"/>
                  </a:cubicBezTo>
                  <a:cubicBezTo>
                    <a:pt x="217" y="199"/>
                    <a:pt x="217" y="206"/>
                    <a:pt x="211" y="209"/>
                  </a:cubicBezTo>
                  <a:cubicBezTo>
                    <a:pt x="205" y="212"/>
                    <a:pt x="198" y="210"/>
                    <a:pt x="194" y="204"/>
                  </a:cubicBezTo>
                  <a:cubicBezTo>
                    <a:pt x="162" y="151"/>
                    <a:pt x="162" y="151"/>
                    <a:pt x="162" y="151"/>
                  </a:cubicBezTo>
                  <a:cubicBezTo>
                    <a:pt x="159" y="146"/>
                    <a:pt x="153" y="144"/>
                    <a:pt x="147" y="147"/>
                  </a:cubicBezTo>
                  <a:cubicBezTo>
                    <a:pt x="142" y="150"/>
                    <a:pt x="141" y="157"/>
                    <a:pt x="144" y="162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66" y="198"/>
                    <a:pt x="166" y="201"/>
                    <a:pt x="165" y="204"/>
                  </a:cubicBezTo>
                  <a:cubicBezTo>
                    <a:pt x="165" y="207"/>
                    <a:pt x="163" y="210"/>
                    <a:pt x="160" y="212"/>
                  </a:cubicBezTo>
                  <a:cubicBezTo>
                    <a:pt x="154" y="215"/>
                    <a:pt x="147" y="213"/>
                    <a:pt x="143" y="208"/>
                  </a:cubicBezTo>
                  <a:cubicBezTo>
                    <a:pt x="143" y="208"/>
                    <a:pt x="143" y="208"/>
                    <a:pt x="143" y="208"/>
                  </a:cubicBezTo>
                  <a:cubicBezTo>
                    <a:pt x="132" y="188"/>
                    <a:pt x="132" y="188"/>
                    <a:pt x="132" y="188"/>
                  </a:cubicBezTo>
                  <a:cubicBezTo>
                    <a:pt x="132" y="188"/>
                    <a:pt x="132" y="188"/>
                    <a:pt x="132" y="188"/>
                  </a:cubicBezTo>
                  <a:cubicBezTo>
                    <a:pt x="132" y="188"/>
                    <a:pt x="132" y="188"/>
                    <a:pt x="132" y="188"/>
                  </a:cubicBezTo>
                  <a:cubicBezTo>
                    <a:pt x="124" y="176"/>
                    <a:pt x="124" y="176"/>
                    <a:pt x="124" y="176"/>
                  </a:cubicBezTo>
                  <a:cubicBezTo>
                    <a:pt x="121" y="171"/>
                    <a:pt x="114" y="170"/>
                    <a:pt x="110" y="173"/>
                  </a:cubicBezTo>
                  <a:cubicBezTo>
                    <a:pt x="105" y="176"/>
                    <a:pt x="103" y="183"/>
                    <a:pt x="106" y="188"/>
                  </a:cubicBezTo>
                  <a:cubicBezTo>
                    <a:pt x="114" y="199"/>
                    <a:pt x="114" y="199"/>
                    <a:pt x="114" y="199"/>
                  </a:cubicBezTo>
                  <a:cubicBezTo>
                    <a:pt x="115" y="201"/>
                    <a:pt x="118" y="209"/>
                    <a:pt x="111" y="214"/>
                  </a:cubicBezTo>
                  <a:cubicBezTo>
                    <a:pt x="105" y="217"/>
                    <a:pt x="97" y="213"/>
                    <a:pt x="94" y="208"/>
                  </a:cubicBezTo>
                  <a:cubicBezTo>
                    <a:pt x="62" y="155"/>
                    <a:pt x="62" y="155"/>
                    <a:pt x="62" y="155"/>
                  </a:cubicBezTo>
                  <a:cubicBezTo>
                    <a:pt x="60" y="151"/>
                    <a:pt x="57" y="149"/>
                    <a:pt x="53" y="149"/>
                  </a:cubicBezTo>
                  <a:cubicBezTo>
                    <a:pt x="32" y="149"/>
                    <a:pt x="32" y="149"/>
                    <a:pt x="32" y="149"/>
                  </a:cubicBezTo>
                  <a:cubicBezTo>
                    <a:pt x="32" y="53"/>
                    <a:pt x="32" y="53"/>
                    <a:pt x="32" y="53"/>
                  </a:cubicBezTo>
                  <a:cubicBezTo>
                    <a:pt x="88" y="53"/>
                    <a:pt x="88" y="53"/>
                    <a:pt x="88" y="53"/>
                  </a:cubicBezTo>
                  <a:cubicBezTo>
                    <a:pt x="80" y="58"/>
                    <a:pt x="80" y="58"/>
                    <a:pt x="80" y="58"/>
                  </a:cubicBezTo>
                  <a:cubicBezTo>
                    <a:pt x="70" y="64"/>
                    <a:pt x="64" y="74"/>
                    <a:pt x="64" y="85"/>
                  </a:cubicBezTo>
                  <a:cubicBezTo>
                    <a:pt x="64" y="95"/>
                    <a:pt x="68" y="105"/>
                    <a:pt x="74" y="111"/>
                  </a:cubicBezTo>
                  <a:cubicBezTo>
                    <a:pt x="81" y="116"/>
                    <a:pt x="89" y="118"/>
                    <a:pt x="97" y="117"/>
                  </a:cubicBezTo>
                  <a:cubicBezTo>
                    <a:pt x="211" y="98"/>
                    <a:pt x="211" y="98"/>
                    <a:pt x="211" y="98"/>
                  </a:cubicBezTo>
                  <a:cubicBezTo>
                    <a:pt x="253" y="170"/>
                    <a:pt x="253" y="170"/>
                    <a:pt x="253" y="170"/>
                  </a:cubicBezTo>
                  <a:cubicBezTo>
                    <a:pt x="254" y="173"/>
                    <a:pt x="255" y="176"/>
                    <a:pt x="254" y="179"/>
                  </a:cubicBezTo>
                  <a:close/>
                  <a:moveTo>
                    <a:pt x="288" y="149"/>
                  </a:moveTo>
                  <a:cubicBezTo>
                    <a:pt x="266" y="149"/>
                    <a:pt x="266" y="149"/>
                    <a:pt x="266" y="149"/>
                  </a:cubicBezTo>
                  <a:cubicBezTo>
                    <a:pt x="266" y="149"/>
                    <a:pt x="266" y="150"/>
                    <a:pt x="265" y="150"/>
                  </a:cubicBezTo>
                  <a:cubicBezTo>
                    <a:pt x="226" y="81"/>
                    <a:pt x="226" y="81"/>
                    <a:pt x="226" y="81"/>
                  </a:cubicBezTo>
                  <a:cubicBezTo>
                    <a:pt x="224" y="77"/>
                    <a:pt x="220" y="75"/>
                    <a:pt x="215" y="76"/>
                  </a:cubicBezTo>
                  <a:cubicBezTo>
                    <a:pt x="94" y="96"/>
                    <a:pt x="94" y="96"/>
                    <a:pt x="94" y="96"/>
                  </a:cubicBezTo>
                  <a:cubicBezTo>
                    <a:pt x="91" y="97"/>
                    <a:pt x="89" y="96"/>
                    <a:pt x="88" y="95"/>
                  </a:cubicBezTo>
                  <a:cubicBezTo>
                    <a:pt x="86" y="93"/>
                    <a:pt x="85" y="89"/>
                    <a:pt x="85" y="85"/>
                  </a:cubicBezTo>
                  <a:cubicBezTo>
                    <a:pt x="85" y="80"/>
                    <a:pt x="88" y="78"/>
                    <a:pt x="90" y="77"/>
                  </a:cubicBezTo>
                  <a:cubicBezTo>
                    <a:pt x="172" y="33"/>
                    <a:pt x="172" y="33"/>
                    <a:pt x="172" y="33"/>
                  </a:cubicBezTo>
                  <a:cubicBezTo>
                    <a:pt x="242" y="53"/>
                    <a:pt x="242" y="53"/>
                    <a:pt x="242" y="53"/>
                  </a:cubicBezTo>
                  <a:cubicBezTo>
                    <a:pt x="243" y="53"/>
                    <a:pt x="244" y="53"/>
                    <a:pt x="245" y="53"/>
                  </a:cubicBezTo>
                  <a:cubicBezTo>
                    <a:pt x="288" y="53"/>
                    <a:pt x="288" y="53"/>
                    <a:pt x="288" y="53"/>
                  </a:cubicBezTo>
                  <a:lnTo>
                    <a:pt x="288" y="1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5C9DF4A0-21EE-4E32-5619-BF80162E5150}"/>
              </a:ext>
            </a:extLst>
          </p:cNvPr>
          <p:cNvCxnSpPr>
            <a:cxnSpLocks/>
          </p:cNvCxnSpPr>
          <p:nvPr/>
        </p:nvCxnSpPr>
        <p:spPr>
          <a:xfrm flipH="1">
            <a:off x="2908092" y="4386574"/>
            <a:ext cx="2565633" cy="0"/>
          </a:xfrm>
          <a:prstGeom prst="line">
            <a:avLst/>
          </a:prstGeom>
          <a:ln w="25400">
            <a:headEnd type="triangle" w="sm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8A76EFD8-0F6A-5AB0-B6D4-7A2BBF50AAA0}"/>
              </a:ext>
            </a:extLst>
          </p:cNvPr>
          <p:cNvSpPr txBox="1"/>
          <p:nvPr/>
        </p:nvSpPr>
        <p:spPr>
          <a:xfrm>
            <a:off x="5622637" y="4508992"/>
            <a:ext cx="7135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СКК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931867E6-D3FB-35A2-E992-79CB166036C3}"/>
              </a:ext>
            </a:extLst>
          </p:cNvPr>
          <p:cNvCxnSpPr>
            <a:cxnSpLocks/>
          </p:cNvCxnSpPr>
          <p:nvPr/>
        </p:nvCxnSpPr>
        <p:spPr>
          <a:xfrm flipH="1">
            <a:off x="6336165" y="4386574"/>
            <a:ext cx="2565633" cy="0"/>
          </a:xfrm>
          <a:prstGeom prst="line">
            <a:avLst/>
          </a:prstGeom>
          <a:ln w="25400">
            <a:headEnd type="triangle" w="sm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465104B1-9B65-3748-00A3-62482195B966}"/>
              </a:ext>
            </a:extLst>
          </p:cNvPr>
          <p:cNvSpPr txBox="1"/>
          <p:nvPr/>
        </p:nvSpPr>
        <p:spPr>
          <a:xfrm>
            <a:off x="3767952" y="4832157"/>
            <a:ext cx="44228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Межсекторальный</a:t>
            </a:r>
            <a:r>
              <a:rPr lang="ru-RU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диалог и рекомендации по содействию реализации Плана действий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9F32B44-2E08-51B3-90E1-352F510DCFB9}"/>
              </a:ext>
            </a:extLst>
          </p:cNvPr>
          <p:cNvSpPr txBox="1"/>
          <p:nvPr/>
        </p:nvSpPr>
        <p:spPr>
          <a:xfrm>
            <a:off x="3256238" y="5647241"/>
            <a:ext cx="544632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Секретарит СКК</a:t>
            </a:r>
          </a:p>
          <a:p>
            <a:pPr algn="ctr"/>
            <a:r>
              <a:rPr lang="ru-RU" sz="1600" dirty="0">
                <a:latin typeface="Calibri" panose="020F0502020204030204" pitchFamily="34" charset="0"/>
              </a:rPr>
              <a:t>Организация логистики и коммуникации, администрирование технической поддержки со стороны Глобального фонда по позиционированию СКК</a:t>
            </a:r>
          </a:p>
        </p:txBody>
      </p:sp>
    </p:spTree>
    <p:extLst>
      <p:ext uri="{BB962C8B-B14F-4D97-AF65-F5344CB8AC3E}">
        <p14:creationId xmlns:p14="http://schemas.microsoft.com/office/powerpoint/2010/main" val="761555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CE4068B-0E9C-1A37-2127-3CE178E74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4280" y="325120"/>
            <a:ext cx="5524500" cy="58623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Рекомендуется при разработке Плана действий учесть ранее проделанную работу:</a:t>
            </a:r>
            <a:endParaRPr lang="ru-RU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dirty="0">
                <a:solidFill>
                  <a:schemeClr val="tx1"/>
                </a:solidFill>
              </a:rPr>
              <a:t>использовать предложения, описанные в отчете национального эксперта по позиционированию СКК как основу для дальнейшего анализа и формулирования активностей Плана (с учетом результатов дополнительного обсуждения рабочей группой)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предусмотреть в плане изучение вариантов, поиск решения и перечень мероприятий по обеспечению устойчивости работы Секретариата (после завершения его финансирования Глобальным фондом)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А также: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запросить ТП от Глобального фонда на 2024 год в рамках СКК для помощи в выполнении Плана действий (через Секретариат)</a:t>
            </a:r>
          </a:p>
          <a:p>
            <a:pPr>
              <a:buFont typeface="Wingdings" pitchFamily="2" charset="2"/>
              <a:buChar char="§"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47A95A5-EAA3-87A7-63A6-C4F0538425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6300" y="190398"/>
            <a:ext cx="4794250" cy="640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816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3BCD97-1F5C-1B47-1DB9-4A1A4DAC2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416859"/>
            <a:ext cx="10769600" cy="712694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8E0402"/>
                </a:solidFill>
              </a:rPr>
              <a:t>Для обсуждения</a:t>
            </a:r>
            <a:r>
              <a:rPr lang="ru-RU" sz="3600" b="1" dirty="0"/>
              <a:t>: проект решения СКК</a:t>
            </a:r>
            <a:endParaRPr lang="ru-RU" sz="3600" b="1" dirty="0">
              <a:solidFill>
                <a:srgbClr val="8E040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9C4CBF-2F43-95D8-276C-42A13D020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534" y="1129553"/>
            <a:ext cx="10499166" cy="2123446"/>
          </a:xfrm>
        </p:spPr>
        <p:txBody>
          <a:bodyPr>
            <a:normAutofit fontScale="25000" lnSpcReduction="20000"/>
          </a:bodyPr>
          <a:lstStyle/>
          <a:p>
            <a:pPr marL="65532"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8000" dirty="0"/>
              <a:t>1. Принять к сведению результаты работы национального эксперта и рабочей группы по анализу разных вариантов позиционирования СКК</a:t>
            </a:r>
          </a:p>
          <a:p>
            <a:pPr marL="65532"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8000" dirty="0"/>
              <a:t>2. Определить оптимальным вариантом устойчивости СКК его сохранение в статусе консультативно-совещательного органа при Министерстве здравоохранения (после завершения финансирования Глобальным фондом) </a:t>
            </a:r>
            <a:r>
              <a:rPr lang="ru-RU" sz="8000" i="1" dirty="0"/>
              <a:t>или согласовать альтернативный вариант интеграции СКК по результатам обсуждения членами СКК на заседании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86B6B3A-E2DE-1595-4180-8960052927A6}"/>
              </a:ext>
            </a:extLst>
          </p:cNvPr>
          <p:cNvSpPr txBox="1">
            <a:spLocks/>
          </p:cNvSpPr>
          <p:nvPr/>
        </p:nvSpPr>
        <p:spPr>
          <a:xfrm>
            <a:off x="1235589" y="3304877"/>
            <a:ext cx="10461111" cy="313446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3. Секретариату СКК: 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содействовать деятельности Рабочей группы с целью разработки проекта Плана мероприятий по подготовке СКК к устойчивой работе после завершения финансирования Глобального фонда (</a:t>
            </a:r>
            <a:r>
              <a:rPr lang="ru-RU" b="1" i="1" dirty="0"/>
              <a:t>до 15 декабря 2023)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обеспечить широкое обсуждение проекта вышеуказанного Плана, внесение дополнений и изменений, предоставление его Министерству здравоохранения и СКК для утверждения, </a:t>
            </a:r>
            <a:r>
              <a:rPr lang="ru-RU" b="1" i="1" dirty="0"/>
              <a:t>до апреля 2024 </a:t>
            </a:r>
          </a:p>
          <a:p>
            <a:pPr marL="0" indent="0">
              <a:buNone/>
            </a:pPr>
            <a:r>
              <a:rPr lang="ru-RU" sz="2000" dirty="0"/>
              <a:t>4. Рекомендовать Министерству здравоохранения координировать подготовительную работу по обеспечению устойчивости СКК согласно Плану мероприятий</a:t>
            </a:r>
            <a:endParaRPr lang="ru-RU" sz="2000" i="1" dirty="0"/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091613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420057-9634-FDB6-51F7-E8C8C4740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300" y="2413000"/>
            <a:ext cx="9601200" cy="1485900"/>
          </a:xfrm>
        </p:spPr>
        <p:txBody>
          <a:bodyPr/>
          <a:lstStyle/>
          <a:p>
            <a:r>
              <a:rPr lang="ru-RU" dirty="0"/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652840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E6620-B7AF-6EC9-F37F-02B6B1A8A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1855" y="366311"/>
            <a:ext cx="5028307" cy="624289"/>
          </a:xfrm>
        </p:spPr>
        <p:txBody>
          <a:bodyPr>
            <a:normAutofit/>
          </a:bodyPr>
          <a:lstStyle/>
          <a:p>
            <a:r>
              <a:rPr lang="ru-RU" sz="3600" b="1" dirty="0"/>
              <a:t>Позиционирование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0238EE-76BE-3F7A-663D-16C61E464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672" y="1161536"/>
            <a:ext cx="7211781" cy="50093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! </a:t>
            </a:r>
            <a:r>
              <a:rPr lang="ru-RU" dirty="0"/>
              <a:t> Одна из 4х сфер деятельности в рамках инициативы Глобального фонда «Развитие СКК» (до конца 2023 года)</a:t>
            </a:r>
          </a:p>
          <a:p>
            <a:pPr marL="0" indent="0">
              <a:buNone/>
            </a:pPr>
            <a:r>
              <a:rPr lang="ru-RU" b="1" dirty="0"/>
              <a:t>Задача</a:t>
            </a:r>
            <a:r>
              <a:rPr lang="ru-RU" dirty="0"/>
              <a:t> – поиск решения, планирование и реализация действий для обеспечения интеграции СКК и/или его функций в существующие в стране структуры управления с целью устойчивости координации программ и инвестиций в здравоохранение после завершения финансирования со стороны Глобального фонда.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/>
              <a:t>Действия:</a:t>
            </a:r>
          </a:p>
          <a:p>
            <a:pPr>
              <a:buFont typeface="Wingdings" pitchFamily="2" charset="2"/>
              <a:buChar char="§"/>
            </a:pPr>
            <a:r>
              <a:rPr lang="ru-RU" b="1" dirty="0"/>
              <a:t>Аналитически изучить все возможные сценарии</a:t>
            </a:r>
          </a:p>
          <a:p>
            <a:pPr>
              <a:buFont typeface="Wingdings" pitchFamily="2" charset="2"/>
              <a:buChar char="§"/>
            </a:pPr>
            <a:r>
              <a:rPr lang="ru-RU" b="1" dirty="0"/>
              <a:t>Определить оптимальный для страны сценарий</a:t>
            </a:r>
          </a:p>
          <a:p>
            <a:pPr>
              <a:buFont typeface="Wingdings" pitchFamily="2" charset="2"/>
              <a:buChar char="§"/>
            </a:pPr>
            <a:r>
              <a:rPr lang="ru-RU" b="1" dirty="0"/>
              <a:t>Разработать и утвердить План для реализации выбранного сценария </a:t>
            </a:r>
          </a:p>
          <a:p>
            <a:pPr>
              <a:buFont typeface="Wingdings" pitchFamily="2" charset="2"/>
              <a:buChar char="§"/>
            </a:pPr>
            <a:r>
              <a:rPr lang="ru-RU" b="1" dirty="0"/>
              <a:t>Выполнять План и мониторить его прогресс (долгосрочная деятельность)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42BC5B8-B2B9-B60E-1FA6-BE2D91605E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3232" y="1252296"/>
            <a:ext cx="3113128" cy="413951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B4A9A0A-F91B-52FB-1FD3-E8E1DDA44439}"/>
              </a:ext>
            </a:extLst>
          </p:cNvPr>
          <p:cNvSpPr txBox="1"/>
          <p:nvPr/>
        </p:nvSpPr>
        <p:spPr>
          <a:xfrm>
            <a:off x="8469283" y="5605704"/>
            <a:ext cx="33010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70C0"/>
                </a:solidFill>
              </a:rPr>
              <a:t>https://</a:t>
            </a:r>
            <a:r>
              <a:rPr lang="en-US" sz="1100" dirty="0" err="1">
                <a:solidFill>
                  <a:srgbClr val="0070C0"/>
                </a:solidFill>
              </a:rPr>
              <a:t>www.theglobalfund.org</a:t>
            </a:r>
            <a:r>
              <a:rPr lang="en-US" sz="1100" dirty="0">
                <a:solidFill>
                  <a:srgbClr val="0070C0"/>
                </a:solidFill>
              </a:rPr>
              <a:t>/</a:t>
            </a:r>
            <a:r>
              <a:rPr lang="en-US" sz="1100" dirty="0" err="1">
                <a:solidFill>
                  <a:srgbClr val="0070C0"/>
                </a:solidFill>
              </a:rPr>
              <a:t>en</a:t>
            </a:r>
            <a:r>
              <a:rPr lang="en-US" sz="1100" dirty="0">
                <a:solidFill>
                  <a:srgbClr val="0070C0"/>
                </a:solidFill>
              </a:rPr>
              <a:t>/country-coordinating-mechanism/evolution/positioning/</a:t>
            </a:r>
            <a:endParaRPr lang="ru-RU" sz="11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11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E6620-B7AF-6EC9-F37F-02B6B1A8A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1855" y="366311"/>
            <a:ext cx="9601200" cy="624289"/>
          </a:xfrm>
        </p:spPr>
        <p:txBody>
          <a:bodyPr>
            <a:normAutofit/>
          </a:bodyPr>
          <a:lstStyle/>
          <a:p>
            <a:r>
              <a:rPr lang="ru-RU" sz="3600" b="1" dirty="0"/>
              <a:t>История вопроса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0238EE-76BE-3F7A-663D-16C61E464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527" y="1233844"/>
            <a:ext cx="10474449" cy="49185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2021 год: Отчет национального эксперта для разработки карты органов управления здравоохранением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правовая основа создания общественных советов в стране;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анализ функций консультативно-совещательных органов в системе здравоохранения</a:t>
            </a:r>
          </a:p>
          <a:p>
            <a:pPr>
              <a:buFont typeface="Wingdings" pitchFamily="2" charset="2"/>
              <a:buChar char="§"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2022 год:  Отчет национального эксперта о позиционировании СКК, </a:t>
            </a:r>
            <a:r>
              <a:rPr lang="ru-RU" dirty="0"/>
              <a:t>Л. </a:t>
            </a:r>
            <a:r>
              <a:rPr lang="ru-RU" dirty="0" err="1"/>
              <a:t>Актаева</a:t>
            </a:r>
            <a:endParaRPr lang="ru-RU" dirty="0"/>
          </a:p>
          <a:p>
            <a:pPr>
              <a:buFont typeface="Wingdings" pitchFamily="2" charset="2"/>
              <a:buChar char="§"/>
            </a:pPr>
            <a:r>
              <a:rPr lang="ru-RU" dirty="0"/>
              <a:t>описание и предложение разных сценариев по интеграции СКК в национальную структуру управления после завершения финансирования со стороны Глобального фонда;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Заседания Рабочей группы с участием национальных экспертов: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результаты обсуждения возможных сценариев и определение оптимальных вариантов для дальнейшего рассмотрения на заседании СКК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отдельные консультации национального эксперта с 8 членами СКК и другими стейкхолдерами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14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191FD2-0A7B-D8C5-BBBF-16F08E9E9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62" y="383372"/>
            <a:ext cx="4037682" cy="735376"/>
          </a:xfrm>
        </p:spPr>
        <p:txBody>
          <a:bodyPr>
            <a:normAutofit/>
          </a:bodyPr>
          <a:lstStyle/>
          <a:p>
            <a:r>
              <a:rPr lang="ru-RU" sz="3600" b="1" dirty="0"/>
              <a:t>Где мы сейчас</a:t>
            </a:r>
            <a:r>
              <a:rPr lang="en-US" sz="3600" b="1" dirty="0"/>
              <a:t>?</a:t>
            </a:r>
            <a:endParaRPr lang="ru-RU" sz="3600" b="1" dirty="0"/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57A2A49A-2913-E54B-1FA6-E12034A5AB32}"/>
              </a:ext>
            </a:extLst>
          </p:cNvPr>
          <p:cNvCxnSpPr>
            <a:cxnSpLocks/>
          </p:cNvCxnSpPr>
          <p:nvPr/>
        </p:nvCxnSpPr>
        <p:spPr>
          <a:xfrm>
            <a:off x="1470395" y="2002108"/>
            <a:ext cx="964754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>
            <a:extLst>
              <a:ext uri="{FF2B5EF4-FFF2-40B4-BE49-F238E27FC236}">
                <a16:creationId xmlns:a16="http://schemas.microsoft.com/office/drawing/2014/main" id="{8C2111C9-25E9-0126-E823-73013B07BB53}"/>
              </a:ext>
            </a:extLst>
          </p:cNvPr>
          <p:cNvSpPr/>
          <p:nvPr/>
        </p:nvSpPr>
        <p:spPr>
          <a:xfrm>
            <a:off x="1360226" y="1961369"/>
            <a:ext cx="110169" cy="110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17070EE1-DA97-1F50-4F36-B8111397D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915" y="1438936"/>
            <a:ext cx="815277" cy="393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2021</a:t>
            </a: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F536C95A-FB1C-54FA-3E38-ED7F7F5A103C}"/>
              </a:ext>
            </a:extLst>
          </p:cNvPr>
          <p:cNvSpPr txBox="1">
            <a:spLocks/>
          </p:cNvSpPr>
          <p:nvPr/>
        </p:nvSpPr>
        <p:spPr>
          <a:xfrm>
            <a:off x="3298188" y="1407639"/>
            <a:ext cx="815277" cy="393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ru-RU" b="1" dirty="0"/>
              <a:t>2023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42E402DD-E893-2B46-70CB-AA8DC78CDD4E}"/>
              </a:ext>
            </a:extLst>
          </p:cNvPr>
          <p:cNvSpPr/>
          <p:nvPr/>
        </p:nvSpPr>
        <p:spPr>
          <a:xfrm rot="5137997">
            <a:off x="3650743" y="1954535"/>
            <a:ext cx="110169" cy="110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AE98DF55-F545-64FA-31BA-FF2B09E4AAD4}"/>
              </a:ext>
            </a:extLst>
          </p:cNvPr>
          <p:cNvSpPr txBox="1">
            <a:spLocks/>
          </p:cNvSpPr>
          <p:nvPr/>
        </p:nvSpPr>
        <p:spPr>
          <a:xfrm>
            <a:off x="8528566" y="1411391"/>
            <a:ext cx="815277" cy="393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ru-RU" b="1" dirty="0"/>
              <a:t>2024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8464FE14-5DE8-8324-B5CB-CCD76ED8D756}"/>
              </a:ext>
            </a:extLst>
          </p:cNvPr>
          <p:cNvSpPr txBox="1">
            <a:spLocks/>
          </p:cNvSpPr>
          <p:nvPr/>
        </p:nvSpPr>
        <p:spPr>
          <a:xfrm>
            <a:off x="10717995" y="1411391"/>
            <a:ext cx="815277" cy="393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ru-RU" b="1" dirty="0"/>
              <a:t>2028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5DF8A587-C4BC-AB14-3D40-7829303F8FB9}"/>
              </a:ext>
            </a:extLst>
          </p:cNvPr>
          <p:cNvSpPr/>
          <p:nvPr/>
        </p:nvSpPr>
        <p:spPr>
          <a:xfrm rot="5137997">
            <a:off x="8881121" y="1980073"/>
            <a:ext cx="110169" cy="110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B8E05218-8ED6-DF7C-3125-CAE228EA29BC}"/>
              </a:ext>
            </a:extLst>
          </p:cNvPr>
          <p:cNvSpPr/>
          <p:nvPr/>
        </p:nvSpPr>
        <p:spPr>
          <a:xfrm rot="5137997">
            <a:off x="11062857" y="1980072"/>
            <a:ext cx="110169" cy="110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>
            <a:extLst>
              <a:ext uri="{FF2B5EF4-FFF2-40B4-BE49-F238E27FC236}">
                <a16:creationId xmlns:a16="http://schemas.microsoft.com/office/drawing/2014/main" id="{E45F56F1-245D-9478-6BE6-43EBC9630D1A}"/>
              </a:ext>
            </a:extLst>
          </p:cNvPr>
          <p:cNvSpPr/>
          <p:nvPr/>
        </p:nvSpPr>
        <p:spPr>
          <a:xfrm>
            <a:off x="950931" y="2133272"/>
            <a:ext cx="3929988" cy="4341356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Freeform 904">
            <a:extLst>
              <a:ext uri="{FF2B5EF4-FFF2-40B4-BE49-F238E27FC236}">
                <a16:creationId xmlns:a16="http://schemas.microsoft.com/office/drawing/2014/main" id="{9B9DE97E-F2F5-A66D-6DF6-A6CB7D871904}"/>
              </a:ext>
            </a:extLst>
          </p:cNvPr>
          <p:cNvSpPr>
            <a:spLocks noEditPoints="1"/>
          </p:cNvSpPr>
          <p:nvPr/>
        </p:nvSpPr>
        <p:spPr bwMode="auto">
          <a:xfrm>
            <a:off x="6096000" y="1484274"/>
            <a:ext cx="541712" cy="462501"/>
          </a:xfrm>
          <a:custGeom>
            <a:avLst/>
            <a:gdLst>
              <a:gd name="T0" fmla="*/ 296 w 300"/>
              <a:gd name="T1" fmla="*/ 25 h 246"/>
              <a:gd name="T2" fmla="*/ 281 w 300"/>
              <a:gd name="T3" fmla="*/ 24 h 246"/>
              <a:gd name="T4" fmla="*/ 245 w 300"/>
              <a:gd name="T5" fmla="*/ 55 h 246"/>
              <a:gd name="T6" fmla="*/ 245 w 300"/>
              <a:gd name="T7" fmla="*/ 11 h 246"/>
              <a:gd name="T8" fmla="*/ 235 w 300"/>
              <a:gd name="T9" fmla="*/ 0 h 246"/>
              <a:gd name="T10" fmla="*/ 11 w 300"/>
              <a:gd name="T11" fmla="*/ 0 h 246"/>
              <a:gd name="T12" fmla="*/ 0 w 300"/>
              <a:gd name="T13" fmla="*/ 11 h 246"/>
              <a:gd name="T14" fmla="*/ 0 w 300"/>
              <a:gd name="T15" fmla="*/ 235 h 246"/>
              <a:gd name="T16" fmla="*/ 11 w 300"/>
              <a:gd name="T17" fmla="*/ 246 h 246"/>
              <a:gd name="T18" fmla="*/ 235 w 300"/>
              <a:gd name="T19" fmla="*/ 246 h 246"/>
              <a:gd name="T20" fmla="*/ 245 w 300"/>
              <a:gd name="T21" fmla="*/ 235 h 246"/>
              <a:gd name="T22" fmla="*/ 245 w 300"/>
              <a:gd name="T23" fmla="*/ 84 h 246"/>
              <a:gd name="T24" fmla="*/ 295 w 300"/>
              <a:gd name="T25" fmla="*/ 40 h 246"/>
              <a:gd name="T26" fmla="*/ 296 w 300"/>
              <a:gd name="T27" fmla="*/ 25 h 246"/>
              <a:gd name="T28" fmla="*/ 224 w 300"/>
              <a:gd name="T29" fmla="*/ 224 h 246"/>
              <a:gd name="T30" fmla="*/ 21 w 300"/>
              <a:gd name="T31" fmla="*/ 224 h 246"/>
              <a:gd name="T32" fmla="*/ 21 w 300"/>
              <a:gd name="T33" fmla="*/ 22 h 246"/>
              <a:gd name="T34" fmla="*/ 224 w 300"/>
              <a:gd name="T35" fmla="*/ 22 h 246"/>
              <a:gd name="T36" fmla="*/ 224 w 300"/>
              <a:gd name="T37" fmla="*/ 74 h 246"/>
              <a:gd name="T38" fmla="*/ 119 w 300"/>
              <a:gd name="T39" fmla="*/ 166 h 246"/>
              <a:gd name="T40" fmla="*/ 72 w 300"/>
              <a:gd name="T41" fmla="*/ 111 h 246"/>
              <a:gd name="T42" fmla="*/ 57 w 300"/>
              <a:gd name="T43" fmla="*/ 109 h 246"/>
              <a:gd name="T44" fmla="*/ 56 w 300"/>
              <a:gd name="T45" fmla="*/ 125 h 246"/>
              <a:gd name="T46" fmla="*/ 109 w 300"/>
              <a:gd name="T47" fmla="*/ 189 h 246"/>
              <a:gd name="T48" fmla="*/ 109 w 300"/>
              <a:gd name="T49" fmla="*/ 189 h 246"/>
              <a:gd name="T50" fmla="*/ 117 w 300"/>
              <a:gd name="T51" fmla="*/ 192 h 246"/>
              <a:gd name="T52" fmla="*/ 124 w 300"/>
              <a:gd name="T53" fmla="*/ 190 h 246"/>
              <a:gd name="T54" fmla="*/ 224 w 300"/>
              <a:gd name="T55" fmla="*/ 103 h 246"/>
              <a:gd name="T56" fmla="*/ 224 w 300"/>
              <a:gd name="T57" fmla="*/ 224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00" h="246">
                <a:moveTo>
                  <a:pt x="296" y="25"/>
                </a:moveTo>
                <a:cubicBezTo>
                  <a:pt x="292" y="21"/>
                  <a:pt x="285" y="20"/>
                  <a:pt x="281" y="24"/>
                </a:cubicBezTo>
                <a:cubicBezTo>
                  <a:pt x="245" y="55"/>
                  <a:pt x="245" y="55"/>
                  <a:pt x="245" y="55"/>
                </a:cubicBezTo>
                <a:cubicBezTo>
                  <a:pt x="245" y="11"/>
                  <a:pt x="245" y="11"/>
                  <a:pt x="245" y="11"/>
                </a:cubicBezTo>
                <a:cubicBezTo>
                  <a:pt x="245" y="5"/>
                  <a:pt x="241" y="0"/>
                  <a:pt x="235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235"/>
                  <a:pt x="0" y="235"/>
                  <a:pt x="0" y="235"/>
                </a:cubicBezTo>
                <a:cubicBezTo>
                  <a:pt x="0" y="241"/>
                  <a:pt x="5" y="246"/>
                  <a:pt x="11" y="246"/>
                </a:cubicBezTo>
                <a:cubicBezTo>
                  <a:pt x="235" y="246"/>
                  <a:pt x="235" y="246"/>
                  <a:pt x="235" y="246"/>
                </a:cubicBezTo>
                <a:cubicBezTo>
                  <a:pt x="241" y="246"/>
                  <a:pt x="245" y="241"/>
                  <a:pt x="245" y="235"/>
                </a:cubicBezTo>
                <a:cubicBezTo>
                  <a:pt x="245" y="84"/>
                  <a:pt x="245" y="84"/>
                  <a:pt x="245" y="84"/>
                </a:cubicBezTo>
                <a:cubicBezTo>
                  <a:pt x="295" y="40"/>
                  <a:pt x="295" y="40"/>
                  <a:pt x="295" y="40"/>
                </a:cubicBezTo>
                <a:cubicBezTo>
                  <a:pt x="299" y="36"/>
                  <a:pt x="300" y="30"/>
                  <a:pt x="296" y="25"/>
                </a:cubicBezTo>
                <a:close/>
                <a:moveTo>
                  <a:pt x="224" y="224"/>
                </a:moveTo>
                <a:cubicBezTo>
                  <a:pt x="21" y="224"/>
                  <a:pt x="21" y="224"/>
                  <a:pt x="21" y="224"/>
                </a:cubicBezTo>
                <a:cubicBezTo>
                  <a:pt x="21" y="22"/>
                  <a:pt x="21" y="22"/>
                  <a:pt x="21" y="22"/>
                </a:cubicBezTo>
                <a:cubicBezTo>
                  <a:pt x="224" y="22"/>
                  <a:pt x="224" y="22"/>
                  <a:pt x="224" y="22"/>
                </a:cubicBezTo>
                <a:cubicBezTo>
                  <a:pt x="224" y="74"/>
                  <a:pt x="224" y="74"/>
                  <a:pt x="224" y="74"/>
                </a:cubicBezTo>
                <a:cubicBezTo>
                  <a:pt x="119" y="166"/>
                  <a:pt x="119" y="166"/>
                  <a:pt x="119" y="166"/>
                </a:cubicBezTo>
                <a:cubicBezTo>
                  <a:pt x="72" y="111"/>
                  <a:pt x="72" y="111"/>
                  <a:pt x="72" y="111"/>
                </a:cubicBezTo>
                <a:cubicBezTo>
                  <a:pt x="68" y="106"/>
                  <a:pt x="62" y="106"/>
                  <a:pt x="57" y="109"/>
                </a:cubicBezTo>
                <a:cubicBezTo>
                  <a:pt x="53" y="113"/>
                  <a:pt x="52" y="120"/>
                  <a:pt x="56" y="12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11" y="191"/>
                  <a:pt x="114" y="192"/>
                  <a:pt x="117" y="192"/>
                </a:cubicBezTo>
                <a:cubicBezTo>
                  <a:pt x="120" y="192"/>
                  <a:pt x="122" y="191"/>
                  <a:pt x="124" y="190"/>
                </a:cubicBezTo>
                <a:cubicBezTo>
                  <a:pt x="224" y="103"/>
                  <a:pt x="224" y="103"/>
                  <a:pt x="224" y="103"/>
                </a:cubicBezTo>
                <a:lnTo>
                  <a:pt x="224" y="224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31750">
            <a:solidFill>
              <a:schemeClr val="accent6">
                <a:lumMod val="50000"/>
              </a:schemeClr>
            </a:solidFill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21" name="Объект 2">
            <a:extLst>
              <a:ext uri="{FF2B5EF4-FFF2-40B4-BE49-F238E27FC236}">
                <a16:creationId xmlns:a16="http://schemas.microsoft.com/office/drawing/2014/main" id="{EB6082E5-520E-CB54-AAB7-A6C8A11C748D}"/>
              </a:ext>
            </a:extLst>
          </p:cNvPr>
          <p:cNvSpPr txBox="1">
            <a:spLocks/>
          </p:cNvSpPr>
          <p:nvPr/>
        </p:nvSpPr>
        <p:spPr>
          <a:xfrm>
            <a:off x="1305928" y="2544296"/>
            <a:ext cx="2173304" cy="3888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ru-RU" b="1" i="1" dirty="0"/>
              <a:t>Что сделано?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ru-RU" b="1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4D1C4216-AD59-DB0D-84C8-DDB5408ED8B1}"/>
              </a:ext>
            </a:extLst>
          </p:cNvPr>
          <p:cNvSpPr txBox="1">
            <a:spLocks/>
          </p:cNvSpPr>
          <p:nvPr/>
        </p:nvSpPr>
        <p:spPr>
          <a:xfrm>
            <a:off x="5789895" y="2235026"/>
            <a:ext cx="1307306" cy="445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November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Font typeface="Franklin Gothic Book" panose="020B0503020102020204" pitchFamily="34" charset="0"/>
              <a:buNone/>
            </a:pPr>
            <a:endParaRPr lang="en-US" b="1" dirty="0"/>
          </a:p>
          <a:p>
            <a:pPr marL="0" indent="0">
              <a:buFont typeface="Franklin Gothic Book" panose="020B0503020102020204" pitchFamily="34" charset="0"/>
              <a:buNone/>
            </a:pPr>
            <a:endParaRPr lang="ru-RU" b="1" dirty="0"/>
          </a:p>
        </p:txBody>
      </p:sp>
      <p:sp>
        <p:nvSpPr>
          <p:cNvPr id="24" name="Скругленный прямоугольник 23">
            <a:extLst>
              <a:ext uri="{FF2B5EF4-FFF2-40B4-BE49-F238E27FC236}">
                <a16:creationId xmlns:a16="http://schemas.microsoft.com/office/drawing/2014/main" id="{987E4555-D88B-6B71-EA97-FAB25669B049}"/>
              </a:ext>
            </a:extLst>
          </p:cNvPr>
          <p:cNvSpPr/>
          <p:nvPr/>
        </p:nvSpPr>
        <p:spPr>
          <a:xfrm>
            <a:off x="7860013" y="2157629"/>
            <a:ext cx="3929988" cy="4198762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бъект 2">
            <a:extLst>
              <a:ext uri="{FF2B5EF4-FFF2-40B4-BE49-F238E27FC236}">
                <a16:creationId xmlns:a16="http://schemas.microsoft.com/office/drawing/2014/main" id="{B9617D0B-32B6-1736-511E-6E5DE59182ED}"/>
              </a:ext>
            </a:extLst>
          </p:cNvPr>
          <p:cNvSpPr txBox="1">
            <a:spLocks/>
          </p:cNvSpPr>
          <p:nvPr/>
        </p:nvSpPr>
        <p:spPr>
          <a:xfrm>
            <a:off x="8284857" y="2503212"/>
            <a:ext cx="2892203" cy="3693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ru-RU" sz="2100" b="1" i="1" dirty="0"/>
              <a:t>Что планируется делать?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ru-RU" b="1" dirty="0"/>
          </a:p>
        </p:txBody>
      </p:sp>
      <p:sp>
        <p:nvSpPr>
          <p:cNvPr id="28" name="Объект 2">
            <a:extLst>
              <a:ext uri="{FF2B5EF4-FFF2-40B4-BE49-F238E27FC236}">
                <a16:creationId xmlns:a16="http://schemas.microsoft.com/office/drawing/2014/main" id="{DFD06DAA-67AD-1594-C4C6-5242A824FABE}"/>
              </a:ext>
            </a:extLst>
          </p:cNvPr>
          <p:cNvSpPr txBox="1">
            <a:spLocks/>
          </p:cNvSpPr>
          <p:nvPr/>
        </p:nvSpPr>
        <p:spPr>
          <a:xfrm>
            <a:off x="950931" y="2583191"/>
            <a:ext cx="3513960" cy="348397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ru-RU" sz="16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sz="1600" b="1" dirty="0">
                <a:solidFill>
                  <a:schemeClr val="tx1"/>
                </a:solidFill>
              </a:rPr>
              <a:t>Аналитическая работа завершена (два отчета)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ru-RU" sz="16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sz="1600" b="1" dirty="0">
                <a:solidFill>
                  <a:schemeClr val="tx1"/>
                </a:solidFill>
              </a:rPr>
              <a:t>Предварительное обсуждение сценариев позиционирования СКК Рабочей группой сделано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ru-RU" sz="16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sz="1600" b="1" dirty="0">
                <a:solidFill>
                  <a:schemeClr val="tx1"/>
                </a:solidFill>
              </a:rPr>
              <a:t>Проект Плана позиционирования разработан национальным экспертом (описаны возможные варианты и предложения)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16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ru-RU" sz="16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9" name="Freeform 904">
            <a:extLst>
              <a:ext uri="{FF2B5EF4-FFF2-40B4-BE49-F238E27FC236}">
                <a16:creationId xmlns:a16="http://schemas.microsoft.com/office/drawing/2014/main" id="{27973D8A-8CED-C31B-442E-C5CEBBDACB3C}"/>
              </a:ext>
            </a:extLst>
          </p:cNvPr>
          <p:cNvSpPr>
            <a:spLocks noEditPoints="1"/>
          </p:cNvSpPr>
          <p:nvPr/>
        </p:nvSpPr>
        <p:spPr bwMode="auto">
          <a:xfrm>
            <a:off x="4464891" y="3221832"/>
            <a:ext cx="266182" cy="207168"/>
          </a:xfrm>
          <a:custGeom>
            <a:avLst/>
            <a:gdLst>
              <a:gd name="T0" fmla="*/ 296 w 300"/>
              <a:gd name="T1" fmla="*/ 25 h 246"/>
              <a:gd name="T2" fmla="*/ 281 w 300"/>
              <a:gd name="T3" fmla="*/ 24 h 246"/>
              <a:gd name="T4" fmla="*/ 245 w 300"/>
              <a:gd name="T5" fmla="*/ 55 h 246"/>
              <a:gd name="T6" fmla="*/ 245 w 300"/>
              <a:gd name="T7" fmla="*/ 11 h 246"/>
              <a:gd name="T8" fmla="*/ 235 w 300"/>
              <a:gd name="T9" fmla="*/ 0 h 246"/>
              <a:gd name="T10" fmla="*/ 11 w 300"/>
              <a:gd name="T11" fmla="*/ 0 h 246"/>
              <a:gd name="T12" fmla="*/ 0 w 300"/>
              <a:gd name="T13" fmla="*/ 11 h 246"/>
              <a:gd name="T14" fmla="*/ 0 w 300"/>
              <a:gd name="T15" fmla="*/ 235 h 246"/>
              <a:gd name="T16" fmla="*/ 11 w 300"/>
              <a:gd name="T17" fmla="*/ 246 h 246"/>
              <a:gd name="T18" fmla="*/ 235 w 300"/>
              <a:gd name="T19" fmla="*/ 246 h 246"/>
              <a:gd name="T20" fmla="*/ 245 w 300"/>
              <a:gd name="T21" fmla="*/ 235 h 246"/>
              <a:gd name="T22" fmla="*/ 245 w 300"/>
              <a:gd name="T23" fmla="*/ 84 h 246"/>
              <a:gd name="T24" fmla="*/ 295 w 300"/>
              <a:gd name="T25" fmla="*/ 40 h 246"/>
              <a:gd name="T26" fmla="*/ 296 w 300"/>
              <a:gd name="T27" fmla="*/ 25 h 246"/>
              <a:gd name="T28" fmla="*/ 224 w 300"/>
              <a:gd name="T29" fmla="*/ 224 h 246"/>
              <a:gd name="T30" fmla="*/ 21 w 300"/>
              <a:gd name="T31" fmla="*/ 224 h 246"/>
              <a:gd name="T32" fmla="*/ 21 w 300"/>
              <a:gd name="T33" fmla="*/ 22 h 246"/>
              <a:gd name="T34" fmla="*/ 224 w 300"/>
              <a:gd name="T35" fmla="*/ 22 h 246"/>
              <a:gd name="T36" fmla="*/ 224 w 300"/>
              <a:gd name="T37" fmla="*/ 74 h 246"/>
              <a:gd name="T38" fmla="*/ 119 w 300"/>
              <a:gd name="T39" fmla="*/ 166 h 246"/>
              <a:gd name="T40" fmla="*/ 72 w 300"/>
              <a:gd name="T41" fmla="*/ 111 h 246"/>
              <a:gd name="T42" fmla="*/ 57 w 300"/>
              <a:gd name="T43" fmla="*/ 109 h 246"/>
              <a:gd name="T44" fmla="*/ 56 w 300"/>
              <a:gd name="T45" fmla="*/ 125 h 246"/>
              <a:gd name="T46" fmla="*/ 109 w 300"/>
              <a:gd name="T47" fmla="*/ 189 h 246"/>
              <a:gd name="T48" fmla="*/ 109 w 300"/>
              <a:gd name="T49" fmla="*/ 189 h 246"/>
              <a:gd name="T50" fmla="*/ 117 w 300"/>
              <a:gd name="T51" fmla="*/ 192 h 246"/>
              <a:gd name="T52" fmla="*/ 124 w 300"/>
              <a:gd name="T53" fmla="*/ 190 h 246"/>
              <a:gd name="T54" fmla="*/ 224 w 300"/>
              <a:gd name="T55" fmla="*/ 103 h 246"/>
              <a:gd name="T56" fmla="*/ 224 w 300"/>
              <a:gd name="T57" fmla="*/ 224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00" h="246">
                <a:moveTo>
                  <a:pt x="296" y="25"/>
                </a:moveTo>
                <a:cubicBezTo>
                  <a:pt x="292" y="21"/>
                  <a:pt x="285" y="20"/>
                  <a:pt x="281" y="24"/>
                </a:cubicBezTo>
                <a:cubicBezTo>
                  <a:pt x="245" y="55"/>
                  <a:pt x="245" y="55"/>
                  <a:pt x="245" y="55"/>
                </a:cubicBezTo>
                <a:cubicBezTo>
                  <a:pt x="245" y="11"/>
                  <a:pt x="245" y="11"/>
                  <a:pt x="245" y="11"/>
                </a:cubicBezTo>
                <a:cubicBezTo>
                  <a:pt x="245" y="5"/>
                  <a:pt x="241" y="0"/>
                  <a:pt x="235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235"/>
                  <a:pt x="0" y="235"/>
                  <a:pt x="0" y="235"/>
                </a:cubicBezTo>
                <a:cubicBezTo>
                  <a:pt x="0" y="241"/>
                  <a:pt x="5" y="246"/>
                  <a:pt x="11" y="246"/>
                </a:cubicBezTo>
                <a:cubicBezTo>
                  <a:pt x="235" y="246"/>
                  <a:pt x="235" y="246"/>
                  <a:pt x="235" y="246"/>
                </a:cubicBezTo>
                <a:cubicBezTo>
                  <a:pt x="241" y="246"/>
                  <a:pt x="245" y="241"/>
                  <a:pt x="245" y="235"/>
                </a:cubicBezTo>
                <a:cubicBezTo>
                  <a:pt x="245" y="84"/>
                  <a:pt x="245" y="84"/>
                  <a:pt x="245" y="84"/>
                </a:cubicBezTo>
                <a:cubicBezTo>
                  <a:pt x="295" y="40"/>
                  <a:pt x="295" y="40"/>
                  <a:pt x="295" y="40"/>
                </a:cubicBezTo>
                <a:cubicBezTo>
                  <a:pt x="299" y="36"/>
                  <a:pt x="300" y="30"/>
                  <a:pt x="296" y="25"/>
                </a:cubicBezTo>
                <a:close/>
                <a:moveTo>
                  <a:pt x="224" y="224"/>
                </a:moveTo>
                <a:cubicBezTo>
                  <a:pt x="21" y="224"/>
                  <a:pt x="21" y="224"/>
                  <a:pt x="21" y="224"/>
                </a:cubicBezTo>
                <a:cubicBezTo>
                  <a:pt x="21" y="22"/>
                  <a:pt x="21" y="22"/>
                  <a:pt x="21" y="22"/>
                </a:cubicBezTo>
                <a:cubicBezTo>
                  <a:pt x="224" y="22"/>
                  <a:pt x="224" y="22"/>
                  <a:pt x="224" y="22"/>
                </a:cubicBezTo>
                <a:cubicBezTo>
                  <a:pt x="224" y="74"/>
                  <a:pt x="224" y="74"/>
                  <a:pt x="224" y="74"/>
                </a:cubicBezTo>
                <a:cubicBezTo>
                  <a:pt x="119" y="166"/>
                  <a:pt x="119" y="166"/>
                  <a:pt x="119" y="166"/>
                </a:cubicBezTo>
                <a:cubicBezTo>
                  <a:pt x="72" y="111"/>
                  <a:pt x="72" y="111"/>
                  <a:pt x="72" y="111"/>
                </a:cubicBezTo>
                <a:cubicBezTo>
                  <a:pt x="68" y="106"/>
                  <a:pt x="62" y="106"/>
                  <a:pt x="57" y="109"/>
                </a:cubicBezTo>
                <a:cubicBezTo>
                  <a:pt x="53" y="113"/>
                  <a:pt x="52" y="120"/>
                  <a:pt x="56" y="12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11" y="191"/>
                  <a:pt x="114" y="192"/>
                  <a:pt x="117" y="192"/>
                </a:cubicBezTo>
                <a:cubicBezTo>
                  <a:pt x="120" y="192"/>
                  <a:pt x="122" y="191"/>
                  <a:pt x="124" y="190"/>
                </a:cubicBezTo>
                <a:cubicBezTo>
                  <a:pt x="224" y="103"/>
                  <a:pt x="224" y="103"/>
                  <a:pt x="224" y="103"/>
                </a:cubicBezTo>
                <a:lnTo>
                  <a:pt x="224" y="224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0">
            <a:solidFill>
              <a:schemeClr val="accent6">
                <a:lumMod val="50000"/>
              </a:schemeClr>
            </a:solidFill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2" name="Freeform 904">
            <a:extLst>
              <a:ext uri="{FF2B5EF4-FFF2-40B4-BE49-F238E27FC236}">
                <a16:creationId xmlns:a16="http://schemas.microsoft.com/office/drawing/2014/main" id="{93DA40FA-8B42-A65E-EA73-B14945FCA713}"/>
              </a:ext>
            </a:extLst>
          </p:cNvPr>
          <p:cNvSpPr>
            <a:spLocks noEditPoints="1"/>
          </p:cNvSpPr>
          <p:nvPr/>
        </p:nvSpPr>
        <p:spPr bwMode="auto">
          <a:xfrm>
            <a:off x="4464891" y="3989095"/>
            <a:ext cx="266182" cy="207168"/>
          </a:xfrm>
          <a:custGeom>
            <a:avLst/>
            <a:gdLst>
              <a:gd name="T0" fmla="*/ 296 w 300"/>
              <a:gd name="T1" fmla="*/ 25 h 246"/>
              <a:gd name="T2" fmla="*/ 281 w 300"/>
              <a:gd name="T3" fmla="*/ 24 h 246"/>
              <a:gd name="T4" fmla="*/ 245 w 300"/>
              <a:gd name="T5" fmla="*/ 55 h 246"/>
              <a:gd name="T6" fmla="*/ 245 w 300"/>
              <a:gd name="T7" fmla="*/ 11 h 246"/>
              <a:gd name="T8" fmla="*/ 235 w 300"/>
              <a:gd name="T9" fmla="*/ 0 h 246"/>
              <a:gd name="T10" fmla="*/ 11 w 300"/>
              <a:gd name="T11" fmla="*/ 0 h 246"/>
              <a:gd name="T12" fmla="*/ 0 w 300"/>
              <a:gd name="T13" fmla="*/ 11 h 246"/>
              <a:gd name="T14" fmla="*/ 0 w 300"/>
              <a:gd name="T15" fmla="*/ 235 h 246"/>
              <a:gd name="T16" fmla="*/ 11 w 300"/>
              <a:gd name="T17" fmla="*/ 246 h 246"/>
              <a:gd name="T18" fmla="*/ 235 w 300"/>
              <a:gd name="T19" fmla="*/ 246 h 246"/>
              <a:gd name="T20" fmla="*/ 245 w 300"/>
              <a:gd name="T21" fmla="*/ 235 h 246"/>
              <a:gd name="T22" fmla="*/ 245 w 300"/>
              <a:gd name="T23" fmla="*/ 84 h 246"/>
              <a:gd name="T24" fmla="*/ 295 w 300"/>
              <a:gd name="T25" fmla="*/ 40 h 246"/>
              <a:gd name="T26" fmla="*/ 296 w 300"/>
              <a:gd name="T27" fmla="*/ 25 h 246"/>
              <a:gd name="T28" fmla="*/ 224 w 300"/>
              <a:gd name="T29" fmla="*/ 224 h 246"/>
              <a:gd name="T30" fmla="*/ 21 w 300"/>
              <a:gd name="T31" fmla="*/ 224 h 246"/>
              <a:gd name="T32" fmla="*/ 21 w 300"/>
              <a:gd name="T33" fmla="*/ 22 h 246"/>
              <a:gd name="T34" fmla="*/ 224 w 300"/>
              <a:gd name="T35" fmla="*/ 22 h 246"/>
              <a:gd name="T36" fmla="*/ 224 w 300"/>
              <a:gd name="T37" fmla="*/ 74 h 246"/>
              <a:gd name="T38" fmla="*/ 119 w 300"/>
              <a:gd name="T39" fmla="*/ 166 h 246"/>
              <a:gd name="T40" fmla="*/ 72 w 300"/>
              <a:gd name="T41" fmla="*/ 111 h 246"/>
              <a:gd name="T42" fmla="*/ 57 w 300"/>
              <a:gd name="T43" fmla="*/ 109 h 246"/>
              <a:gd name="T44" fmla="*/ 56 w 300"/>
              <a:gd name="T45" fmla="*/ 125 h 246"/>
              <a:gd name="T46" fmla="*/ 109 w 300"/>
              <a:gd name="T47" fmla="*/ 189 h 246"/>
              <a:gd name="T48" fmla="*/ 109 w 300"/>
              <a:gd name="T49" fmla="*/ 189 h 246"/>
              <a:gd name="T50" fmla="*/ 117 w 300"/>
              <a:gd name="T51" fmla="*/ 192 h 246"/>
              <a:gd name="T52" fmla="*/ 124 w 300"/>
              <a:gd name="T53" fmla="*/ 190 h 246"/>
              <a:gd name="T54" fmla="*/ 224 w 300"/>
              <a:gd name="T55" fmla="*/ 103 h 246"/>
              <a:gd name="T56" fmla="*/ 224 w 300"/>
              <a:gd name="T57" fmla="*/ 224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00" h="246">
                <a:moveTo>
                  <a:pt x="296" y="25"/>
                </a:moveTo>
                <a:cubicBezTo>
                  <a:pt x="292" y="21"/>
                  <a:pt x="285" y="20"/>
                  <a:pt x="281" y="24"/>
                </a:cubicBezTo>
                <a:cubicBezTo>
                  <a:pt x="245" y="55"/>
                  <a:pt x="245" y="55"/>
                  <a:pt x="245" y="55"/>
                </a:cubicBezTo>
                <a:cubicBezTo>
                  <a:pt x="245" y="11"/>
                  <a:pt x="245" y="11"/>
                  <a:pt x="245" y="11"/>
                </a:cubicBezTo>
                <a:cubicBezTo>
                  <a:pt x="245" y="5"/>
                  <a:pt x="241" y="0"/>
                  <a:pt x="235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235"/>
                  <a:pt x="0" y="235"/>
                  <a:pt x="0" y="235"/>
                </a:cubicBezTo>
                <a:cubicBezTo>
                  <a:pt x="0" y="241"/>
                  <a:pt x="5" y="246"/>
                  <a:pt x="11" y="246"/>
                </a:cubicBezTo>
                <a:cubicBezTo>
                  <a:pt x="235" y="246"/>
                  <a:pt x="235" y="246"/>
                  <a:pt x="235" y="246"/>
                </a:cubicBezTo>
                <a:cubicBezTo>
                  <a:pt x="241" y="246"/>
                  <a:pt x="245" y="241"/>
                  <a:pt x="245" y="235"/>
                </a:cubicBezTo>
                <a:cubicBezTo>
                  <a:pt x="245" y="84"/>
                  <a:pt x="245" y="84"/>
                  <a:pt x="245" y="84"/>
                </a:cubicBezTo>
                <a:cubicBezTo>
                  <a:pt x="295" y="40"/>
                  <a:pt x="295" y="40"/>
                  <a:pt x="295" y="40"/>
                </a:cubicBezTo>
                <a:cubicBezTo>
                  <a:pt x="299" y="36"/>
                  <a:pt x="300" y="30"/>
                  <a:pt x="296" y="25"/>
                </a:cubicBezTo>
                <a:close/>
                <a:moveTo>
                  <a:pt x="224" y="224"/>
                </a:moveTo>
                <a:cubicBezTo>
                  <a:pt x="21" y="224"/>
                  <a:pt x="21" y="224"/>
                  <a:pt x="21" y="224"/>
                </a:cubicBezTo>
                <a:cubicBezTo>
                  <a:pt x="21" y="22"/>
                  <a:pt x="21" y="22"/>
                  <a:pt x="21" y="22"/>
                </a:cubicBezTo>
                <a:cubicBezTo>
                  <a:pt x="224" y="22"/>
                  <a:pt x="224" y="22"/>
                  <a:pt x="224" y="22"/>
                </a:cubicBezTo>
                <a:cubicBezTo>
                  <a:pt x="224" y="74"/>
                  <a:pt x="224" y="74"/>
                  <a:pt x="224" y="74"/>
                </a:cubicBezTo>
                <a:cubicBezTo>
                  <a:pt x="119" y="166"/>
                  <a:pt x="119" y="166"/>
                  <a:pt x="119" y="166"/>
                </a:cubicBezTo>
                <a:cubicBezTo>
                  <a:pt x="72" y="111"/>
                  <a:pt x="72" y="111"/>
                  <a:pt x="72" y="111"/>
                </a:cubicBezTo>
                <a:cubicBezTo>
                  <a:pt x="68" y="106"/>
                  <a:pt x="62" y="106"/>
                  <a:pt x="57" y="109"/>
                </a:cubicBezTo>
                <a:cubicBezTo>
                  <a:pt x="53" y="113"/>
                  <a:pt x="52" y="120"/>
                  <a:pt x="56" y="12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11" y="191"/>
                  <a:pt x="114" y="192"/>
                  <a:pt x="117" y="192"/>
                </a:cubicBezTo>
                <a:cubicBezTo>
                  <a:pt x="120" y="192"/>
                  <a:pt x="122" y="191"/>
                  <a:pt x="124" y="190"/>
                </a:cubicBezTo>
                <a:cubicBezTo>
                  <a:pt x="224" y="103"/>
                  <a:pt x="224" y="103"/>
                  <a:pt x="224" y="103"/>
                </a:cubicBezTo>
                <a:lnTo>
                  <a:pt x="224" y="224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0">
            <a:solidFill>
              <a:schemeClr val="accent6">
                <a:lumMod val="50000"/>
              </a:schemeClr>
            </a:solidFill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" name="Freeform 904">
            <a:extLst>
              <a:ext uri="{FF2B5EF4-FFF2-40B4-BE49-F238E27FC236}">
                <a16:creationId xmlns:a16="http://schemas.microsoft.com/office/drawing/2014/main" id="{AA3E6666-FDB8-3C5A-2DEE-04A0F2C20923}"/>
              </a:ext>
            </a:extLst>
          </p:cNvPr>
          <p:cNvSpPr>
            <a:spLocks noEditPoints="1"/>
          </p:cNvSpPr>
          <p:nvPr/>
        </p:nvSpPr>
        <p:spPr bwMode="auto">
          <a:xfrm>
            <a:off x="4464891" y="5475534"/>
            <a:ext cx="266182" cy="207168"/>
          </a:xfrm>
          <a:custGeom>
            <a:avLst/>
            <a:gdLst>
              <a:gd name="T0" fmla="*/ 296 w 300"/>
              <a:gd name="T1" fmla="*/ 25 h 246"/>
              <a:gd name="T2" fmla="*/ 281 w 300"/>
              <a:gd name="T3" fmla="*/ 24 h 246"/>
              <a:gd name="T4" fmla="*/ 245 w 300"/>
              <a:gd name="T5" fmla="*/ 55 h 246"/>
              <a:gd name="T6" fmla="*/ 245 w 300"/>
              <a:gd name="T7" fmla="*/ 11 h 246"/>
              <a:gd name="T8" fmla="*/ 235 w 300"/>
              <a:gd name="T9" fmla="*/ 0 h 246"/>
              <a:gd name="T10" fmla="*/ 11 w 300"/>
              <a:gd name="T11" fmla="*/ 0 h 246"/>
              <a:gd name="T12" fmla="*/ 0 w 300"/>
              <a:gd name="T13" fmla="*/ 11 h 246"/>
              <a:gd name="T14" fmla="*/ 0 w 300"/>
              <a:gd name="T15" fmla="*/ 235 h 246"/>
              <a:gd name="T16" fmla="*/ 11 w 300"/>
              <a:gd name="T17" fmla="*/ 246 h 246"/>
              <a:gd name="T18" fmla="*/ 235 w 300"/>
              <a:gd name="T19" fmla="*/ 246 h 246"/>
              <a:gd name="T20" fmla="*/ 245 w 300"/>
              <a:gd name="T21" fmla="*/ 235 h 246"/>
              <a:gd name="T22" fmla="*/ 245 w 300"/>
              <a:gd name="T23" fmla="*/ 84 h 246"/>
              <a:gd name="T24" fmla="*/ 295 w 300"/>
              <a:gd name="T25" fmla="*/ 40 h 246"/>
              <a:gd name="T26" fmla="*/ 296 w 300"/>
              <a:gd name="T27" fmla="*/ 25 h 246"/>
              <a:gd name="T28" fmla="*/ 224 w 300"/>
              <a:gd name="T29" fmla="*/ 224 h 246"/>
              <a:gd name="T30" fmla="*/ 21 w 300"/>
              <a:gd name="T31" fmla="*/ 224 h 246"/>
              <a:gd name="T32" fmla="*/ 21 w 300"/>
              <a:gd name="T33" fmla="*/ 22 h 246"/>
              <a:gd name="T34" fmla="*/ 224 w 300"/>
              <a:gd name="T35" fmla="*/ 22 h 246"/>
              <a:gd name="T36" fmla="*/ 224 w 300"/>
              <a:gd name="T37" fmla="*/ 74 h 246"/>
              <a:gd name="T38" fmla="*/ 119 w 300"/>
              <a:gd name="T39" fmla="*/ 166 h 246"/>
              <a:gd name="T40" fmla="*/ 72 w 300"/>
              <a:gd name="T41" fmla="*/ 111 h 246"/>
              <a:gd name="T42" fmla="*/ 57 w 300"/>
              <a:gd name="T43" fmla="*/ 109 h 246"/>
              <a:gd name="T44" fmla="*/ 56 w 300"/>
              <a:gd name="T45" fmla="*/ 125 h 246"/>
              <a:gd name="T46" fmla="*/ 109 w 300"/>
              <a:gd name="T47" fmla="*/ 189 h 246"/>
              <a:gd name="T48" fmla="*/ 109 w 300"/>
              <a:gd name="T49" fmla="*/ 189 h 246"/>
              <a:gd name="T50" fmla="*/ 117 w 300"/>
              <a:gd name="T51" fmla="*/ 192 h 246"/>
              <a:gd name="T52" fmla="*/ 124 w 300"/>
              <a:gd name="T53" fmla="*/ 190 h 246"/>
              <a:gd name="T54" fmla="*/ 224 w 300"/>
              <a:gd name="T55" fmla="*/ 103 h 246"/>
              <a:gd name="T56" fmla="*/ 224 w 300"/>
              <a:gd name="T57" fmla="*/ 224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00" h="246">
                <a:moveTo>
                  <a:pt x="296" y="25"/>
                </a:moveTo>
                <a:cubicBezTo>
                  <a:pt x="292" y="21"/>
                  <a:pt x="285" y="20"/>
                  <a:pt x="281" y="24"/>
                </a:cubicBezTo>
                <a:cubicBezTo>
                  <a:pt x="245" y="55"/>
                  <a:pt x="245" y="55"/>
                  <a:pt x="245" y="55"/>
                </a:cubicBezTo>
                <a:cubicBezTo>
                  <a:pt x="245" y="11"/>
                  <a:pt x="245" y="11"/>
                  <a:pt x="245" y="11"/>
                </a:cubicBezTo>
                <a:cubicBezTo>
                  <a:pt x="245" y="5"/>
                  <a:pt x="241" y="0"/>
                  <a:pt x="235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5"/>
                  <a:pt x="0" y="11"/>
                </a:cubicBezTo>
                <a:cubicBezTo>
                  <a:pt x="0" y="235"/>
                  <a:pt x="0" y="235"/>
                  <a:pt x="0" y="235"/>
                </a:cubicBezTo>
                <a:cubicBezTo>
                  <a:pt x="0" y="241"/>
                  <a:pt x="5" y="246"/>
                  <a:pt x="11" y="246"/>
                </a:cubicBezTo>
                <a:cubicBezTo>
                  <a:pt x="235" y="246"/>
                  <a:pt x="235" y="246"/>
                  <a:pt x="235" y="246"/>
                </a:cubicBezTo>
                <a:cubicBezTo>
                  <a:pt x="241" y="246"/>
                  <a:pt x="245" y="241"/>
                  <a:pt x="245" y="235"/>
                </a:cubicBezTo>
                <a:cubicBezTo>
                  <a:pt x="245" y="84"/>
                  <a:pt x="245" y="84"/>
                  <a:pt x="245" y="84"/>
                </a:cubicBezTo>
                <a:cubicBezTo>
                  <a:pt x="295" y="40"/>
                  <a:pt x="295" y="40"/>
                  <a:pt x="295" y="40"/>
                </a:cubicBezTo>
                <a:cubicBezTo>
                  <a:pt x="299" y="36"/>
                  <a:pt x="300" y="30"/>
                  <a:pt x="296" y="25"/>
                </a:cubicBezTo>
                <a:close/>
                <a:moveTo>
                  <a:pt x="224" y="224"/>
                </a:moveTo>
                <a:cubicBezTo>
                  <a:pt x="21" y="224"/>
                  <a:pt x="21" y="224"/>
                  <a:pt x="21" y="224"/>
                </a:cubicBezTo>
                <a:cubicBezTo>
                  <a:pt x="21" y="22"/>
                  <a:pt x="21" y="22"/>
                  <a:pt x="21" y="22"/>
                </a:cubicBezTo>
                <a:cubicBezTo>
                  <a:pt x="224" y="22"/>
                  <a:pt x="224" y="22"/>
                  <a:pt x="224" y="22"/>
                </a:cubicBezTo>
                <a:cubicBezTo>
                  <a:pt x="224" y="74"/>
                  <a:pt x="224" y="74"/>
                  <a:pt x="224" y="74"/>
                </a:cubicBezTo>
                <a:cubicBezTo>
                  <a:pt x="119" y="166"/>
                  <a:pt x="119" y="166"/>
                  <a:pt x="119" y="166"/>
                </a:cubicBezTo>
                <a:cubicBezTo>
                  <a:pt x="72" y="111"/>
                  <a:pt x="72" y="111"/>
                  <a:pt x="72" y="111"/>
                </a:cubicBezTo>
                <a:cubicBezTo>
                  <a:pt x="68" y="106"/>
                  <a:pt x="62" y="106"/>
                  <a:pt x="57" y="109"/>
                </a:cubicBezTo>
                <a:cubicBezTo>
                  <a:pt x="53" y="113"/>
                  <a:pt x="52" y="120"/>
                  <a:pt x="56" y="12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11" y="191"/>
                  <a:pt x="114" y="192"/>
                  <a:pt x="117" y="192"/>
                </a:cubicBezTo>
                <a:cubicBezTo>
                  <a:pt x="120" y="192"/>
                  <a:pt x="122" y="191"/>
                  <a:pt x="124" y="190"/>
                </a:cubicBezTo>
                <a:cubicBezTo>
                  <a:pt x="224" y="103"/>
                  <a:pt x="224" y="103"/>
                  <a:pt x="224" y="103"/>
                </a:cubicBezTo>
                <a:lnTo>
                  <a:pt x="224" y="224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0">
            <a:solidFill>
              <a:schemeClr val="accent6">
                <a:lumMod val="50000"/>
              </a:schemeClr>
            </a:solidFill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BFF20E-7FD4-FB9E-7DA5-0DCECA7422E5}"/>
              </a:ext>
            </a:extLst>
          </p:cNvPr>
          <p:cNvSpPr txBox="1">
            <a:spLocks/>
          </p:cNvSpPr>
          <p:nvPr/>
        </p:nvSpPr>
        <p:spPr>
          <a:xfrm>
            <a:off x="7967521" y="2687877"/>
            <a:ext cx="3513960" cy="396676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ru-RU" sz="16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sz="1600" b="1" dirty="0">
                <a:solidFill>
                  <a:schemeClr val="tx1"/>
                </a:solidFill>
              </a:rPr>
              <a:t>Завершить разработку Плана позиционирования  (дополнить матрицей - План мероприятий действий с индикаторами, ответственными, сроками работ, не менее чем на 3 года)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16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sz="1600" b="1" dirty="0">
                <a:solidFill>
                  <a:schemeClr val="tx1"/>
                </a:solidFill>
              </a:rPr>
              <a:t>Широко обсудить с партнерами и утвердить План решением СКК, организовать его выполнение (рабочая группа, стейкхолдеры, поддержка в рамках Глобального фонда)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16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3C696986-7F3A-B869-A8D3-C0C54686DA44}"/>
              </a:ext>
            </a:extLst>
          </p:cNvPr>
          <p:cNvSpPr txBox="1">
            <a:spLocks/>
          </p:cNvSpPr>
          <p:nvPr/>
        </p:nvSpPr>
        <p:spPr>
          <a:xfrm>
            <a:off x="5414763" y="2575277"/>
            <a:ext cx="2057570" cy="228060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>
                <a:solidFill>
                  <a:schemeClr val="tx1"/>
                </a:solidFill>
              </a:rPr>
              <a:t>Решение СКК, которое зафиксирует будущее место и статус СКК/или его функции после завершения финансирования Глобальным фондом</a:t>
            </a:r>
          </a:p>
        </p:txBody>
      </p:sp>
    </p:spTree>
    <p:extLst>
      <p:ext uri="{BB962C8B-B14F-4D97-AF65-F5344CB8AC3E}">
        <p14:creationId xmlns:p14="http://schemas.microsoft.com/office/powerpoint/2010/main" val="275285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CD2643-C12E-21FB-B5D8-F4DECDAED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248" y="443120"/>
            <a:ext cx="7555416" cy="673443"/>
          </a:xfrm>
        </p:spPr>
        <p:txBody>
          <a:bodyPr>
            <a:normAutofit/>
          </a:bodyPr>
          <a:lstStyle/>
          <a:p>
            <a:r>
              <a:rPr lang="ru-RU" sz="3600" b="1" dirty="0"/>
              <a:t>Поиск решения Рабочей группой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F4CA5E-62F4-2CD0-7360-16331D14A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5699" y="1677078"/>
            <a:ext cx="7193693" cy="4695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Изучено </a:t>
            </a:r>
            <a:r>
              <a:rPr lang="ru-RU" b="1" dirty="0"/>
              <a:t>ТРИ варианта </a:t>
            </a:r>
            <a:r>
              <a:rPr lang="ru-RU" dirty="0"/>
              <a:t>(редакция национального эксперта):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BAA05A-AA8E-8043-0799-F7E87ABD86E3}"/>
              </a:ext>
            </a:extLst>
          </p:cNvPr>
          <p:cNvSpPr txBox="1"/>
          <p:nvPr/>
        </p:nvSpPr>
        <p:spPr>
          <a:xfrm>
            <a:off x="1305699" y="2688632"/>
            <a:ext cx="3253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/>
              <a:t>Объединить СКК с другими </a:t>
            </a:r>
          </a:p>
          <a:p>
            <a:r>
              <a:rPr lang="ru-RU" dirty="0"/>
              <a:t>донорскими программами </a:t>
            </a:r>
          </a:p>
          <a:p>
            <a:r>
              <a:rPr lang="ru-RU" dirty="0"/>
              <a:t>в единую координационную платформу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15FE59-9D2C-9D45-F2DA-44B3F4515539}"/>
              </a:ext>
            </a:extLst>
          </p:cNvPr>
          <p:cNvSpPr txBox="1"/>
          <p:nvPr/>
        </p:nvSpPr>
        <p:spPr>
          <a:xfrm>
            <a:off x="5040365" y="2701221"/>
            <a:ext cx="2537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2. Перенести структуру СКК в национальный орган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9EECC9-743B-6294-1736-0D89C4780402}"/>
              </a:ext>
            </a:extLst>
          </p:cNvPr>
          <p:cNvSpPr txBox="1"/>
          <p:nvPr/>
        </p:nvSpPr>
        <p:spPr>
          <a:xfrm>
            <a:off x="8058339" y="2701221"/>
            <a:ext cx="391966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3. Перенести функции и принципы </a:t>
            </a:r>
          </a:p>
          <a:p>
            <a:r>
              <a:rPr lang="ru-RU" dirty="0"/>
              <a:t>СКК в существующие национальные </a:t>
            </a:r>
          </a:p>
          <a:p>
            <a:r>
              <a:rPr lang="ru-RU" dirty="0"/>
              <a:t>органы и создать согласованную </a:t>
            </a:r>
          </a:p>
          <a:p>
            <a:r>
              <a:rPr lang="ru-RU" dirty="0"/>
              <a:t>координацию программы </a:t>
            </a:r>
          </a:p>
          <a:p>
            <a:r>
              <a:rPr lang="ru-RU" dirty="0"/>
              <a:t>здравоохранения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7C24B5-C947-8017-88AF-1F919A1AEBE3}"/>
              </a:ext>
            </a:extLst>
          </p:cNvPr>
          <p:cNvSpPr txBox="1"/>
          <p:nvPr/>
        </p:nvSpPr>
        <p:spPr>
          <a:xfrm>
            <a:off x="1305699" y="4905211"/>
            <a:ext cx="10006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При обсуждении рабочей группы: </a:t>
            </a:r>
            <a:r>
              <a:rPr lang="ru-RU" dirty="0"/>
              <a:t>учитывался потенциальный конфликт интересов, опыт СКК предыдущих лет, устойчивость функции надзора в будущем, наличие других координационных органов в стране (картирование), другие факторы  </a:t>
            </a:r>
            <a:r>
              <a:rPr lang="ru-RU" b="1" dirty="0"/>
              <a:t>(детально изложено в Отчете по плану позиционирования)</a:t>
            </a:r>
          </a:p>
        </p:txBody>
      </p:sp>
    </p:spTree>
    <p:extLst>
      <p:ext uri="{BB962C8B-B14F-4D97-AF65-F5344CB8AC3E}">
        <p14:creationId xmlns:p14="http://schemas.microsoft.com/office/powerpoint/2010/main" val="1357579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9EEA4F26-FF08-5BF5-4B35-6179F2C5A6DD}"/>
              </a:ext>
            </a:extLst>
          </p:cNvPr>
          <p:cNvSpPr txBox="1"/>
          <p:nvPr/>
        </p:nvSpPr>
        <p:spPr>
          <a:xfrm>
            <a:off x="2103226" y="1621013"/>
            <a:ext cx="72320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8E0402"/>
                </a:solidFill>
              </a:rPr>
              <a:t>Вариант 1</a:t>
            </a:r>
            <a:r>
              <a:rPr lang="ru-RU" sz="2000" dirty="0"/>
              <a:t>: </a:t>
            </a:r>
            <a:r>
              <a:rPr lang="ru-RU" sz="2000" b="1" dirty="0"/>
              <a:t>СКК в качестве консультативно-совещательного органа </a:t>
            </a:r>
            <a:r>
              <a:rPr lang="ru-RU" sz="2000" dirty="0"/>
              <a:t>при одном из центральных органов исполнительной власти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81CCB52-7329-835E-7BA5-5489DAD7C182}"/>
              </a:ext>
            </a:extLst>
          </p:cNvPr>
          <p:cNvSpPr txBox="1"/>
          <p:nvPr/>
        </p:nvSpPr>
        <p:spPr>
          <a:xfrm>
            <a:off x="2103226" y="3874858"/>
            <a:ext cx="72847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8E0402"/>
                </a:solidFill>
              </a:rPr>
              <a:t>Вариант 2</a:t>
            </a:r>
            <a:r>
              <a:rPr lang="ru-RU" sz="2000" dirty="0"/>
              <a:t>: СКК в системе других консультативно-совещательных органов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000" b="1" dirty="0"/>
              <a:t> Координационный совет по охране </a:t>
            </a:r>
          </a:p>
          <a:p>
            <a:r>
              <a:rPr lang="ru-RU" sz="2000" b="1" dirty="0"/>
              <a:t>      здоровья при Правительстве Республики Казахстан</a:t>
            </a:r>
            <a:endParaRPr lang="ru-RU" sz="2000" dirty="0"/>
          </a:p>
          <a:p>
            <a:pPr marL="342900" indent="-342900">
              <a:buFont typeface="Wingdings" pitchFamily="2" charset="2"/>
              <a:buChar char="§"/>
            </a:pPr>
            <a:r>
              <a:rPr lang="ru-RU" sz="2000" dirty="0"/>
              <a:t>Объединенная комиссия по качеству медуслуг Министерства здравоохранения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4610B4-07D0-A92F-E3A0-7DE2129866FE}"/>
              </a:ext>
            </a:extLst>
          </p:cNvPr>
          <p:cNvSpPr txBox="1"/>
          <p:nvPr/>
        </p:nvSpPr>
        <p:spPr>
          <a:xfrm>
            <a:off x="2552681" y="2681062"/>
            <a:ext cx="47741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ru-RU" sz="2000" b="1" dirty="0"/>
              <a:t> при Министерстве здравоохранения</a:t>
            </a: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16011F42-41D3-818C-C522-2EC01E6EF68C}"/>
              </a:ext>
            </a:extLst>
          </p:cNvPr>
          <p:cNvCxnSpPr>
            <a:cxnSpLocks/>
          </p:cNvCxnSpPr>
          <p:nvPr/>
        </p:nvCxnSpPr>
        <p:spPr>
          <a:xfrm flipV="1">
            <a:off x="1399382" y="1936341"/>
            <a:ext cx="546904" cy="1"/>
          </a:xfrm>
          <a:prstGeom prst="straightConnector1">
            <a:avLst/>
          </a:prstGeom>
          <a:ln w="25400"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E5F3A3E4-6BBC-72AF-ED9F-395CE9850048}"/>
              </a:ext>
            </a:extLst>
          </p:cNvPr>
          <p:cNvCxnSpPr>
            <a:cxnSpLocks/>
          </p:cNvCxnSpPr>
          <p:nvPr/>
        </p:nvCxnSpPr>
        <p:spPr>
          <a:xfrm flipV="1">
            <a:off x="1399382" y="4120239"/>
            <a:ext cx="546904" cy="1"/>
          </a:xfrm>
          <a:prstGeom prst="straightConnector1">
            <a:avLst/>
          </a:prstGeom>
          <a:ln w="25400"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0ABA29C1-D183-C78D-8C69-B84CC4F2403D}"/>
              </a:ext>
            </a:extLst>
          </p:cNvPr>
          <p:cNvCxnSpPr>
            <a:cxnSpLocks/>
          </p:cNvCxnSpPr>
          <p:nvPr/>
        </p:nvCxnSpPr>
        <p:spPr>
          <a:xfrm>
            <a:off x="1384520" y="1381638"/>
            <a:ext cx="0" cy="2722361"/>
          </a:xfrm>
          <a:prstGeom prst="line">
            <a:avLst/>
          </a:prstGeom>
          <a:ln w="25400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3DD9AC1E-3253-FA14-19C8-5E5D949CE6DB}"/>
              </a:ext>
            </a:extLst>
          </p:cNvPr>
          <p:cNvSpPr txBox="1"/>
          <p:nvPr/>
        </p:nvSpPr>
        <p:spPr>
          <a:xfrm>
            <a:off x="2570394" y="3048601"/>
            <a:ext cx="51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ru-RU" sz="2000" dirty="0"/>
              <a:t> при Министерстве иностранных дел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C5384B-2CB0-76D9-20D8-C6233BA48DA0}"/>
              </a:ext>
            </a:extLst>
          </p:cNvPr>
          <p:cNvSpPr txBox="1"/>
          <p:nvPr/>
        </p:nvSpPr>
        <p:spPr>
          <a:xfrm>
            <a:off x="2594859" y="3372523"/>
            <a:ext cx="5969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ru-RU" sz="2000" dirty="0"/>
              <a:t> при Министерстве национальной экономики</a:t>
            </a:r>
          </a:p>
        </p:txBody>
      </p:sp>
      <p:sp>
        <p:nvSpPr>
          <p:cNvPr id="34" name="Freeform 598">
            <a:extLst>
              <a:ext uri="{FF2B5EF4-FFF2-40B4-BE49-F238E27FC236}">
                <a16:creationId xmlns:a16="http://schemas.microsoft.com/office/drawing/2014/main" id="{E162DB28-5BF2-685A-98AA-46B97FD4C25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379071" y="4502918"/>
            <a:ext cx="369676" cy="369676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402 w 512"/>
              <a:gd name="T11" fmla="*/ 167 h 512"/>
              <a:gd name="T12" fmla="*/ 189 w 512"/>
              <a:gd name="T13" fmla="*/ 381 h 512"/>
              <a:gd name="T14" fmla="*/ 181 w 512"/>
              <a:gd name="T15" fmla="*/ 384 h 512"/>
              <a:gd name="T16" fmla="*/ 173 w 512"/>
              <a:gd name="T17" fmla="*/ 381 h 512"/>
              <a:gd name="T18" fmla="*/ 99 w 512"/>
              <a:gd name="T19" fmla="*/ 306 h 512"/>
              <a:gd name="T20" fmla="*/ 99 w 512"/>
              <a:gd name="T21" fmla="*/ 291 h 512"/>
              <a:gd name="T22" fmla="*/ 114 w 512"/>
              <a:gd name="T23" fmla="*/ 291 h 512"/>
              <a:gd name="T24" fmla="*/ 181 w 512"/>
              <a:gd name="T25" fmla="*/ 358 h 512"/>
              <a:gd name="T26" fmla="*/ 387 w 512"/>
              <a:gd name="T27" fmla="*/ 152 h 512"/>
              <a:gd name="T28" fmla="*/ 402 w 512"/>
              <a:gd name="T29" fmla="*/ 152 h 512"/>
              <a:gd name="T30" fmla="*/ 402 w 512"/>
              <a:gd name="T31" fmla="*/ 167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02" y="167"/>
                </a:moveTo>
                <a:cubicBezTo>
                  <a:pt x="189" y="381"/>
                  <a:pt x="189" y="381"/>
                  <a:pt x="189" y="381"/>
                </a:cubicBezTo>
                <a:cubicBezTo>
                  <a:pt x="186" y="383"/>
                  <a:pt x="184" y="384"/>
                  <a:pt x="181" y="384"/>
                </a:cubicBezTo>
                <a:cubicBezTo>
                  <a:pt x="178" y="384"/>
                  <a:pt x="176" y="383"/>
                  <a:pt x="173" y="381"/>
                </a:cubicBezTo>
                <a:cubicBezTo>
                  <a:pt x="99" y="306"/>
                  <a:pt x="99" y="306"/>
                  <a:pt x="99" y="306"/>
                </a:cubicBezTo>
                <a:cubicBezTo>
                  <a:pt x="95" y="302"/>
                  <a:pt x="95" y="295"/>
                  <a:pt x="99" y="291"/>
                </a:cubicBezTo>
                <a:cubicBezTo>
                  <a:pt x="103" y="287"/>
                  <a:pt x="110" y="287"/>
                  <a:pt x="114" y="291"/>
                </a:cubicBezTo>
                <a:cubicBezTo>
                  <a:pt x="181" y="358"/>
                  <a:pt x="181" y="358"/>
                  <a:pt x="181" y="358"/>
                </a:cubicBezTo>
                <a:cubicBezTo>
                  <a:pt x="387" y="152"/>
                  <a:pt x="387" y="152"/>
                  <a:pt x="387" y="152"/>
                </a:cubicBezTo>
                <a:cubicBezTo>
                  <a:pt x="391" y="148"/>
                  <a:pt x="398" y="148"/>
                  <a:pt x="402" y="152"/>
                </a:cubicBezTo>
                <a:cubicBezTo>
                  <a:pt x="406" y="156"/>
                  <a:pt x="406" y="163"/>
                  <a:pt x="402" y="167"/>
                </a:cubicBezTo>
                <a:close/>
              </a:path>
            </a:pathLst>
          </a:custGeom>
          <a:solidFill>
            <a:srgbClr val="8E040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6" name="Freeform 598">
            <a:extLst>
              <a:ext uri="{FF2B5EF4-FFF2-40B4-BE49-F238E27FC236}">
                <a16:creationId xmlns:a16="http://schemas.microsoft.com/office/drawing/2014/main" id="{C465A7F4-6A2A-5451-6874-7AC05650EA6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344518" y="2678925"/>
            <a:ext cx="369676" cy="369676"/>
          </a:xfrm>
          <a:custGeom>
            <a:avLst/>
            <a:gdLst>
              <a:gd name="T0" fmla="*/ 256 w 512"/>
              <a:gd name="T1" fmla="*/ 0 h 512"/>
              <a:gd name="T2" fmla="*/ 0 w 512"/>
              <a:gd name="T3" fmla="*/ 256 h 512"/>
              <a:gd name="T4" fmla="*/ 256 w 512"/>
              <a:gd name="T5" fmla="*/ 512 h 512"/>
              <a:gd name="T6" fmla="*/ 512 w 512"/>
              <a:gd name="T7" fmla="*/ 256 h 512"/>
              <a:gd name="T8" fmla="*/ 256 w 512"/>
              <a:gd name="T9" fmla="*/ 0 h 512"/>
              <a:gd name="T10" fmla="*/ 402 w 512"/>
              <a:gd name="T11" fmla="*/ 167 h 512"/>
              <a:gd name="T12" fmla="*/ 189 w 512"/>
              <a:gd name="T13" fmla="*/ 381 h 512"/>
              <a:gd name="T14" fmla="*/ 181 w 512"/>
              <a:gd name="T15" fmla="*/ 384 h 512"/>
              <a:gd name="T16" fmla="*/ 173 w 512"/>
              <a:gd name="T17" fmla="*/ 381 h 512"/>
              <a:gd name="T18" fmla="*/ 99 w 512"/>
              <a:gd name="T19" fmla="*/ 306 h 512"/>
              <a:gd name="T20" fmla="*/ 99 w 512"/>
              <a:gd name="T21" fmla="*/ 291 h 512"/>
              <a:gd name="T22" fmla="*/ 114 w 512"/>
              <a:gd name="T23" fmla="*/ 291 h 512"/>
              <a:gd name="T24" fmla="*/ 181 w 512"/>
              <a:gd name="T25" fmla="*/ 358 h 512"/>
              <a:gd name="T26" fmla="*/ 387 w 512"/>
              <a:gd name="T27" fmla="*/ 152 h 512"/>
              <a:gd name="T28" fmla="*/ 402 w 512"/>
              <a:gd name="T29" fmla="*/ 152 h 512"/>
              <a:gd name="T30" fmla="*/ 402 w 512"/>
              <a:gd name="T31" fmla="*/ 167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02" y="167"/>
                </a:moveTo>
                <a:cubicBezTo>
                  <a:pt x="189" y="381"/>
                  <a:pt x="189" y="381"/>
                  <a:pt x="189" y="381"/>
                </a:cubicBezTo>
                <a:cubicBezTo>
                  <a:pt x="186" y="383"/>
                  <a:pt x="184" y="384"/>
                  <a:pt x="181" y="384"/>
                </a:cubicBezTo>
                <a:cubicBezTo>
                  <a:pt x="178" y="384"/>
                  <a:pt x="176" y="383"/>
                  <a:pt x="173" y="381"/>
                </a:cubicBezTo>
                <a:cubicBezTo>
                  <a:pt x="99" y="306"/>
                  <a:pt x="99" y="306"/>
                  <a:pt x="99" y="306"/>
                </a:cubicBezTo>
                <a:cubicBezTo>
                  <a:pt x="95" y="302"/>
                  <a:pt x="95" y="295"/>
                  <a:pt x="99" y="291"/>
                </a:cubicBezTo>
                <a:cubicBezTo>
                  <a:pt x="103" y="287"/>
                  <a:pt x="110" y="287"/>
                  <a:pt x="114" y="291"/>
                </a:cubicBezTo>
                <a:cubicBezTo>
                  <a:pt x="181" y="358"/>
                  <a:pt x="181" y="358"/>
                  <a:pt x="181" y="358"/>
                </a:cubicBezTo>
                <a:cubicBezTo>
                  <a:pt x="387" y="152"/>
                  <a:pt x="387" y="152"/>
                  <a:pt x="387" y="152"/>
                </a:cubicBezTo>
                <a:cubicBezTo>
                  <a:pt x="391" y="148"/>
                  <a:pt x="398" y="148"/>
                  <a:pt x="402" y="152"/>
                </a:cubicBezTo>
                <a:cubicBezTo>
                  <a:pt x="406" y="156"/>
                  <a:pt x="406" y="163"/>
                  <a:pt x="402" y="167"/>
                </a:cubicBezTo>
                <a:close/>
              </a:path>
            </a:pathLst>
          </a:custGeom>
          <a:solidFill>
            <a:srgbClr val="8E040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E232A-4080-00BA-266D-5612A6F87CA8}"/>
              </a:ext>
            </a:extLst>
          </p:cNvPr>
          <p:cNvSpPr txBox="1"/>
          <p:nvPr/>
        </p:nvSpPr>
        <p:spPr>
          <a:xfrm>
            <a:off x="8924532" y="2863763"/>
            <a:ext cx="28228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8E0402"/>
                </a:solidFill>
              </a:rPr>
              <a:t>При обсуждениях РГ и отдельных консультациях национального эксперта с 8 членами СКК </a:t>
            </a:r>
            <a:r>
              <a:rPr lang="ru-RU" b="1" dirty="0">
                <a:solidFill>
                  <a:srgbClr val="8E0402"/>
                </a:solidFill>
              </a:rPr>
              <a:t>наиболее приемлемыми были названы два варианта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E436C65-1119-B295-B6D9-001A4A42D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248" y="443120"/>
            <a:ext cx="7555416" cy="673443"/>
          </a:xfrm>
        </p:spPr>
        <p:txBody>
          <a:bodyPr>
            <a:normAutofit/>
          </a:bodyPr>
          <a:lstStyle/>
          <a:p>
            <a:r>
              <a:rPr lang="ru-RU" sz="3600" b="1" dirty="0"/>
              <a:t>Отчет 2022: возможные варианты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2954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D88D16-B89B-344A-179B-E40A9BA4C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3192"/>
            <a:ext cx="6528816" cy="740664"/>
          </a:xfrm>
        </p:spPr>
        <p:txBody>
          <a:bodyPr>
            <a:normAutofit/>
          </a:bodyPr>
          <a:lstStyle/>
          <a:p>
            <a:r>
              <a:rPr lang="ru-RU" sz="3600" b="1" dirty="0"/>
              <a:t>Факторы влияния на решение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F366FB-0CB6-92D2-C39F-DEC49432E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9320"/>
            <a:ext cx="10344912" cy="4590288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/>
              <a:t>Указ Президента Республики Казахстан от 13 апреля 2022 года № 872</a:t>
            </a:r>
            <a:r>
              <a:rPr lang="ru-UA" dirty="0"/>
              <a:t> «</a:t>
            </a:r>
            <a:r>
              <a:rPr lang="ru-RU" b="1" dirty="0"/>
              <a:t>О мерах по дебюрократизации деятельности государственного аппарата»</a:t>
            </a:r>
            <a:r>
              <a:rPr lang="ru-RU" dirty="0"/>
              <a:t> (п.10 "обеспечить сокращение в два раза количества консультативно-совещательных органов при Правительстве, центральных и местных исполнительных органах»)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UA" dirty="0"/>
          </a:p>
          <a:p>
            <a:r>
              <a:rPr lang="ru-RU" b="1" dirty="0"/>
              <a:t>Принципы успешности позиционирования (руководство ГФ): 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dirty="0"/>
              <a:t>улучшение координации программ и мониторинг инвестиций в здравоохранение, 	сохранение </a:t>
            </a:r>
            <a:r>
              <a:rPr lang="ru-RU" dirty="0" err="1"/>
              <a:t>межсекторальности</a:t>
            </a:r>
            <a:r>
              <a:rPr lang="ru-RU" dirty="0"/>
              <a:t> в партнерстве, </a:t>
            </a:r>
          </a:p>
          <a:p>
            <a:pPr marL="0" indent="0">
              <a:buNone/>
            </a:pPr>
            <a:r>
              <a:rPr lang="ru-RU" dirty="0"/>
              <a:t>	инклюзивность и участие гражданского общества, особенно ключевых групп пострадавших от заболеваний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346549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3C38B3-9654-FEAF-A6E5-F89F668AD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14338"/>
            <a:ext cx="9601200" cy="830766"/>
          </a:xfrm>
        </p:spPr>
        <p:txBody>
          <a:bodyPr>
            <a:normAutofit/>
          </a:bodyPr>
          <a:lstStyle/>
          <a:p>
            <a:r>
              <a:rPr lang="ru-RU" sz="3600" b="1" dirty="0"/>
              <a:t>Для продвижения нам необходимо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0ACF3A-C9F9-D7B7-9FB2-4E782F572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015066"/>
            <a:ext cx="10001251" cy="36570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ru-RU" b="1" dirty="0">
                <a:solidFill>
                  <a:schemeClr val="tx1"/>
                </a:solidFill>
              </a:rPr>
              <a:t>Решение СКК </a:t>
            </a:r>
            <a:r>
              <a:rPr lang="ru-RU" dirty="0">
                <a:solidFill>
                  <a:schemeClr val="tx1"/>
                </a:solidFill>
              </a:rPr>
              <a:t>(Где место СКК после завершения финансирования Глобальным фондом?)</a:t>
            </a:r>
          </a:p>
          <a:p>
            <a:pPr marL="457200" indent="-457200">
              <a:buAutoNum type="arabicPeriod"/>
            </a:pPr>
            <a:r>
              <a:rPr lang="ru-RU" b="1" dirty="0">
                <a:solidFill>
                  <a:schemeClr val="tx1"/>
                </a:solidFill>
              </a:rPr>
              <a:t>Поручить разработку долгосрочного Плана мероприятий по интеграции СКК в соответствии с решением СКК </a:t>
            </a:r>
            <a:r>
              <a:rPr lang="ru-RU" dirty="0">
                <a:solidFill>
                  <a:schemeClr val="tx1"/>
                </a:solidFill>
              </a:rPr>
              <a:t>(Что, когда и кто будет делать в течении 3х лет?)</a:t>
            </a:r>
          </a:p>
          <a:p>
            <a:pPr marL="457200" indent="-457200">
              <a:buAutoNum type="arabicPeriod"/>
            </a:pPr>
            <a:r>
              <a:rPr lang="ru-RU" b="1" dirty="0">
                <a:solidFill>
                  <a:schemeClr val="tx1"/>
                </a:solidFill>
              </a:rPr>
              <a:t>Определить ответственность за продвижение направления по позиционированию СКК </a:t>
            </a:r>
            <a:r>
              <a:rPr lang="ru-RU" dirty="0">
                <a:solidFill>
                  <a:schemeClr val="tx1"/>
                </a:solidFill>
              </a:rPr>
              <a:t>(Кто главный координатор по вопросу подготовки СКК к интеграции в национальную систему управления после завершения поддержки Глобальным фондом?)</a:t>
            </a: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949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6428D-5883-3001-CFFD-51DCCBBD6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1596" y="495227"/>
            <a:ext cx="9376404" cy="698157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Разработка долгосрочного плана мероприятий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5D47C-0894-8215-E3BE-C41986080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325" y="1495424"/>
            <a:ext cx="5400675" cy="47244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до 15 декабря 2023 года</a:t>
            </a:r>
          </a:p>
          <a:p>
            <a:pPr marL="0" indent="0">
              <a:buNone/>
            </a:pPr>
            <a:r>
              <a:rPr lang="ru-RU" dirty="0"/>
              <a:t>ТП Глобального фонда по разработке проекта Плана рабочей группой и Секретариатом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адаптация процедур СКК, особенно укрепление надзора, разработка механизма финансирования деятельности СКК, разработка предложений по устойчивости финансирования Секретариата, инклюзия гражданского сектора и сообществ, связь с другими платформами и органами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2024 год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широкое обсуждение и доработка проекта Плана (добавить национальный контекст в предложенные блоки мероприятий), согласование и утверждение решением СКК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75F960-6520-4260-68A0-F70C87EE3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7983" y="1862136"/>
            <a:ext cx="4720596" cy="399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86831"/>
      </p:ext>
    </p:extLst>
  </p:cSld>
  <p:clrMapOvr>
    <a:masterClrMapping/>
  </p:clrMapOvr>
</p:sld>
</file>

<file path=ppt/theme/theme1.xml><?xml version="1.0" encoding="utf-8"?>
<a:theme xmlns:a="http://schemas.openxmlformats.org/drawingml/2006/main" name="Обрезка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Обрезка</Template>
  <TotalTime>7560</TotalTime>
  <Words>1058</Words>
  <Application>Microsoft Macintosh PowerPoint</Application>
  <PresentationFormat>Широкоэкранный</PresentationFormat>
  <Paragraphs>113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Franklin Gothic Book</vt:lpstr>
      <vt:lpstr>Wingdings</vt:lpstr>
      <vt:lpstr>Обрезка</vt:lpstr>
      <vt:lpstr>Позиционирование СКК:</vt:lpstr>
      <vt:lpstr>Позиционирование</vt:lpstr>
      <vt:lpstr>История вопроса</vt:lpstr>
      <vt:lpstr>Где мы сейчас?</vt:lpstr>
      <vt:lpstr>Поиск решения Рабочей группой</vt:lpstr>
      <vt:lpstr>Отчет 2022: возможные варианты</vt:lpstr>
      <vt:lpstr>Факторы влияния на решение</vt:lpstr>
      <vt:lpstr>Для продвижения нам необходимо</vt:lpstr>
      <vt:lpstr>Разработка долгосрочного плана мероприятий</vt:lpstr>
      <vt:lpstr>Роль и ответственность</vt:lpstr>
      <vt:lpstr>Презентация PowerPoint</vt:lpstr>
      <vt:lpstr>Для обсуждения: проект решения СКК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Nataliia Davydenko</cp:lastModifiedBy>
  <cp:revision>1102</cp:revision>
  <dcterms:created xsi:type="dcterms:W3CDTF">2021-10-12T11:48:56Z</dcterms:created>
  <dcterms:modified xsi:type="dcterms:W3CDTF">2023-10-26T13:30:42Z</dcterms:modified>
</cp:coreProperties>
</file>