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4"/>
  </p:sldMasterIdLst>
  <p:notesMasterIdLst>
    <p:notesMasterId r:id="rId16"/>
  </p:notesMasterIdLst>
  <p:sldIdLst>
    <p:sldId id="3825" r:id="rId5"/>
    <p:sldId id="3794" r:id="rId6"/>
    <p:sldId id="3832" r:id="rId7"/>
    <p:sldId id="3836" r:id="rId8"/>
    <p:sldId id="3842" r:id="rId9"/>
    <p:sldId id="3837" r:id="rId10"/>
    <p:sldId id="3838" r:id="rId11"/>
    <p:sldId id="3841" r:id="rId12"/>
    <p:sldId id="3839" r:id="rId13"/>
    <p:sldId id="3840" r:id="rId14"/>
    <p:sldId id="383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orient="horz" pos="3408" userDrawn="1">
          <p15:clr>
            <a:srgbClr val="A4A3A4"/>
          </p15:clr>
        </p15:guide>
        <p15:guide id="3" pos="6936" userDrawn="1">
          <p15:clr>
            <a:srgbClr val="A4A3A4"/>
          </p15:clr>
        </p15:guide>
        <p15:guide id="4" pos="74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2" d="100"/>
          <a:sy n="62" d="100"/>
        </p:scale>
        <p:origin x="48" y="124"/>
      </p:cViewPr>
      <p:guideLst>
        <p:guide orient="horz" pos="1200"/>
        <p:guide orient="horz" pos="3408"/>
        <p:guide pos="6936"/>
        <p:guide pos="7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87335958005248"/>
          <c:y val="0.11555263925342665"/>
          <c:w val="0.4726979440069991"/>
          <c:h val="0.78782990667833186"/>
        </c:manualLayout>
      </c:layout>
      <c:pieChart>
        <c:varyColors val="1"/>
        <c:ser>
          <c:idx val="0"/>
          <c:order val="0"/>
          <c:cat>
            <c:strRef>
              <c:f>Лист1!$A$2:$A$14</c:f>
              <c:strCache>
                <c:ptCount val="13"/>
                <c:pt idx="0">
                  <c:v>Государственные</c:v>
                </c:pt>
                <c:pt idx="1">
                  <c:v>Международные НПО</c:v>
                </c:pt>
                <c:pt idx="2">
                  <c:v>Академический сектор</c:v>
                </c:pt>
                <c:pt idx="3">
                  <c:v>ЛЖВ</c:v>
                </c:pt>
                <c:pt idx="4">
                  <c:v>ЛУИН</c:v>
                </c:pt>
                <c:pt idx="5">
                  <c:v>РС</c:v>
                </c:pt>
                <c:pt idx="6">
                  <c:v>ЖЖВ</c:v>
                </c:pt>
                <c:pt idx="7">
                  <c:v>МСМ</c:v>
                </c:pt>
                <c:pt idx="8">
                  <c:v>ТГЛ</c:v>
                </c:pt>
                <c:pt idx="9">
                  <c:v>Многосторнние организации</c:v>
                </c:pt>
                <c:pt idx="10">
                  <c:v>ЛЗТБ</c:v>
                </c:pt>
                <c:pt idx="11">
                  <c:v>Нациоанльные НПО </c:v>
                </c:pt>
                <c:pt idx="12">
                  <c:v>МЛС</c:v>
                </c:pt>
              </c:strCache>
            </c:strRef>
          </c:cat>
          <c:val>
            <c:numRef>
              <c:f>Лист1!$B$2:$B$14</c:f>
            </c:numRef>
          </c:val>
          <c:extLst>
            <c:ext xmlns:c16="http://schemas.microsoft.com/office/drawing/2014/chart" uri="{C3380CC4-5D6E-409C-BE32-E72D297353CC}">
              <c16:uniqueId val="{00000000-7E4A-4966-8ACE-81ED756345C5}"/>
            </c:ext>
          </c:extLst>
        </c:ser>
        <c:ser>
          <c:idx val="1"/>
          <c:order val="1"/>
          <c:explosion val="2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E4A-4966-8ACE-81ED756345C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E4A-4966-8ACE-81ED756345C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E4A-4966-8ACE-81ED756345C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7E4A-4966-8ACE-81ED756345C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7E4A-4966-8ACE-81ED756345C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7E4A-4966-8ACE-81ED756345C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7E4A-4966-8ACE-81ED756345C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7E4A-4966-8ACE-81ED756345C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7E4A-4966-8ACE-81ED756345C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7E4A-4966-8ACE-81ED756345C5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6-7E4A-4966-8ACE-81ED756345C5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8-7E4A-4966-8ACE-81ED756345C5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A-7E4A-4966-8ACE-81ED756345C5}"/>
              </c:ext>
            </c:extLst>
          </c:dPt>
          <c:dLbls>
            <c:dLbl>
              <c:idx val="0"/>
              <c:layout>
                <c:manualLayout>
                  <c:x val="4.0809601924759402E-2"/>
                  <c:y val="0.113549868766404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E4A-4966-8ACE-81ED756345C5}"/>
                </c:ext>
              </c:extLst>
            </c:dLbl>
            <c:dLbl>
              <c:idx val="1"/>
              <c:layout>
                <c:manualLayout>
                  <c:x val="0.16349146981627286"/>
                  <c:y val="3.7937445319335085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E4A-4966-8ACE-81ED756345C5}"/>
                </c:ext>
              </c:extLst>
            </c:dLbl>
            <c:dLbl>
              <c:idx val="5"/>
              <c:layout>
                <c:manualLayout>
                  <c:x val="-7.2830708661417318E-2"/>
                  <c:y val="6.578849518810148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E4A-4966-8ACE-81ED756345C5}"/>
                </c:ext>
              </c:extLst>
            </c:dLbl>
            <c:dLbl>
              <c:idx val="6"/>
              <c:layout>
                <c:manualLayout>
                  <c:x val="-4.3363079615048122E-2"/>
                  <c:y val="5.451625838436861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E4A-4966-8ACE-81ED756345C5}"/>
                </c:ext>
              </c:extLst>
            </c:dLbl>
            <c:dLbl>
              <c:idx val="7"/>
              <c:layout>
                <c:manualLayout>
                  <c:x val="-5.262379702537183E-2"/>
                  <c:y val="5.167505103528725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E4A-4966-8ACE-81ED756345C5}"/>
                </c:ext>
              </c:extLst>
            </c:dLbl>
            <c:dLbl>
              <c:idx val="8"/>
              <c:layout>
                <c:manualLayout>
                  <c:x val="-6.3065179352580922E-2"/>
                  <c:y val="1.177748614756488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E4A-4966-8ACE-81ED756345C5}"/>
                </c:ext>
              </c:extLst>
            </c:dLbl>
            <c:dLbl>
              <c:idx val="9"/>
              <c:layout>
                <c:manualLayout>
                  <c:x val="-4.5471456692913387E-2"/>
                  <c:y val="4.8122630504520269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E4A-4966-8ACE-81ED756345C5}"/>
                </c:ext>
              </c:extLst>
            </c:dLbl>
            <c:dLbl>
              <c:idx val="10"/>
              <c:layout>
                <c:manualLayout>
                  <c:x val="-0.19040334055414682"/>
                  <c:y val="2.431636375505681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040645459828284"/>
                      <c:h val="5.840147138886940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7E4A-4966-8ACE-81ED756345C5}"/>
                </c:ext>
              </c:extLst>
            </c:dLbl>
            <c:dLbl>
              <c:idx val="11"/>
              <c:layout>
                <c:manualLayout>
                  <c:x val="-1.8380200426377297E-2"/>
                  <c:y val="-3.5977722863783819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7E4A-4966-8ACE-81ED756345C5}"/>
                </c:ext>
              </c:extLst>
            </c:dLbl>
            <c:dLbl>
              <c:idx val="12"/>
              <c:layout>
                <c:manualLayout>
                  <c:x val="5.5416994750656166E-2"/>
                  <c:y val="-6.872229512977544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-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7E4A-4966-8ACE-81ED756345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-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Лист1!$A$2:$A$14</c:f>
              <c:strCache>
                <c:ptCount val="13"/>
                <c:pt idx="0">
                  <c:v>Государственные</c:v>
                </c:pt>
                <c:pt idx="1">
                  <c:v>Международные НПО</c:v>
                </c:pt>
                <c:pt idx="2">
                  <c:v>Академический сектор</c:v>
                </c:pt>
                <c:pt idx="3">
                  <c:v>ЛЖВ</c:v>
                </c:pt>
                <c:pt idx="4">
                  <c:v>ЛУИН</c:v>
                </c:pt>
                <c:pt idx="5">
                  <c:v>РС</c:v>
                </c:pt>
                <c:pt idx="6">
                  <c:v>ЖЖВ</c:v>
                </c:pt>
                <c:pt idx="7">
                  <c:v>МСМ</c:v>
                </c:pt>
                <c:pt idx="8">
                  <c:v>ТГЛ</c:v>
                </c:pt>
                <c:pt idx="9">
                  <c:v>Многосторнние организации</c:v>
                </c:pt>
                <c:pt idx="10">
                  <c:v>ЛЗТБ</c:v>
                </c:pt>
                <c:pt idx="11">
                  <c:v>Нациоанльные НПО </c:v>
                </c:pt>
                <c:pt idx="12">
                  <c:v>МЛС</c:v>
                </c:pt>
              </c:strCache>
            </c:strRef>
          </c:cat>
          <c:val>
            <c:numRef>
              <c:f>Лист1!$C$2:$C$14</c:f>
              <c:numCache>
                <c:formatCode>0.0</c:formatCode>
                <c:ptCount val="13"/>
                <c:pt idx="0">
                  <c:v>37.037037037037038</c:v>
                </c:pt>
                <c:pt idx="1">
                  <c:v>7.4074074074074074</c:v>
                </c:pt>
                <c:pt idx="2">
                  <c:v>3.7037037037037037</c:v>
                </c:pt>
                <c:pt idx="3">
                  <c:v>3.7037037037037037</c:v>
                </c:pt>
                <c:pt idx="4">
                  <c:v>3.7037037037037037</c:v>
                </c:pt>
                <c:pt idx="5">
                  <c:v>3.7037037037037037</c:v>
                </c:pt>
                <c:pt idx="6">
                  <c:v>3.7037037037037037</c:v>
                </c:pt>
                <c:pt idx="7">
                  <c:v>3.7037037037037037</c:v>
                </c:pt>
                <c:pt idx="8">
                  <c:v>3.7037037037037037</c:v>
                </c:pt>
                <c:pt idx="9">
                  <c:v>14.814814814814815</c:v>
                </c:pt>
                <c:pt idx="10">
                  <c:v>3.7037037037037037</c:v>
                </c:pt>
                <c:pt idx="11">
                  <c:v>7.4074074074074074</c:v>
                </c:pt>
                <c:pt idx="12">
                  <c:v>3.7037037037037037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7E4A-4966-8ACE-81ED756345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7BA811-8917-4F1D-B22F-E96045BFA4E0}" type="datetimeFigureOut">
              <a:rPr lang="en-US" smtClean="0"/>
              <a:t>10/30/2023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0C6A29-4676-420C-BBE3-ACC2B80F64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9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3">
            <a:extLst>
              <a:ext uri="{FF2B5EF4-FFF2-40B4-BE49-F238E27FC236}">
                <a16:creationId xmlns:a16="http://schemas.microsoft.com/office/drawing/2014/main" id="{FCE00AC6-1AA1-42D9-83DD-4C308C3F9322}"/>
              </a:ext>
            </a:extLst>
          </p:cNvPr>
          <p:cNvSpPr/>
          <p:nvPr userDrawn="1"/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319A315-F756-49EC-8181-0EC3F0A37B09}"/>
              </a:ext>
            </a:extLst>
          </p:cNvPr>
          <p:cNvCxnSpPr>
            <a:cxnSpLocks/>
          </p:cNvCxnSpPr>
          <p:nvPr userDrawn="1"/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60F3E26-F530-48F5-983F-9DCFF41D4F39}"/>
              </a:ext>
            </a:extLst>
          </p:cNvPr>
          <p:cNvSpPr/>
          <p:nvPr userDrawn="1"/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C97701E-DAF9-4174-AA91-DA203CD27D6A}"/>
              </a:ext>
            </a:extLst>
          </p:cNvPr>
          <p:cNvSpPr/>
          <p:nvPr userDrawn="1"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F765374-1A4B-41DC-9E75-A95A6C655328}"/>
              </a:ext>
            </a:extLst>
          </p:cNvPr>
          <p:cNvSpPr/>
          <p:nvPr userDrawn="1"/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618DB8E-B14E-42E2-B454-6F4F36A8A9D9}"/>
              </a:ext>
            </a:extLst>
          </p:cNvPr>
          <p:cNvSpPr/>
          <p:nvPr userDrawn="1"/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97666F55-03F1-4D18-9653-0F360E127A7E}"/>
              </a:ext>
            </a:extLst>
          </p:cNvPr>
          <p:cNvSpPr/>
          <p:nvPr userDrawn="1"/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93208" y="2743200"/>
            <a:ext cx="6592824" cy="2386584"/>
          </a:xfrm>
        </p:spPr>
        <p:txBody>
          <a:bodyPr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208" y="5221224"/>
            <a:ext cx="6592824" cy="996696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1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5312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5312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CF5677B-E56F-4452-ADDC-DA0E20A955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65008" y="1681163"/>
            <a:ext cx="32918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865D9C09-AB3B-40EB-B1DA-9C6D723434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65008" y="2505075"/>
            <a:ext cx="32918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27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medium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FAA9DFF3-1B49-48A9-BF8A-57DD7D07CF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1259" y="2727729"/>
            <a:ext cx="4290740" cy="4130271"/>
          </a:xfrm>
          <a:custGeom>
            <a:avLst/>
            <a:gdLst>
              <a:gd name="connsiteX0" fmla="*/ 2503809 w 4290740"/>
              <a:gd name="connsiteY0" fmla="*/ 0 h 4130271"/>
              <a:gd name="connsiteX1" fmla="*/ 4198398 w 4290740"/>
              <a:gd name="connsiteY1" fmla="*/ 660580 h 4130271"/>
              <a:gd name="connsiteX2" fmla="*/ 4290740 w 4290740"/>
              <a:gd name="connsiteY2" fmla="*/ 751285 h 4130271"/>
              <a:gd name="connsiteX3" fmla="*/ 4290740 w 4290740"/>
              <a:gd name="connsiteY3" fmla="*/ 4130271 h 4130271"/>
              <a:gd name="connsiteX4" fmla="*/ 604508 w 4290740"/>
              <a:gd name="connsiteY4" fmla="*/ 4130271 h 4130271"/>
              <a:gd name="connsiteX5" fmla="*/ 461940 w 4290740"/>
              <a:gd name="connsiteY5" fmla="*/ 3953232 h 4130271"/>
              <a:gd name="connsiteX6" fmla="*/ 0 w 4290740"/>
              <a:gd name="connsiteY6" fmla="*/ 2503809 h 4130271"/>
              <a:gd name="connsiteX7" fmla="*/ 2503809 w 4290740"/>
              <a:gd name="connsiteY7" fmla="*/ 0 h 41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0740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0" y="751285"/>
                </a:lnTo>
                <a:lnTo>
                  <a:pt x="4290740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CFEFC13-B998-4A6F-A7ED-411E266D28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1609" y="0"/>
            <a:ext cx="3519311" cy="3007909"/>
          </a:xfrm>
          <a:custGeom>
            <a:avLst/>
            <a:gdLst>
              <a:gd name="connsiteX0" fmla="*/ 519779 w 3519311"/>
              <a:gd name="connsiteY0" fmla="*/ 0 h 3007909"/>
              <a:gd name="connsiteX1" fmla="*/ 2999531 w 3519311"/>
              <a:gd name="connsiteY1" fmla="*/ 0 h 3007909"/>
              <a:gd name="connsiteX2" fmla="*/ 3003920 w 3519311"/>
              <a:gd name="connsiteY2" fmla="*/ 3989 h 3007909"/>
              <a:gd name="connsiteX3" fmla="*/ 3519311 w 3519311"/>
              <a:gd name="connsiteY3" fmla="*/ 1248253 h 3007909"/>
              <a:gd name="connsiteX4" fmla="*/ 1759655 w 3519311"/>
              <a:gd name="connsiteY4" fmla="*/ 3007909 h 3007909"/>
              <a:gd name="connsiteX5" fmla="*/ 9084 w 3519311"/>
              <a:gd name="connsiteY5" fmla="*/ 1428168 h 3007909"/>
              <a:gd name="connsiteX6" fmla="*/ 0 w 3519311"/>
              <a:gd name="connsiteY6" fmla="*/ 1248273 h 3007909"/>
              <a:gd name="connsiteX7" fmla="*/ 0 w 3519311"/>
              <a:gd name="connsiteY7" fmla="*/ 1248233 h 3007909"/>
              <a:gd name="connsiteX8" fmla="*/ 9084 w 3519311"/>
              <a:gd name="connsiteY8" fmla="*/ 1068339 h 3007909"/>
              <a:gd name="connsiteX9" fmla="*/ 515391 w 3519311"/>
              <a:gd name="connsiteY9" fmla="*/ 3989 h 300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9311" h="3007909">
                <a:moveTo>
                  <a:pt x="519779" y="0"/>
                </a:moveTo>
                <a:lnTo>
                  <a:pt x="2999531" y="0"/>
                </a:lnTo>
                <a:lnTo>
                  <a:pt x="3003920" y="3989"/>
                </a:lnTo>
                <a:cubicBezTo>
                  <a:pt x="3322355" y="322424"/>
                  <a:pt x="3519311" y="762338"/>
                  <a:pt x="3519311" y="1248253"/>
                </a:cubicBezTo>
                <a:cubicBezTo>
                  <a:pt x="3519311" y="2220084"/>
                  <a:pt x="2731486" y="3007909"/>
                  <a:pt x="1759655" y="3007909"/>
                </a:cubicBezTo>
                <a:cubicBezTo>
                  <a:pt x="848565" y="3007909"/>
                  <a:pt x="99196" y="2315485"/>
                  <a:pt x="9084" y="1428168"/>
                </a:cubicBezTo>
                <a:lnTo>
                  <a:pt x="0" y="1248273"/>
                </a:lnTo>
                <a:lnTo>
                  <a:pt x="0" y="1248233"/>
                </a:lnTo>
                <a:lnTo>
                  <a:pt x="9084" y="1068339"/>
                </a:lnTo>
                <a:cubicBezTo>
                  <a:pt x="51137" y="654258"/>
                  <a:pt x="236761" y="282620"/>
                  <a:pt x="515391" y="3989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7BFFB5A-A05C-4B0C-905C-5884361304B2}"/>
              </a:ext>
            </a:extLst>
          </p:cNvPr>
          <p:cNvSpPr/>
          <p:nvPr userDrawn="1"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9F33AC6C-4807-4785-AE9F-84BFEEDA9F7E}"/>
              </a:ext>
            </a:extLst>
          </p:cNvPr>
          <p:cNvSpPr/>
          <p:nvPr userDrawn="1"/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65760"/>
            <a:ext cx="5120640" cy="132588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828800"/>
            <a:ext cx="5093208" cy="4352544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131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2642EAF0-DE94-4F90-82E3-6F316AA8353A}"/>
              </a:ext>
            </a:extLst>
          </p:cNvPr>
          <p:cNvSpPr/>
          <p:nvPr userDrawn="1"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22D7888-22FA-4AA1-9BA4-CC61D6643D47}"/>
              </a:ext>
            </a:extLst>
          </p:cNvPr>
          <p:cNvSpPr/>
          <p:nvPr userDrawn="1"/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EBB6E464-8999-4773-A1F2-E6CAA990E572}"/>
              </a:ext>
            </a:extLst>
          </p:cNvPr>
          <p:cNvSpPr/>
          <p:nvPr userDrawn="1"/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E9CE183-B21E-41EB-A082-DF9C3AD659D5}"/>
              </a:ext>
            </a:extLst>
          </p:cNvPr>
          <p:cNvSpPr/>
          <p:nvPr userDrawn="1"/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1EA14BE8-FDD0-4434-9C3E-BFF78C22D9E3}"/>
              </a:ext>
            </a:extLst>
          </p:cNvPr>
          <p:cNvSpPr/>
          <p:nvPr userDrawn="1"/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76330B-4C5E-463F-921A-D91F1F1F6049}"/>
              </a:ext>
            </a:extLst>
          </p:cNvPr>
          <p:cNvSpPr/>
          <p:nvPr userDrawn="1"/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494E364-7EA8-4D92-915D-75D1A3A67C07}"/>
              </a:ext>
            </a:extLst>
          </p:cNvPr>
          <p:cNvSpPr/>
          <p:nvPr userDrawn="1"/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234440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82496" y="6356350"/>
            <a:ext cx="1545336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9048" y="6356350"/>
            <a:ext cx="4114800" cy="365125"/>
          </a:xfrm>
        </p:spPr>
        <p:txBody>
          <a:bodyPr/>
          <a:lstStyle>
            <a:lvl1pPr algn="l">
              <a:defRPr>
                <a:latin typeface="+mn-lt"/>
              </a:defRPr>
            </a:lvl1pPr>
          </a:lstStyle>
          <a:p>
            <a:pPr algn="l"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456" y="6356350"/>
            <a:ext cx="850392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976" y="2551176"/>
            <a:ext cx="4709160" cy="1755648"/>
          </a:xfrm>
        </p:spPr>
        <p:txBody>
          <a:bodyPr/>
          <a:lstStyle>
            <a:lvl1pPr marL="0" indent="0">
              <a:buNone/>
              <a:defRPr sz="2400"/>
            </a:lvl1pPr>
            <a:lvl2pPr marL="228600">
              <a:defRPr sz="1800"/>
            </a:lvl2pPr>
            <a:lvl3pPr marL="457200">
              <a:defRPr sz="1800"/>
            </a:lvl3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2677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648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9A1C714-6A0E-456D-A2E2-6288C0EA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05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8628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01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AFA665D7-34D0-4262-B345-9B1A1BA8DA17}"/>
              </a:ext>
            </a:extLst>
          </p:cNvPr>
          <p:cNvSpPr/>
          <p:nvPr userDrawn="1"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9ECC553-79E5-4B14-89C9-4DAD2B1021B1}"/>
              </a:ext>
            </a:extLst>
          </p:cNvPr>
          <p:cNvSpPr/>
          <p:nvPr userDrawn="1"/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5797934-7E2B-4F94-89C4-0279413FF821}"/>
              </a:ext>
            </a:extLst>
          </p:cNvPr>
          <p:cNvSpPr/>
          <p:nvPr userDrawn="1"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432" y="1399032"/>
            <a:ext cx="3236976" cy="406908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152" y="1527048"/>
            <a:ext cx="5111496" cy="3931920"/>
          </a:xfrm>
        </p:spPr>
        <p:txBody>
          <a:bodyPr anchor="ctr"/>
          <a:lstStyle>
            <a:lvl1pPr marL="0" indent="0">
              <a:buNone/>
              <a:defRPr/>
            </a:lvl1pPr>
            <a:lvl2pPr marL="228600">
              <a:defRPr/>
            </a:lvl2pPr>
            <a:lvl3pPr marL="457200">
              <a:defRPr/>
            </a:lvl3pPr>
            <a:lvl4pPr>
              <a:buNone/>
              <a:defRPr/>
            </a:lvl4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4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5A614E3F-4FB2-4152-A59C-941C908D7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0479" y="1150210"/>
            <a:ext cx="2207046" cy="2204178"/>
          </a:xfrm>
          <a:custGeom>
            <a:avLst/>
            <a:gdLst>
              <a:gd name="connsiteX0" fmla="*/ 1098749 w 2207046"/>
              <a:gd name="connsiteY0" fmla="*/ 0 h 2204178"/>
              <a:gd name="connsiteX1" fmla="*/ 2201707 w 2207046"/>
              <a:gd name="connsiteY1" fmla="*/ 995326 h 2204178"/>
              <a:gd name="connsiteX2" fmla="*/ 2207046 w 2207046"/>
              <a:gd name="connsiteY2" fmla="*/ 1101058 h 2204178"/>
              <a:gd name="connsiteX3" fmla="*/ 2207046 w 2207046"/>
              <a:gd name="connsiteY3" fmla="*/ 1116306 h 2204178"/>
              <a:gd name="connsiteX4" fmla="*/ 2201707 w 2207046"/>
              <a:gd name="connsiteY4" fmla="*/ 1222039 h 2204178"/>
              <a:gd name="connsiteX5" fmla="*/ 1322187 w 2207046"/>
              <a:gd name="connsiteY5" fmla="*/ 2194840 h 2204178"/>
              <a:gd name="connsiteX6" fmla="*/ 1260999 w 2207046"/>
              <a:gd name="connsiteY6" fmla="*/ 2204178 h 2204178"/>
              <a:gd name="connsiteX7" fmla="*/ 936500 w 2207046"/>
              <a:gd name="connsiteY7" fmla="*/ 2204178 h 2204178"/>
              <a:gd name="connsiteX8" fmla="*/ 875311 w 2207046"/>
              <a:gd name="connsiteY8" fmla="*/ 2194840 h 2204178"/>
              <a:gd name="connsiteX9" fmla="*/ 12592 w 2207046"/>
              <a:gd name="connsiteY9" fmla="*/ 1332120 h 2204178"/>
              <a:gd name="connsiteX10" fmla="*/ 0 w 2207046"/>
              <a:gd name="connsiteY10" fmla="*/ 1249617 h 2204178"/>
              <a:gd name="connsiteX11" fmla="*/ 0 w 2207046"/>
              <a:gd name="connsiteY11" fmla="*/ 967747 h 2204178"/>
              <a:gd name="connsiteX12" fmla="*/ 12592 w 2207046"/>
              <a:gd name="connsiteY12" fmla="*/ 885244 h 2204178"/>
              <a:gd name="connsiteX13" fmla="*/ 1098749 w 2207046"/>
              <a:gd name="connsiteY13" fmla="*/ 0 h 220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7046" h="2204178">
                <a:moveTo>
                  <a:pt x="1098749" y="0"/>
                </a:moveTo>
                <a:cubicBezTo>
                  <a:pt x="1672788" y="0"/>
                  <a:pt x="2144931" y="436266"/>
                  <a:pt x="2201707" y="995326"/>
                </a:cubicBezTo>
                <a:lnTo>
                  <a:pt x="2207046" y="1101058"/>
                </a:lnTo>
                <a:lnTo>
                  <a:pt x="2207046" y="1116306"/>
                </a:lnTo>
                <a:lnTo>
                  <a:pt x="2201707" y="1222039"/>
                </a:lnTo>
                <a:cubicBezTo>
                  <a:pt x="2152501" y="1706557"/>
                  <a:pt x="1791308" y="2098844"/>
                  <a:pt x="1322187" y="2194840"/>
                </a:cubicBezTo>
                <a:lnTo>
                  <a:pt x="1260999" y="2204178"/>
                </a:lnTo>
                <a:lnTo>
                  <a:pt x="936500" y="2204178"/>
                </a:lnTo>
                <a:lnTo>
                  <a:pt x="875311" y="2194840"/>
                </a:lnTo>
                <a:cubicBezTo>
                  <a:pt x="442276" y="2106228"/>
                  <a:pt x="101204" y="1765156"/>
                  <a:pt x="12592" y="1332120"/>
                </a:cubicBezTo>
                <a:lnTo>
                  <a:pt x="0" y="1249617"/>
                </a:lnTo>
                <a:lnTo>
                  <a:pt x="0" y="967747"/>
                </a:lnTo>
                <a:lnTo>
                  <a:pt x="12592" y="885244"/>
                </a:lnTo>
                <a:cubicBezTo>
                  <a:pt x="115972" y="380036"/>
                  <a:pt x="562980" y="0"/>
                  <a:pt x="1098749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A1F486A-F545-4642-B1CB-5356704413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44632" y="2579683"/>
            <a:ext cx="3096807" cy="309680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4"/>
            <a:ext cx="5806440" cy="132588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6" y="1825625"/>
            <a:ext cx="5806440" cy="435254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  <a:lvl2pPr marL="228600">
              <a:lnSpc>
                <a:spcPct val="110000"/>
              </a:lnSpc>
              <a:defRPr sz="2000"/>
            </a:lvl2pPr>
            <a:lvl3pPr marL="457200">
              <a:lnSpc>
                <a:spcPct val="110000"/>
              </a:lnSpc>
              <a:defRPr sz="1800"/>
            </a:lvl3pPr>
            <a:lvl4pPr marL="685800"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8E71C73-7BAD-4838-88C1-42E045A9D179}"/>
              </a:ext>
            </a:extLst>
          </p:cNvPr>
          <p:cNvSpPr/>
          <p:nvPr userDrawn="1"/>
        </p:nvSpPr>
        <p:spPr>
          <a:xfrm>
            <a:off x="10249620" y="1555068"/>
            <a:ext cx="819303" cy="7970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560922-5803-412D-880B-065E75DCBC0A}"/>
              </a:ext>
            </a:extLst>
          </p:cNvPr>
          <p:cNvSpPr/>
          <p:nvPr userDrawn="1"/>
        </p:nvSpPr>
        <p:spPr>
          <a:xfrm>
            <a:off x="7590089" y="4034393"/>
            <a:ext cx="876704" cy="876704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083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200EACD1-D216-4037-8AFF-80CF273586DF}"/>
              </a:ext>
            </a:extLst>
          </p:cNvPr>
          <p:cNvSpPr/>
          <p:nvPr userDrawn="1"/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F941DE04-3FEA-4A57-B200-F9F6A765C792}"/>
              </a:ext>
            </a:extLst>
          </p:cNvPr>
          <p:cNvSpPr/>
          <p:nvPr userDrawn="1"/>
        </p:nvSpPr>
        <p:spPr>
          <a:xfrm rot="9222429" flipV="1">
            <a:off x="2494119" y="-28502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65C7B4-4152-4548-A771-EB148A028FDB}"/>
              </a:ext>
            </a:extLst>
          </p:cNvPr>
          <p:cNvSpPr/>
          <p:nvPr userDrawn="1"/>
        </p:nvSpPr>
        <p:spPr>
          <a:xfrm>
            <a:off x="8165417" y="5241988"/>
            <a:ext cx="759403" cy="73880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9272" y="1380744"/>
            <a:ext cx="5559552" cy="2514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9272" y="4078224"/>
            <a:ext cx="5559552" cy="153619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8557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496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576" y="1911096"/>
            <a:ext cx="9829800" cy="385974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08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096"/>
            <a:ext cx="10515600" cy="385974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 with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3E3FD7E-C80A-4707-A8E9-4134DF91F3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0EC23F5-CD2E-4207-A4E6-73BDFF74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1500" y="370600"/>
            <a:ext cx="5923842" cy="5923842"/>
          </a:xfrm>
          <a:custGeom>
            <a:avLst/>
            <a:gdLst>
              <a:gd name="connsiteX0" fmla="*/ 2961921 w 5923842"/>
              <a:gd name="connsiteY0" fmla="*/ 0 h 5923842"/>
              <a:gd name="connsiteX1" fmla="*/ 5923842 w 5923842"/>
              <a:gd name="connsiteY1" fmla="*/ 2961921 h 5923842"/>
              <a:gd name="connsiteX2" fmla="*/ 2961921 w 5923842"/>
              <a:gd name="connsiteY2" fmla="*/ 5923842 h 5923842"/>
              <a:gd name="connsiteX3" fmla="*/ 0 w 5923842"/>
              <a:gd name="connsiteY3" fmla="*/ 2961921 h 5923842"/>
              <a:gd name="connsiteX4" fmla="*/ 2961921 w 5923842"/>
              <a:gd name="connsiteY4" fmla="*/ 0 h 592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842" h="5923842">
                <a:moveTo>
                  <a:pt x="2961921" y="0"/>
                </a:moveTo>
                <a:cubicBezTo>
                  <a:pt x="4597745" y="0"/>
                  <a:pt x="5923842" y="1326097"/>
                  <a:pt x="5923842" y="2961921"/>
                </a:cubicBezTo>
                <a:cubicBezTo>
                  <a:pt x="5923842" y="4597745"/>
                  <a:pt x="4597745" y="5923842"/>
                  <a:pt x="2961921" y="5923842"/>
                </a:cubicBezTo>
                <a:cubicBezTo>
                  <a:pt x="1326097" y="5923842"/>
                  <a:pt x="0" y="4597745"/>
                  <a:pt x="0" y="2961921"/>
                </a:cubicBezTo>
                <a:cubicBezTo>
                  <a:pt x="0" y="1326097"/>
                  <a:pt x="1326097" y="0"/>
                  <a:pt x="2961921" y="0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</p:spPr>
        <p:txBody>
          <a:bodyPr wrap="square" lIns="457200" rIns="457200" bIns="2331720" anchor="b" anchorCtr="0">
            <a:no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5304" y="4379976"/>
            <a:ext cx="5038344" cy="7132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6B76FE53-FB67-4871-8485-71BAAFD7D1B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9/3/20XX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AD26FED4-1CE2-444B-A77E-EB3CB505AF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8FD25AA-10CC-48D8-9577-257871107B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90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59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6B855D-E9CC-4FF8-AD85-6CDC7B89A0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66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71" r:id="rId4"/>
    <p:sldLayoutId id="2147483770" r:id="rId5"/>
    <p:sldLayoutId id="2147483774" r:id="rId6"/>
    <p:sldLayoutId id="2147483783" r:id="rId7"/>
    <p:sldLayoutId id="2147483772" r:id="rId8"/>
    <p:sldLayoutId id="2147483773" r:id="rId9"/>
    <p:sldLayoutId id="2147483785" r:id="rId10"/>
    <p:sldLayoutId id="2147483786" r:id="rId11"/>
    <p:sldLayoutId id="2147483787" r:id="rId12"/>
    <p:sldLayoutId id="2147483775" r:id="rId13"/>
    <p:sldLayoutId id="2147483788" r:id="rId14"/>
    <p:sldLayoutId id="2147483776" r:id="rId15"/>
    <p:sldLayoutId id="2147483777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8836-40C5-46C2-81BA-21AA271769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5768" y="2346960"/>
            <a:ext cx="6753352" cy="2386584"/>
          </a:xfrm>
        </p:spPr>
        <p:txBody>
          <a:bodyPr>
            <a:normAutofit/>
          </a:bodyPr>
          <a:lstStyle/>
          <a:p>
            <a:pPr algn="ctr"/>
            <a:r>
              <a:rPr lang="kk-KZ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рабочем плане СКК </a:t>
            </a:r>
            <a:r>
              <a:rPr lang="ru-RU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надзорного комитета СКК </a:t>
            </a:r>
            <a:r>
              <a:rPr lang="kk-KZ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</a:t>
            </a:r>
            <a:r>
              <a:rPr lang="ru-RU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2024 год</a:t>
            </a:r>
            <a:br>
              <a:rPr lang="ru-KZ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C4EC4-809C-4FD2-AA20-009F08590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5360" y="4937760"/>
            <a:ext cx="6900672" cy="1595120"/>
          </a:xfrm>
        </p:spPr>
        <p:txBody>
          <a:bodyPr>
            <a:normAutofit fontScale="92500"/>
          </a:bodyPr>
          <a:lstStyle/>
          <a:p>
            <a:pPr algn="l">
              <a:lnSpc>
                <a:spcPct val="120000"/>
              </a:lnSpc>
            </a:pP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Сауранбаева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М.М., заместитель председателя СКК, директор проекта филиала корпорации «Центры для Международных программ» в Казахстане (ICAP)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962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54A35E6E-D0FF-87B6-8F3C-4450248658A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39687766"/>
              </p:ext>
            </p:extLst>
          </p:nvPr>
        </p:nvGraphicFramePr>
        <p:xfrm>
          <a:off x="274638" y="1109610"/>
          <a:ext cx="11642724" cy="3417848"/>
        </p:xfrm>
        <a:graphic>
          <a:graphicData uri="http://schemas.openxmlformats.org/drawingml/2006/table">
            <a:tbl>
              <a:tblPr firstRow="1" firstCol="1" bandRow="1"/>
              <a:tblGrid>
                <a:gridCol w="1845644">
                  <a:extLst>
                    <a:ext uri="{9D8B030D-6E8A-4147-A177-3AD203B41FA5}">
                      <a16:colId xmlns:a16="http://schemas.microsoft.com/office/drawing/2014/main" val="2775951477"/>
                    </a:ext>
                  </a:extLst>
                </a:gridCol>
                <a:gridCol w="4475054">
                  <a:extLst>
                    <a:ext uri="{9D8B030D-6E8A-4147-A177-3AD203B41FA5}">
                      <a16:colId xmlns:a16="http://schemas.microsoft.com/office/drawing/2014/main" val="3246734512"/>
                    </a:ext>
                  </a:extLst>
                </a:gridCol>
                <a:gridCol w="783766">
                  <a:extLst>
                    <a:ext uri="{9D8B030D-6E8A-4147-A177-3AD203B41FA5}">
                      <a16:colId xmlns:a16="http://schemas.microsoft.com/office/drawing/2014/main" val="556827722"/>
                    </a:ext>
                  </a:extLst>
                </a:gridCol>
                <a:gridCol w="846973">
                  <a:extLst>
                    <a:ext uri="{9D8B030D-6E8A-4147-A177-3AD203B41FA5}">
                      <a16:colId xmlns:a16="http://schemas.microsoft.com/office/drawing/2014/main" val="2601635020"/>
                    </a:ext>
                  </a:extLst>
                </a:gridCol>
                <a:gridCol w="796408">
                  <a:extLst>
                    <a:ext uri="{9D8B030D-6E8A-4147-A177-3AD203B41FA5}">
                      <a16:colId xmlns:a16="http://schemas.microsoft.com/office/drawing/2014/main" val="1822597135"/>
                    </a:ext>
                  </a:extLst>
                </a:gridCol>
                <a:gridCol w="783766">
                  <a:extLst>
                    <a:ext uri="{9D8B030D-6E8A-4147-A177-3AD203B41FA5}">
                      <a16:colId xmlns:a16="http://schemas.microsoft.com/office/drawing/2014/main" val="2746086815"/>
                    </a:ext>
                  </a:extLst>
                </a:gridCol>
                <a:gridCol w="897539">
                  <a:extLst>
                    <a:ext uri="{9D8B030D-6E8A-4147-A177-3AD203B41FA5}">
                      <a16:colId xmlns:a16="http://schemas.microsoft.com/office/drawing/2014/main" val="3808202476"/>
                    </a:ext>
                  </a:extLst>
                </a:gridCol>
                <a:gridCol w="1213574">
                  <a:extLst>
                    <a:ext uri="{9D8B030D-6E8A-4147-A177-3AD203B41FA5}">
                      <a16:colId xmlns:a16="http://schemas.microsoft.com/office/drawing/2014/main" val="1735894514"/>
                    </a:ext>
                  </a:extLst>
                </a:gridCol>
              </a:tblGrid>
              <a:tr h="43804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Операционная деятельность</a:t>
                      </a:r>
                      <a:endParaRPr lang="ru-KZ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7324830"/>
                  </a:ext>
                </a:extLst>
              </a:tr>
              <a:tr h="8621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Поддержка ЗУМ эккаунтов членов СКК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Зум эккаунты старых членов СКК переведены новым членам СКК и функционируют 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$1,562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Секретариат СКК 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8677678"/>
                  </a:ext>
                </a:extLst>
              </a:tr>
              <a:tr h="13164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Веб-сайт СКК функционирует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Поддержка веб-сайта СКК. </a:t>
                      </a:r>
                      <a:r>
                        <a:rPr lang="ru-KZ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Своевремнное</a:t>
                      </a: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обновление материалов веб-сайта СКК на русском, казахском и английском языках. Поддержка домена и хостинга. 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$500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Секретариат СКК 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0686133"/>
                  </a:ext>
                </a:extLst>
              </a:tr>
              <a:tr h="8012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Секретариат СКК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 штата Секретариата СКК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$40,890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Секретариат СКК </a:t>
                      </a:r>
                    </a:p>
                  </a:txBody>
                  <a:tcPr marL="68264" marR="682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0459870"/>
                  </a:ext>
                </a:extLst>
              </a:tr>
            </a:tbl>
          </a:graphicData>
        </a:graphic>
      </p:graphicFrame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8ED6379-8C31-4483-A809-D0E84782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6BCCBA9-E7E7-4371-3AC8-C19EA2AE7D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73304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12678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reeform: Shape 42">
            <a:extLst>
              <a:ext uri="{FF2B5EF4-FFF2-40B4-BE49-F238E27FC236}">
                <a16:creationId xmlns:a16="http://schemas.microsoft.com/office/drawing/2014/main" id="{8A7BA06D-B3FF-4E91-8639-B4569AE3A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/>
            <a:ahLst/>
            <a:cxnLst/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Arc 44">
            <a:extLst>
              <a:ext uri="{FF2B5EF4-FFF2-40B4-BE49-F238E27FC236}">
                <a16:creationId xmlns:a16="http://schemas.microsoft.com/office/drawing/2014/main" id="{2B30C86D-5A07-48BC-9C9D-6F9A2DB1E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Rectangle 46">
            <a:extLst>
              <a:ext uri="{FF2B5EF4-FFF2-40B4-BE49-F238E27FC236}">
                <a16:creationId xmlns:a16="http://schemas.microsoft.com/office/drawing/2014/main" id="{1C4FDBE2-32F7-4AC4-A40C-C51C65B1D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0" name="Freeform: Shape 48">
            <a:extLst>
              <a:ext uri="{FF2B5EF4-FFF2-40B4-BE49-F238E27FC236}">
                <a16:creationId xmlns:a16="http://schemas.microsoft.com/office/drawing/2014/main" id="{2587169E-2A0C-4EEA-BF70-71E2BC404F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229686" cy="3469184"/>
          </a:xfrm>
          <a:custGeom>
            <a:avLst/>
            <a:gdLst>
              <a:gd name="connsiteX0" fmla="*/ 0 w 4229686"/>
              <a:gd name="connsiteY0" fmla="*/ 0 h 3469184"/>
              <a:gd name="connsiteX1" fmla="*/ 3937282 w 4229686"/>
              <a:gd name="connsiteY1" fmla="*/ 0 h 3469184"/>
              <a:gd name="connsiteX2" fmla="*/ 3947509 w 4229686"/>
              <a:gd name="connsiteY2" fmla="*/ 16834 h 3469184"/>
              <a:gd name="connsiteX3" fmla="*/ 4229686 w 4229686"/>
              <a:gd name="connsiteY3" fmla="*/ 1131238 h 3469184"/>
              <a:gd name="connsiteX4" fmla="*/ 1891740 w 4229686"/>
              <a:gd name="connsiteY4" fmla="*/ 3469184 h 3469184"/>
              <a:gd name="connsiteX5" fmla="*/ 87667 w 4229686"/>
              <a:gd name="connsiteY5" fmla="*/ 2618389 h 3469184"/>
              <a:gd name="connsiteX6" fmla="*/ 0 w 4229686"/>
              <a:gd name="connsiteY6" fmla="*/ 2501153 h 3469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29686" h="3469184">
                <a:moveTo>
                  <a:pt x="0" y="0"/>
                </a:moveTo>
                <a:lnTo>
                  <a:pt x="3937282" y="0"/>
                </a:lnTo>
                <a:lnTo>
                  <a:pt x="3947509" y="16834"/>
                </a:lnTo>
                <a:cubicBezTo>
                  <a:pt x="4127466" y="348105"/>
                  <a:pt x="4229686" y="727734"/>
                  <a:pt x="4229686" y="1131238"/>
                </a:cubicBezTo>
                <a:cubicBezTo>
                  <a:pt x="4229686" y="2422450"/>
                  <a:pt x="3182952" y="3469184"/>
                  <a:pt x="1891740" y="3469184"/>
                </a:cubicBezTo>
                <a:cubicBezTo>
                  <a:pt x="1165433" y="3469184"/>
                  <a:pt x="516481" y="3137991"/>
                  <a:pt x="87667" y="2618389"/>
                </a:cubicBezTo>
                <a:lnTo>
                  <a:pt x="0" y="250115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Oval 50">
            <a:extLst>
              <a:ext uri="{FF2B5EF4-FFF2-40B4-BE49-F238E27FC236}">
                <a16:creationId xmlns:a16="http://schemas.microsoft.com/office/drawing/2014/main" id="{CF8AD9F3-9AF6-494F-83A3-2F6775639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31645" y="3853046"/>
            <a:ext cx="457824" cy="44540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Freeform: Shape 52">
            <a:extLst>
              <a:ext uri="{FF2B5EF4-FFF2-40B4-BE49-F238E27FC236}">
                <a16:creationId xmlns:a16="http://schemas.microsoft.com/office/drawing/2014/main" id="{F6EB9B19-D8F1-4EB1-AA3B-A92D9BCE21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94561" y="2928977"/>
            <a:ext cx="5010226" cy="3929025"/>
          </a:xfrm>
          <a:custGeom>
            <a:avLst/>
            <a:gdLst>
              <a:gd name="connsiteX0" fmla="*/ 2505113 w 5010226"/>
              <a:gd name="connsiteY0" fmla="*/ 0 h 3929025"/>
              <a:gd name="connsiteX1" fmla="*/ 5010226 w 5010226"/>
              <a:gd name="connsiteY1" fmla="*/ 2505113 h 3929025"/>
              <a:gd name="connsiteX2" fmla="*/ 4582392 w 5010226"/>
              <a:gd name="connsiteY2" fmla="*/ 3905746 h 3929025"/>
              <a:gd name="connsiteX3" fmla="*/ 4564985 w 5010226"/>
              <a:gd name="connsiteY3" fmla="*/ 3929025 h 3929025"/>
              <a:gd name="connsiteX4" fmla="*/ 445242 w 5010226"/>
              <a:gd name="connsiteY4" fmla="*/ 3929025 h 3929025"/>
              <a:gd name="connsiteX5" fmla="*/ 427834 w 5010226"/>
              <a:gd name="connsiteY5" fmla="*/ 3905746 h 3929025"/>
              <a:gd name="connsiteX6" fmla="*/ 0 w 5010226"/>
              <a:gd name="connsiteY6" fmla="*/ 2505113 h 3929025"/>
              <a:gd name="connsiteX7" fmla="*/ 2505113 w 5010226"/>
              <a:gd name="connsiteY7" fmla="*/ 0 h 3929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10226" h="3929025">
                <a:moveTo>
                  <a:pt x="2505113" y="0"/>
                </a:moveTo>
                <a:cubicBezTo>
                  <a:pt x="3888649" y="0"/>
                  <a:pt x="5010226" y="1121577"/>
                  <a:pt x="5010226" y="2505113"/>
                </a:cubicBezTo>
                <a:cubicBezTo>
                  <a:pt x="5010226" y="3023939"/>
                  <a:pt x="4852505" y="3505927"/>
                  <a:pt x="4582392" y="3905746"/>
                </a:cubicBezTo>
                <a:lnTo>
                  <a:pt x="4564985" y="3929025"/>
                </a:lnTo>
                <a:lnTo>
                  <a:pt x="445242" y="3929025"/>
                </a:lnTo>
                <a:lnTo>
                  <a:pt x="427834" y="3905746"/>
                </a:lnTo>
                <a:cubicBezTo>
                  <a:pt x="157722" y="3505927"/>
                  <a:pt x="0" y="3023939"/>
                  <a:pt x="0" y="2505113"/>
                </a:cubicBezTo>
                <a:cubicBezTo>
                  <a:pt x="0" y="1121577"/>
                  <a:pt x="1121577" y="0"/>
                  <a:pt x="250511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" name="Arc 54">
            <a:extLst>
              <a:ext uri="{FF2B5EF4-FFF2-40B4-BE49-F238E27FC236}">
                <a16:creationId xmlns:a16="http://schemas.microsoft.com/office/drawing/2014/main" id="{E2B33195-5BCA-4BB7-A82D-67395226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915428">
            <a:off x="8549639" y="1895148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9706C9-F26D-46CA-93BF-8C27012F6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4787" y="774936"/>
            <a:ext cx="4425551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6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Спасибо за внимание!</a:t>
            </a:r>
          </a:p>
        </p:txBody>
      </p:sp>
      <p:pic>
        <p:nvPicPr>
          <p:cNvPr id="3" name="Picture 4" descr="Картинки по запросу &quot;ромашка&quot;">
            <a:extLst>
              <a:ext uri="{FF2B5EF4-FFF2-40B4-BE49-F238E27FC236}">
                <a16:creationId xmlns:a16="http://schemas.microsoft.com/office/drawing/2014/main" id="{9541C364-ECDF-FC49-4528-A2F17C385F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V="1">
            <a:off x="707185" y="274785"/>
            <a:ext cx="2547277" cy="2492498"/>
          </a:xfrm>
          <a:custGeom>
            <a:avLst/>
            <a:gdLst/>
            <a:ahLst/>
            <a:cxnLst/>
            <a:rect l="l" t="t" r="r" b="b"/>
            <a:pathLst>
              <a:path w="2028107" h="1916009">
                <a:moveTo>
                  <a:pt x="35370" y="0"/>
                </a:moveTo>
                <a:lnTo>
                  <a:pt x="1992737" y="0"/>
                </a:lnTo>
                <a:cubicBezTo>
                  <a:pt x="2012271" y="0"/>
                  <a:pt x="2028107" y="15836"/>
                  <a:pt x="2028107" y="35370"/>
                </a:cubicBezTo>
                <a:lnTo>
                  <a:pt x="2028107" y="1880639"/>
                </a:lnTo>
                <a:cubicBezTo>
                  <a:pt x="2028107" y="1900173"/>
                  <a:pt x="2012271" y="1916009"/>
                  <a:pt x="1992737" y="1916009"/>
                </a:cubicBezTo>
                <a:lnTo>
                  <a:pt x="35370" y="1916009"/>
                </a:lnTo>
                <a:cubicBezTo>
                  <a:pt x="15836" y="1916009"/>
                  <a:pt x="0" y="1900173"/>
                  <a:pt x="0" y="1880639"/>
                </a:cubicBezTo>
                <a:lnTo>
                  <a:pt x="0" y="35370"/>
                </a:lnTo>
                <a:cubicBezTo>
                  <a:pt x="0" y="15836"/>
                  <a:pt x="15836" y="0"/>
                  <a:pt x="35370" y="0"/>
                </a:cubicBezTo>
                <a:close/>
              </a:path>
            </a:pathLst>
          </a:custGeom>
          <a:noFill/>
        </p:spPr>
      </p:pic>
      <p:pic>
        <p:nvPicPr>
          <p:cNvPr id="7" name="Объект 6">
            <a:extLst>
              <a:ext uri="{FF2B5EF4-FFF2-40B4-BE49-F238E27FC236}">
                <a16:creationId xmlns:a16="http://schemas.microsoft.com/office/drawing/2014/main" id="{72181C93-B2AA-00F5-3F63-8670AF6897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90631" y="4298421"/>
            <a:ext cx="2896987" cy="1760321"/>
          </a:xfrm>
          <a:custGeom>
            <a:avLst/>
            <a:gdLst/>
            <a:ahLst/>
            <a:cxnLst/>
            <a:rect l="l" t="t" r="r" b="b"/>
            <a:pathLst>
              <a:path w="2028107" h="1916009">
                <a:moveTo>
                  <a:pt x="35370" y="0"/>
                </a:moveTo>
                <a:lnTo>
                  <a:pt x="1992737" y="0"/>
                </a:lnTo>
                <a:cubicBezTo>
                  <a:pt x="2012271" y="0"/>
                  <a:pt x="2028107" y="15836"/>
                  <a:pt x="2028107" y="35370"/>
                </a:cubicBezTo>
                <a:lnTo>
                  <a:pt x="2028107" y="1880639"/>
                </a:lnTo>
                <a:cubicBezTo>
                  <a:pt x="2028107" y="1900173"/>
                  <a:pt x="2012271" y="1916009"/>
                  <a:pt x="1992737" y="1916009"/>
                </a:cubicBezTo>
                <a:lnTo>
                  <a:pt x="35370" y="1916009"/>
                </a:lnTo>
                <a:cubicBezTo>
                  <a:pt x="15836" y="1916009"/>
                  <a:pt x="0" y="1900173"/>
                  <a:pt x="0" y="1880639"/>
                </a:cubicBezTo>
                <a:lnTo>
                  <a:pt x="0" y="35370"/>
                </a:lnTo>
                <a:cubicBezTo>
                  <a:pt x="0" y="15836"/>
                  <a:pt x="15836" y="0"/>
                  <a:pt x="35370" y="0"/>
                </a:cubicBezTo>
                <a:close/>
              </a:path>
            </a:pathLst>
          </a:cu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9025F-68D1-4F50-8480-3F981455D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90748" y="6356350"/>
            <a:ext cx="106305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Aft>
                <a:spcPts val="600"/>
              </a:spcAft>
            </a:pPr>
            <a:fld id="{D76B855D-E9CC-4FF8-AD85-6CDC7B89A0DE}" type="slidenum">
              <a:rPr lang="en-US" noProof="0" smtClean="0">
                <a:solidFill>
                  <a:srgbClr val="FFFFFF"/>
                </a:solidFill>
              </a:rPr>
              <a:pPr lvl="0">
                <a:spcAft>
                  <a:spcPts val="600"/>
                </a:spcAft>
              </a:pPr>
              <a:t>11</a:t>
            </a:fld>
            <a:endParaRPr lang="en-US" noProof="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258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6624E-1256-4074-A302-8EFDA23D7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14961"/>
            <a:ext cx="10515600" cy="690880"/>
          </a:xfrm>
        </p:spPr>
        <p:txBody>
          <a:bodyPr>
            <a:norm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СКК в Казахстане – 27 членов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5CD03-9B40-4AA4-B6AB-5B38436AB9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284720" y="1341120"/>
            <a:ext cx="4323700" cy="4848543"/>
          </a:xfrm>
        </p:spPr>
        <p:txBody>
          <a:bodyPr>
            <a:normAutofit fontScale="70000" lnSpcReduction="20000"/>
          </a:bodyPr>
          <a:lstStyle/>
          <a:p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Выборы завершены в ноябре 2021 года. СКК учрежден приказом МЗРК</a:t>
            </a:r>
          </a:p>
          <a:p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Председатель СКК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Вице-Министр здравоохранения</a:t>
            </a:r>
          </a:p>
          <a:p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Заместители председателя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СКК: </a:t>
            </a:r>
          </a:p>
          <a:p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проекта «Алматинская модель по контролю над эпидемией ВИЧ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(ICAP)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Представитель КГН (Сообщество ЛЖВ)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93F1F6E8-FB29-489E-9497-38321677D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9/3/20XX</a:t>
            </a:r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A86EFF1E-AB9A-40FE-A0CF-794B56E52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013C53F7-A9FD-4503-9396-7A3FE9D0C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AF09506F-3DD1-65C9-4987-B38C0CF36817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3260530"/>
              </p:ext>
            </p:extLst>
          </p:nvPr>
        </p:nvGraphicFramePr>
        <p:xfrm>
          <a:off x="477520" y="1341120"/>
          <a:ext cx="6350000" cy="4848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3910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EB8CC-E887-4C39-A032-E3471EDC0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61023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СКК: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DDB48-166A-4E16-B9DF-C5C6570A1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320800"/>
            <a:ext cx="10234612" cy="4868863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координировать разработку и представление запросов на финансирование;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предлагать кандидатуру основного реципиента (реципиентов) и контролировать его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надзор за реализацией утвержденных программ, включая процедуру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закрытия гранта;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поддерживать любой запрос на пересмотр программы;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обеспечивать взаимосвязь и согласованность финансируемых Глобальным фондом программ с другими национальными программами в области здравоохранения и развития. </a:t>
            </a:r>
          </a:p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8ED6379-8C31-4483-A809-D0E84782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3995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EB8CC-E887-4C39-A032-E3471EDC0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61023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Рабочий план СКК и надзорного комитета на 2024 год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DDB48-166A-4E16-B9DF-C5C6570A1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320800"/>
            <a:ext cx="10234612" cy="4868863"/>
          </a:xfrm>
        </p:spPr>
        <p:txBody>
          <a:bodyPr>
            <a:normAutofit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540385" algn="l"/>
              </a:tabLst>
            </a:pPr>
            <a:r>
              <a:rPr lang="kk-KZ" sz="2400" b="1" dirty="0">
                <a:solidFill>
                  <a:srgbClr val="222A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Квалификационный критерий </a:t>
            </a:r>
            <a:r>
              <a:rPr lang="ru-RU" sz="2400" b="1" dirty="0">
                <a:solidFill>
                  <a:srgbClr val="222A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№3</a:t>
            </a:r>
            <a:r>
              <a:rPr lang="ru-RU" sz="2400" dirty="0">
                <a:solidFill>
                  <a:srgbClr val="222A3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KZ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Признавая важность надзорных функций, Глобальный фонд предписывает всем СКК представлять и строго выполнять планы осуществления надзора за освоением всех грантов, утвержденных Глобальным фондом. План должен содержать подробное описание надзорных мероприятий и способов привлечения к надзорной деятельности исполнителей программы, включая членов и нечленов CKK, и особенно представителей неправительственных избирательных групп и ключевых групп населения.</a:t>
            </a:r>
            <a:r>
              <a:rPr lang="ru-RU" dirty="0"/>
              <a:t> 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8ED6379-8C31-4483-A809-D0E84782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0292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>
            <a:extLst>
              <a:ext uri="{FF2B5EF4-FFF2-40B4-BE49-F238E27FC236}">
                <a16:creationId xmlns:a16="http://schemas.microsoft.com/office/drawing/2014/main" id="{2EB6451B-2FE6-A7DD-72B0-090D1246CD3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7040" y="294640"/>
            <a:ext cx="11328400" cy="6258560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8ED6379-8C31-4483-A809-D0E84782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3855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8ED6379-8C31-4483-A809-D0E84782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A6AB2AD4-7D24-8825-8E0F-CBF95A00FB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955276"/>
              </p:ext>
            </p:extLst>
          </p:nvPr>
        </p:nvGraphicFramePr>
        <p:xfrm>
          <a:off x="751840" y="487681"/>
          <a:ext cx="11297921" cy="5963919"/>
        </p:xfrm>
        <a:graphic>
          <a:graphicData uri="http://schemas.openxmlformats.org/drawingml/2006/table">
            <a:tbl>
              <a:tblPr firstRow="1" firstCol="1" bandRow="1"/>
              <a:tblGrid>
                <a:gridCol w="5160598">
                  <a:extLst>
                    <a:ext uri="{9D8B030D-6E8A-4147-A177-3AD203B41FA5}">
                      <a16:colId xmlns:a16="http://schemas.microsoft.com/office/drawing/2014/main" val="2143742413"/>
                    </a:ext>
                  </a:extLst>
                </a:gridCol>
                <a:gridCol w="903834">
                  <a:extLst>
                    <a:ext uri="{9D8B030D-6E8A-4147-A177-3AD203B41FA5}">
                      <a16:colId xmlns:a16="http://schemas.microsoft.com/office/drawing/2014/main" val="2154669911"/>
                    </a:ext>
                  </a:extLst>
                </a:gridCol>
                <a:gridCol w="976724">
                  <a:extLst>
                    <a:ext uri="{9D8B030D-6E8A-4147-A177-3AD203B41FA5}">
                      <a16:colId xmlns:a16="http://schemas.microsoft.com/office/drawing/2014/main" val="3385224008"/>
                    </a:ext>
                  </a:extLst>
                </a:gridCol>
                <a:gridCol w="918412">
                  <a:extLst>
                    <a:ext uri="{9D8B030D-6E8A-4147-A177-3AD203B41FA5}">
                      <a16:colId xmlns:a16="http://schemas.microsoft.com/office/drawing/2014/main" val="1481345736"/>
                    </a:ext>
                  </a:extLst>
                </a:gridCol>
                <a:gridCol w="903834">
                  <a:extLst>
                    <a:ext uri="{9D8B030D-6E8A-4147-A177-3AD203B41FA5}">
                      <a16:colId xmlns:a16="http://schemas.microsoft.com/office/drawing/2014/main" val="4075276561"/>
                    </a:ext>
                  </a:extLst>
                </a:gridCol>
                <a:gridCol w="1035035">
                  <a:extLst>
                    <a:ext uri="{9D8B030D-6E8A-4147-A177-3AD203B41FA5}">
                      <a16:colId xmlns:a16="http://schemas.microsoft.com/office/drawing/2014/main" val="2486696511"/>
                    </a:ext>
                  </a:extLst>
                </a:gridCol>
                <a:gridCol w="1399484">
                  <a:extLst>
                    <a:ext uri="{9D8B030D-6E8A-4147-A177-3AD203B41FA5}">
                      <a16:colId xmlns:a16="http://schemas.microsoft.com/office/drawing/2014/main" val="277312691"/>
                    </a:ext>
                  </a:extLst>
                </a:gridCol>
              </a:tblGrid>
              <a:tr h="124842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Надзорный визит в область Абай: УЗО, ОЦСПИД, ОПТД, ОЦПЗ, НПО. Членами надзорного комитета СКК в рамках визита будет проведен круглый стол с участием представителей национальных программ, основных получателей, представителей МЗ.     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1600" kern="1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KZ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$3,700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9604926"/>
                  </a:ext>
                </a:extLst>
              </a:tr>
              <a:tr h="93215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Ведение </a:t>
                      </a:r>
                      <a:r>
                        <a:rPr lang="ru-KZ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панел</a:t>
                      </a: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показателей надзорного комитета СКК (</a:t>
                      </a:r>
                      <a:r>
                        <a:rPr lang="ru-KZ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Dashboard</a:t>
                      </a: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KZ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KZ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KZ" sz="16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Oversight</a:t>
                      </a: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Committee) и организация совещаний, проработка писем </a:t>
                      </a: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Министерства</a:t>
                      </a:r>
                      <a:r>
                        <a:rPr lang="ru-RU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</a:t>
                      </a:r>
                      <a:endParaRPr lang="ru-KZ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$7,200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Секретариат СКК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3899797"/>
                  </a:ext>
                </a:extLst>
              </a:tr>
              <a:tr h="18670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Заседание Комитета по надзору для рассмотрения PUDR Основных реципиентов по компонентам ВИЧ и ТБ по результатам 2023 года, включая обзор рабочих планов ОР, планов МиО и результатов ежегодных аудиторских отчетов ОР. Отчет Комитета по надзору о результатах обзора будет представлен на совещании СКК, которое состоится в октябре 2024 года.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ru-KZ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Комитет по надзору, Секретариат СКК и технический эксперт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206513"/>
                  </a:ext>
                </a:extLst>
              </a:tr>
              <a:tr h="9266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Заседание Комитета по надзору для анализа отчетов Основного получателя по компоненту ВИЧ, определенных по результатам обзора надзорных визитов.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ru-KZ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946895"/>
                  </a:ext>
                </a:extLst>
              </a:tr>
              <a:tr h="9896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Заседание Комитета по надзору для анализа отчетов Основного получателя по компоненту ТБ, определенных по результатам надзорных визитов.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1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ru-KZ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480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626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8ED6379-8C31-4483-A809-D0E84782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EEDE862-A163-F8D0-20C7-2207AD8DC2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13360" y="31351"/>
            <a:ext cx="11531600" cy="6325000"/>
          </a:xfrm>
        </p:spPr>
        <p:txBody>
          <a:bodyPr/>
          <a:lstStyle/>
          <a:p>
            <a:pPr marL="0" indent="0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Позиционирование</a:t>
            </a:r>
          </a:p>
          <a:p>
            <a:pPr marL="0" indent="0">
              <a:buNone/>
            </a:pPr>
            <a:endParaRPr lang="ru-KZ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51BD7183-9FF3-D835-397D-4C0D99F943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478903"/>
              </p:ext>
            </p:extLst>
          </p:nvPr>
        </p:nvGraphicFramePr>
        <p:xfrm>
          <a:off x="213360" y="314960"/>
          <a:ext cx="11765280" cy="6511690"/>
        </p:xfrm>
        <a:graphic>
          <a:graphicData uri="http://schemas.openxmlformats.org/drawingml/2006/table">
            <a:tbl>
              <a:tblPr firstRow="1" firstCol="1" bandRow="1"/>
              <a:tblGrid>
                <a:gridCol w="1865071">
                  <a:extLst>
                    <a:ext uri="{9D8B030D-6E8A-4147-A177-3AD203B41FA5}">
                      <a16:colId xmlns:a16="http://schemas.microsoft.com/office/drawing/2014/main" val="525145195"/>
                    </a:ext>
                  </a:extLst>
                </a:gridCol>
                <a:gridCol w="4522160">
                  <a:extLst>
                    <a:ext uri="{9D8B030D-6E8A-4147-A177-3AD203B41FA5}">
                      <a16:colId xmlns:a16="http://schemas.microsoft.com/office/drawing/2014/main" val="3498192552"/>
                    </a:ext>
                  </a:extLst>
                </a:gridCol>
                <a:gridCol w="792017">
                  <a:extLst>
                    <a:ext uri="{9D8B030D-6E8A-4147-A177-3AD203B41FA5}">
                      <a16:colId xmlns:a16="http://schemas.microsoft.com/office/drawing/2014/main" val="3562628158"/>
                    </a:ext>
                  </a:extLst>
                </a:gridCol>
                <a:gridCol w="855888">
                  <a:extLst>
                    <a:ext uri="{9D8B030D-6E8A-4147-A177-3AD203B41FA5}">
                      <a16:colId xmlns:a16="http://schemas.microsoft.com/office/drawing/2014/main" val="1815924324"/>
                    </a:ext>
                  </a:extLst>
                </a:gridCol>
                <a:gridCol w="804791">
                  <a:extLst>
                    <a:ext uri="{9D8B030D-6E8A-4147-A177-3AD203B41FA5}">
                      <a16:colId xmlns:a16="http://schemas.microsoft.com/office/drawing/2014/main" val="1418513748"/>
                    </a:ext>
                  </a:extLst>
                </a:gridCol>
                <a:gridCol w="792017">
                  <a:extLst>
                    <a:ext uri="{9D8B030D-6E8A-4147-A177-3AD203B41FA5}">
                      <a16:colId xmlns:a16="http://schemas.microsoft.com/office/drawing/2014/main" val="1393913818"/>
                    </a:ext>
                  </a:extLst>
                </a:gridCol>
                <a:gridCol w="906987">
                  <a:extLst>
                    <a:ext uri="{9D8B030D-6E8A-4147-A177-3AD203B41FA5}">
                      <a16:colId xmlns:a16="http://schemas.microsoft.com/office/drawing/2014/main" val="567107276"/>
                    </a:ext>
                  </a:extLst>
                </a:gridCol>
                <a:gridCol w="1226349">
                  <a:extLst>
                    <a:ext uri="{9D8B030D-6E8A-4147-A177-3AD203B41FA5}">
                      <a16:colId xmlns:a16="http://schemas.microsoft.com/office/drawing/2014/main" val="3450465128"/>
                    </a:ext>
                  </a:extLst>
                </a:gridCol>
              </a:tblGrid>
              <a:tr h="473008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Протоколы заседаний, Декларации о наличии конфликта интересов подписаны и размещены на вэб-сайте СКК</a:t>
                      </a:r>
                    </a:p>
                  </a:txBody>
                  <a:tcPr marL="61655" marR="61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Заседания СКК пройдут при участии М</a:t>
                      </a:r>
                      <a:r>
                        <a:rPr lang="ru-RU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ЗРК</a:t>
                      </a:r>
                      <a: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В повестке собрания:</a:t>
                      </a:r>
                      <a:b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 Утверждение Плана развития странового диалога и запроса на финансирование</a:t>
                      </a:r>
                      <a:b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2) Конкурс СКК - согласование содержания объявления для СМИ о сборе предложений к Заявке на финансирование</a:t>
                      </a:r>
                      <a:b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3) Развитие партнерства СТОП ТБ.</a:t>
                      </a:r>
                      <a:b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4) О состоянии программы ПТАО.</a:t>
                      </a:r>
                      <a:b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5) Состояние выполнения обязательств по политическим декларациям по ВИЧ/СПИДу и туберкулезу.</a:t>
                      </a:r>
                      <a:b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6) Государственные социальные заказы.</a:t>
                      </a:r>
                      <a:b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7) Мобилизация подростков.</a:t>
                      </a:r>
                      <a:b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8) Гендерное неравенство.</a:t>
                      </a:r>
                      <a:b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9) Взаимодействие с местными исполнительными органами.</a:t>
                      </a:r>
                      <a:b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10) Предложение Платформы КАР.</a:t>
                      </a:r>
                      <a:b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11) Заседания Комитета по надзору.</a:t>
                      </a:r>
                      <a:b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12) Результаты подведения итогов МАФ для Комитета по надзору.</a:t>
                      </a:r>
                      <a:b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Встречи рабочих групп СКК с национальными партнерами (государственными организациями, НПО и международными организациями).</a:t>
                      </a:r>
                      <a:b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KZ" sz="13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Услуги переводчика (синхронного и письменного)</a:t>
                      </a: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                                                           </a:t>
                      </a:r>
                    </a:p>
                  </a:txBody>
                  <a:tcPr marL="61655" marR="61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KZ" sz="16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0" lang="ru-KZ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55" marR="61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KZ" sz="16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0" lang="ru-KZ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55" marR="61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KZ" sz="1600" b="0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0" lang="ru-KZ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55" marR="61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KZ" sz="16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1655" marR="61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kk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онлайн</a:t>
                      </a:r>
                      <a:endParaRPr lang="ru-KZ" sz="16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55" marR="61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Комитет по надзору, члены СКК и партнеры</a:t>
                      </a:r>
                    </a:p>
                  </a:txBody>
                  <a:tcPr marL="61655" marR="61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1336356"/>
                  </a:ext>
                </a:extLst>
              </a:tr>
              <a:tr h="178160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Отчет по статусу реализации мероприятий по Плану позиционирования СКК разработан, согласован и принят</a:t>
                      </a:r>
                    </a:p>
                  </a:txBody>
                  <a:tcPr marL="61655" marR="61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Совещание по обсуждению мероприятий по плану позиционирования СКК, разработанного в рамках проекта Глобального фонда "Развитие СКК" на основе плана перехода Глобального фонда для устойчивости СКК</a:t>
                      </a:r>
                    </a:p>
                  </a:txBody>
                  <a:tcPr marL="61655" marR="61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1655" marR="61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1655" marR="61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1655" marR="61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1655" marR="61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$1,500</a:t>
                      </a:r>
                    </a:p>
                  </a:txBody>
                  <a:tcPr marL="61655" marR="61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Эксперт, Секретариат СКК, НПО, заместители председателя СКК</a:t>
                      </a:r>
                    </a:p>
                  </a:txBody>
                  <a:tcPr marL="61655" marR="616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144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493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8ED6379-8C31-4483-A809-D0E84782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37FE9325-70C7-9A8B-1552-E35C54D93CC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39184715"/>
              </p:ext>
            </p:extLst>
          </p:nvPr>
        </p:nvGraphicFramePr>
        <p:xfrm>
          <a:off x="477520" y="264160"/>
          <a:ext cx="11317605" cy="6092191"/>
        </p:xfrm>
        <a:graphic>
          <a:graphicData uri="http://schemas.openxmlformats.org/drawingml/2006/table">
            <a:tbl>
              <a:tblPr firstRow="1" firstCol="1" bandRow="1"/>
              <a:tblGrid>
                <a:gridCol w="3505190">
                  <a:extLst>
                    <a:ext uri="{9D8B030D-6E8A-4147-A177-3AD203B41FA5}">
                      <a16:colId xmlns:a16="http://schemas.microsoft.com/office/drawing/2014/main" val="1533396854"/>
                    </a:ext>
                  </a:extLst>
                </a:gridCol>
                <a:gridCol w="3505190">
                  <a:extLst>
                    <a:ext uri="{9D8B030D-6E8A-4147-A177-3AD203B41FA5}">
                      <a16:colId xmlns:a16="http://schemas.microsoft.com/office/drawing/2014/main" val="906427821"/>
                    </a:ext>
                  </a:extLst>
                </a:gridCol>
                <a:gridCol w="663412">
                  <a:extLst>
                    <a:ext uri="{9D8B030D-6E8A-4147-A177-3AD203B41FA5}">
                      <a16:colId xmlns:a16="http://schemas.microsoft.com/office/drawing/2014/main" val="3341769122"/>
                    </a:ext>
                  </a:extLst>
                </a:gridCol>
                <a:gridCol w="663412">
                  <a:extLst>
                    <a:ext uri="{9D8B030D-6E8A-4147-A177-3AD203B41FA5}">
                      <a16:colId xmlns:a16="http://schemas.microsoft.com/office/drawing/2014/main" val="443445285"/>
                    </a:ext>
                  </a:extLst>
                </a:gridCol>
                <a:gridCol w="623805">
                  <a:extLst>
                    <a:ext uri="{9D8B030D-6E8A-4147-A177-3AD203B41FA5}">
                      <a16:colId xmlns:a16="http://schemas.microsoft.com/office/drawing/2014/main" val="1762080256"/>
                    </a:ext>
                  </a:extLst>
                </a:gridCol>
                <a:gridCol w="703018">
                  <a:extLst>
                    <a:ext uri="{9D8B030D-6E8A-4147-A177-3AD203B41FA5}">
                      <a16:colId xmlns:a16="http://schemas.microsoft.com/office/drawing/2014/main" val="3269888755"/>
                    </a:ext>
                  </a:extLst>
                </a:gridCol>
                <a:gridCol w="703018">
                  <a:extLst>
                    <a:ext uri="{9D8B030D-6E8A-4147-A177-3AD203B41FA5}">
                      <a16:colId xmlns:a16="http://schemas.microsoft.com/office/drawing/2014/main" val="322492309"/>
                    </a:ext>
                  </a:extLst>
                </a:gridCol>
                <a:gridCol w="950560">
                  <a:extLst>
                    <a:ext uri="{9D8B030D-6E8A-4147-A177-3AD203B41FA5}">
                      <a16:colId xmlns:a16="http://schemas.microsoft.com/office/drawing/2014/main" val="1966151533"/>
                    </a:ext>
                  </a:extLst>
                </a:gridCol>
              </a:tblGrid>
              <a:tr h="20438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встреч и номинированных представителей гражданского общества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Встреча с представителями официальных структур в Министерствах и управлениях РК по включению НПО и сообществ в консультативно-совещательные органы по медицинским, юридическим и социальным вопросам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$700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967370"/>
                  </a:ext>
                </a:extLst>
              </a:tr>
              <a:tr h="5515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</a:t>
                      </a:r>
                      <a:endParaRPr lang="ru-KZ" sz="16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5575700"/>
                  </a:ext>
                </a:extLst>
              </a:tr>
              <a:tr h="630296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Протоколы встреч подписаны и размещены на вэб-сайте СКК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Встречи платформы Ключевых групп населения - КАП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$4,800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Комитет по надзору, СКК,МЗ, ОР, СР. 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9178364"/>
                  </a:ext>
                </a:extLst>
              </a:tr>
              <a:tr h="682820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Встречи рабочей группы по Мониторингу силами сообщества                             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940800"/>
                  </a:ext>
                </a:extLst>
              </a:tr>
              <a:tr h="656557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Встречи рабочей группы по снижению вреда, включая ПТАО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072452"/>
                  </a:ext>
                </a:extLst>
              </a:tr>
              <a:tr h="152717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Протоколы встреч подписаны и размещены на вэб-сайте СКК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Расширенное совещание с представителями НПО по вопросам организации выборов СКК на следующий цикл. Два онлайн тренинга для членов СКК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6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$1,000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6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3707" marR="537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778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707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21F51357-1E26-A5BA-3BDA-172DFDEB8B9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11757872"/>
              </p:ext>
            </p:extLst>
          </p:nvPr>
        </p:nvGraphicFramePr>
        <p:xfrm>
          <a:off x="223520" y="75566"/>
          <a:ext cx="11825921" cy="6782434"/>
        </p:xfrm>
        <a:graphic>
          <a:graphicData uri="http://schemas.openxmlformats.org/drawingml/2006/table">
            <a:tbl>
              <a:tblPr firstRow="1" firstCol="1" bandRow="1"/>
              <a:tblGrid>
                <a:gridCol w="3655715">
                  <a:extLst>
                    <a:ext uri="{9D8B030D-6E8A-4147-A177-3AD203B41FA5}">
                      <a16:colId xmlns:a16="http://schemas.microsoft.com/office/drawing/2014/main" val="1054043962"/>
                    </a:ext>
                  </a:extLst>
                </a:gridCol>
                <a:gridCol w="3665720">
                  <a:extLst>
                    <a:ext uri="{9D8B030D-6E8A-4147-A177-3AD203B41FA5}">
                      <a16:colId xmlns:a16="http://schemas.microsoft.com/office/drawing/2014/main" val="1590515728"/>
                    </a:ext>
                  </a:extLst>
                </a:gridCol>
                <a:gridCol w="693794">
                  <a:extLst>
                    <a:ext uri="{9D8B030D-6E8A-4147-A177-3AD203B41FA5}">
                      <a16:colId xmlns:a16="http://schemas.microsoft.com/office/drawing/2014/main" val="2599280857"/>
                    </a:ext>
                  </a:extLst>
                </a:gridCol>
                <a:gridCol w="693794">
                  <a:extLst>
                    <a:ext uri="{9D8B030D-6E8A-4147-A177-3AD203B41FA5}">
                      <a16:colId xmlns:a16="http://schemas.microsoft.com/office/drawing/2014/main" val="2574107012"/>
                    </a:ext>
                  </a:extLst>
                </a:gridCol>
                <a:gridCol w="652374">
                  <a:extLst>
                    <a:ext uri="{9D8B030D-6E8A-4147-A177-3AD203B41FA5}">
                      <a16:colId xmlns:a16="http://schemas.microsoft.com/office/drawing/2014/main" val="3676641010"/>
                    </a:ext>
                  </a:extLst>
                </a:gridCol>
                <a:gridCol w="735215">
                  <a:extLst>
                    <a:ext uri="{9D8B030D-6E8A-4147-A177-3AD203B41FA5}">
                      <a16:colId xmlns:a16="http://schemas.microsoft.com/office/drawing/2014/main" val="2651479962"/>
                    </a:ext>
                  </a:extLst>
                </a:gridCol>
                <a:gridCol w="735215">
                  <a:extLst>
                    <a:ext uri="{9D8B030D-6E8A-4147-A177-3AD203B41FA5}">
                      <a16:colId xmlns:a16="http://schemas.microsoft.com/office/drawing/2014/main" val="1282746832"/>
                    </a:ext>
                  </a:extLst>
                </a:gridCol>
                <a:gridCol w="994094">
                  <a:extLst>
                    <a:ext uri="{9D8B030D-6E8A-4147-A177-3AD203B41FA5}">
                      <a16:colId xmlns:a16="http://schemas.microsoft.com/office/drawing/2014/main" val="2787954264"/>
                    </a:ext>
                  </a:extLst>
                </a:gridCol>
              </a:tblGrid>
              <a:tr h="2686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4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План Странового диалога</a:t>
                      </a:r>
                      <a:endParaRPr lang="ru-KZ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6745399"/>
                  </a:ext>
                </a:extLst>
              </a:tr>
              <a:tr h="577811"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Протоколы заседаний, декларации о конфликтах интересов подписаны и размещены на веб-сайте СКК и переданы в ТРГ.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Заседание СКК по запуску Странового диалога и объявление о планах СКК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ru-KZ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$500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Надзорный комитет</a:t>
                      </a:r>
                      <a:r>
                        <a:rPr lang="ru-KZ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C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КК</a:t>
                      </a:r>
                      <a:r>
                        <a:rPr lang="ru-KZ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M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ru-KZ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</a:t>
                      </a:r>
                      <a:r>
                        <a:rPr lang="ru-KZ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</a:t>
                      </a:r>
                      <a:r>
                        <a:rPr lang="ru-KZ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Каз союз ЛЖВ </a:t>
                      </a:r>
                      <a:endParaRPr lang="ru-KZ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1407570"/>
                  </a:ext>
                </a:extLst>
              </a:tr>
              <a:tr h="268627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Критерии для составления предложений 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0568998"/>
                  </a:ext>
                </a:extLst>
              </a:tr>
              <a:tr h="510391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Согласование текста объявления с определением основных направлений Заявки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01944"/>
                  </a:ext>
                </a:extLst>
              </a:tr>
              <a:tr h="5778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4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Опубликовано объявление в СМИ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Объявление в республиканскую газету «Казахстанская правда» (СМИ), Электронную рассылку, веб-сайты СКК, национальных программ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869846"/>
                  </a:ext>
                </a:extLst>
              </a:tr>
              <a:tr h="380775">
                <a:tc rowSpan="9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ru-KZ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KZ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Протоколы и отчеты странового диалога с КАП, разработанные </a:t>
                      </a:r>
                      <a:r>
                        <a:rPr lang="ru-KZ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Казахс</a:t>
                      </a:r>
                      <a:r>
                        <a:rPr lang="ru-RU" sz="1400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танским</a:t>
                      </a:r>
                      <a:r>
                        <a:rPr lang="ru-RU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KZ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Союзом людей, живущих с ВИЧ, в сотрудничестве с международными консультантами CRG и представленные в TWG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Фокус - группа с лицами в местах лишения свободы и/или МВД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550662"/>
                  </a:ext>
                </a:extLst>
              </a:tr>
              <a:tr h="282058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Фокус-группа с КГН (ЛЗТБ, ЛУН, ЛЖВ, ЛУАВ) 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693519"/>
                  </a:ext>
                </a:extLst>
              </a:tr>
              <a:tr h="282058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Фокус –группа с НПО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1436772"/>
                  </a:ext>
                </a:extLst>
              </a:tr>
              <a:tr h="380775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Фокус группа с пациентами с сочетанной ТБ/ЛЖВ под наблюдением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3838403"/>
                  </a:ext>
                </a:extLst>
              </a:tr>
              <a:tr h="380775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Фокус группа с врачами по ЦФП, ФОМС, УЗО по ПМСП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415186"/>
                  </a:ext>
                </a:extLst>
              </a:tr>
              <a:tr h="246617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Глубинное интервью с руководителем ННЦФ МЗРК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183957"/>
                  </a:ext>
                </a:extLst>
              </a:tr>
              <a:tr h="504618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Глубинное интервью с сотрудниками кафедры фтизиопульмонологии МЗРК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538718"/>
                  </a:ext>
                </a:extLst>
              </a:tr>
              <a:tr h="282058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Встреча с междунраодными организациями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244303"/>
                  </a:ext>
                </a:extLst>
              </a:tr>
              <a:tr h="282058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Интервью с ВОЗ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939937"/>
                  </a:ext>
                </a:extLst>
              </a:tr>
              <a:tr h="9718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4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Протоколы подписанные и размещенные на веб-сайте СКК, переданы в ТРГ.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Круглый стол с заинтересованными сторонами с участием МЗРК по Обзору предложений, полученных по итогам объявления от широкой общественности: какие предложения и почему  необходимо включить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ru-RU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KZ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178911"/>
                  </a:ext>
                </a:extLst>
              </a:tr>
              <a:tr h="3388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900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Заседание СКК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ru-RU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KZ" sz="12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12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7641720"/>
                  </a:ext>
                </a:extLst>
              </a:tr>
              <a:tr h="24661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9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KZ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9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9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9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KZ" sz="9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9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9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KZ" sz="9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9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05" marR="550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0202435"/>
                  </a:ext>
                </a:extLst>
              </a:tr>
            </a:tbl>
          </a:graphicData>
        </a:graphic>
      </p:graphicFrame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8ED6379-8C31-4483-A809-D0E84782F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6B855D-E9CC-4FF8-AD85-6CDC7B89A0D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0771750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8413533D-8C39-401E-8B75-B1AEEEC56B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449C04-64B3-4403-94B7-8D2284C38D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DEF148-1770-458F-8F5B-C3D0A278AA9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{03D36359-7C1B-4273-8A03-8CCA597735FF}tf78504181_win32</Template>
  <TotalTime>118</TotalTime>
  <Words>1220</Words>
  <Application>Microsoft Office PowerPoint</Application>
  <PresentationFormat>Широкоэкранный</PresentationFormat>
  <Paragraphs>286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Avenir Next LT Pro</vt:lpstr>
      <vt:lpstr>Calibri</vt:lpstr>
      <vt:lpstr>Times New Roman</vt:lpstr>
      <vt:lpstr>Tw Cen MT</vt:lpstr>
      <vt:lpstr>Wingdings</vt:lpstr>
      <vt:lpstr>ShapesVTI</vt:lpstr>
      <vt:lpstr>О рабочем плане СКК и надзорного комитета СКК на 2024 год </vt:lpstr>
      <vt:lpstr>СКК в Казахстане – 27 членов</vt:lpstr>
      <vt:lpstr>ФУНКЦИИ СКК:</vt:lpstr>
      <vt:lpstr>Рабочий план СКК и надзорного комитета на 2024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рабочем плане СКК и надзорного комитета СКК на 2024 год</dc:title>
  <dc:creator>Mira Sauranbayeva</dc:creator>
  <cp:lastModifiedBy>Ryssaldy Demeuova</cp:lastModifiedBy>
  <cp:revision>3</cp:revision>
  <dcterms:created xsi:type="dcterms:W3CDTF">2023-10-29T16:12:16Z</dcterms:created>
  <dcterms:modified xsi:type="dcterms:W3CDTF">2023-10-30T03:01:30Z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