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8" r:id="rId3"/>
    <p:sldId id="263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5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0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7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9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1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1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0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1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6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8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1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6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A3A647-66E9-4136-BC64-571EA8A98FE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56413-AA72-4E41-9A16-9AC2CD306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661" y="2111252"/>
            <a:ext cx="6679142" cy="1182158"/>
          </a:xfrm>
        </p:spPr>
        <p:txBody>
          <a:bodyPr/>
          <a:lstStyle/>
          <a:p>
            <a:r>
              <a:rPr lang="ru-RU" sz="5000" dirty="0" smtClean="0"/>
              <a:t>Кодекс Этики СКК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772025"/>
            <a:ext cx="6815669" cy="492124"/>
          </a:xfrm>
        </p:spPr>
        <p:txBody>
          <a:bodyPr/>
          <a:lstStyle/>
          <a:p>
            <a:r>
              <a:rPr lang="ru-RU" dirty="0" err="1" smtClean="0"/>
              <a:t>Растокина</a:t>
            </a:r>
            <a:r>
              <a:rPr lang="ru-RU" dirty="0" smtClean="0"/>
              <a:t> Елена, Филиал ОФ «</a:t>
            </a:r>
            <a:r>
              <a:rPr lang="en-US" dirty="0" smtClean="0"/>
              <a:t>Answer</a:t>
            </a:r>
            <a:r>
              <a:rPr lang="ru-RU" dirty="0" smtClean="0"/>
              <a:t>» в г. Алматы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54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Кандидатуры в состав комитета </a:t>
            </a:r>
            <a:r>
              <a:rPr lang="ru-RU" dirty="0"/>
              <a:t>по этическим </a:t>
            </a:r>
            <a:r>
              <a:rPr lang="ru-RU" dirty="0" smtClean="0"/>
              <a:t>вопросам: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Жазыкбаева</a:t>
            </a:r>
            <a:r>
              <a:rPr lang="ru-RU" dirty="0"/>
              <a:t> </a:t>
            </a:r>
            <a:r>
              <a:rPr lang="ru-RU" dirty="0" err="1"/>
              <a:t>Жанета</a:t>
            </a:r>
            <a:r>
              <a:rPr lang="ru-RU" dirty="0"/>
              <a:t>, член СКК, президент благотворительного общественного фонда «Защита детей от СПИДа».</a:t>
            </a:r>
          </a:p>
          <a:p>
            <a:pPr lvl="0"/>
            <a:r>
              <a:rPr lang="ru-RU" dirty="0"/>
              <a:t> </a:t>
            </a:r>
            <a:r>
              <a:rPr lang="kk-KZ" dirty="0"/>
              <a:t>Альгожин Еркебула</a:t>
            </a:r>
            <a:r>
              <a:rPr lang="ru-RU" dirty="0"/>
              <a:t>н, Директор представительства «Партнеры во имя здоровья» в Казахстане.</a:t>
            </a:r>
          </a:p>
          <a:p>
            <a:pPr lvl="0"/>
            <a:r>
              <a:rPr lang="ru-RU" dirty="0"/>
              <a:t>Ибрагимова Оксана, Секретарь платформы ключевых групп населения КАП.</a:t>
            </a:r>
          </a:p>
        </p:txBody>
      </p:sp>
    </p:spTree>
    <p:extLst>
      <p:ext uri="{BB962C8B-B14F-4D97-AF65-F5344CB8AC3E}">
        <p14:creationId xmlns:p14="http://schemas.microsoft.com/office/powerpoint/2010/main" val="418528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27" y="2523570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Политика урегулирования конфликта интересов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6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Конфликт интересов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ситуация</a:t>
            </a:r>
            <a:r>
              <a:rPr lang="ru-RU" dirty="0"/>
              <a:t>, при которой, заинтересованное лицо </a:t>
            </a:r>
            <a:r>
              <a:rPr lang="ru-RU" dirty="0" smtClean="0"/>
              <a:t>или агентство/организация</a:t>
            </a:r>
            <a:r>
              <a:rPr lang="ru-RU" dirty="0"/>
              <a:t>, являясь субъектом декларации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GB" dirty="0"/>
              <a:t>a</a:t>
            </a:r>
            <a:r>
              <a:rPr lang="ru-RU" dirty="0"/>
              <a:t>) участвует в процессе принятия решений по финансовым, профессиональным вопросам, имея прямую возможность сознательно влиять на принимаемое решение, </a:t>
            </a:r>
            <a:r>
              <a:rPr lang="ru-RU" dirty="0" err="1"/>
              <a:t>котор</a:t>
            </a:r>
            <a:r>
              <a:rPr lang="en-GB" dirty="0" err="1"/>
              <a:t>oe</a:t>
            </a:r>
            <a:r>
              <a:rPr lang="ru-RU" dirty="0"/>
              <a:t> </a:t>
            </a:r>
            <a:r>
              <a:rPr lang="ru-RU" dirty="0" err="1"/>
              <a:t>име</a:t>
            </a:r>
            <a:r>
              <a:rPr lang="en-GB" dirty="0"/>
              <a:t>e</a:t>
            </a:r>
            <a:r>
              <a:rPr lang="ru-RU" dirty="0"/>
              <a:t>т отношение к деятельности соответствующе</a:t>
            </a:r>
            <a:r>
              <a:rPr lang="ru-RU" b="1" dirty="0"/>
              <a:t>го</a:t>
            </a:r>
            <a:r>
              <a:rPr lang="ru-RU" dirty="0"/>
              <a:t> учреждения/ организации, которую он представляет; </a:t>
            </a:r>
            <a:endParaRPr lang="ru-RU" dirty="0" smtClean="0"/>
          </a:p>
          <a:p>
            <a:pPr marL="0" indent="0">
              <a:buNone/>
            </a:pPr>
            <a:r>
              <a:rPr lang="en-GB" dirty="0" smtClean="0"/>
              <a:t>b</a:t>
            </a:r>
            <a:r>
              <a:rPr lang="ru-RU" dirty="0"/>
              <a:t>) имеет личную заинтересованность, которая влияет или может повлиять на беспристрастное и объективное осуществление его обязательств/ обязанностей.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53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81" y="587684"/>
            <a:ext cx="1020631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Конфликты интересов возникают в следующих </a:t>
            </a:r>
            <a:r>
              <a:rPr lang="ru-RU" dirty="0" smtClean="0"/>
              <a:t>ситуациях: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1" y="2135589"/>
            <a:ext cx="11035554" cy="430106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/>
              <a:t>Обсуждения, относящиеся к выбору основных реципиентов или </a:t>
            </a:r>
            <a:r>
              <a:rPr lang="ru-RU" sz="2900" dirty="0" err="1"/>
              <a:t>субреципиентов</a:t>
            </a:r>
            <a:r>
              <a:rPr lang="ru-RU" sz="2900" dirty="0"/>
              <a:t>;</a:t>
            </a:r>
          </a:p>
          <a:p>
            <a:pPr lvl="0"/>
            <a:r>
              <a:rPr lang="ru-RU" sz="2900" dirty="0"/>
              <a:t>Обновление финансирования в связи со следующей фазой гранта;</a:t>
            </a:r>
          </a:p>
          <a:p>
            <a:pPr lvl="0"/>
            <a:r>
              <a:rPr lang="ru-RU" sz="2900" dirty="0"/>
              <a:t>Существенное перепрограммирование </a:t>
            </a:r>
            <a:r>
              <a:rPr lang="ru-RU" sz="2900" dirty="0" err="1"/>
              <a:t>грантовых</a:t>
            </a:r>
            <a:r>
              <a:rPr lang="ru-RU" sz="2900" dirty="0"/>
              <a:t> средств;</a:t>
            </a:r>
          </a:p>
          <a:p>
            <a:pPr lvl="0"/>
            <a:r>
              <a:rPr lang="ru-RU" sz="2900" dirty="0"/>
              <a:t>Вопросы, связанные с оценкой, мониторингом или надзором над основными реципиентами и </a:t>
            </a:r>
            <a:r>
              <a:rPr lang="ru-RU" sz="2900" dirty="0" err="1"/>
              <a:t>субреципиентами</a:t>
            </a:r>
            <a:r>
              <a:rPr lang="ru-RU" sz="2900" dirty="0"/>
              <a:t>;</a:t>
            </a:r>
          </a:p>
          <a:p>
            <a:pPr lvl="0"/>
            <a:r>
              <a:rPr lang="ru-RU" sz="2900" dirty="0"/>
              <a:t>Обсуждения, связанные с финансовым влиянием на членов СКК, например, заключение контрактов, наем персонала;</a:t>
            </a:r>
          </a:p>
          <a:p>
            <a:pPr lvl="0"/>
            <a:r>
              <a:rPr lang="ru-RU" sz="2900" dirty="0"/>
              <a:t>Вопросы, связанные с размещением Секретариата СКК и получением финансирования через основного реципиента и т.д.;</a:t>
            </a:r>
          </a:p>
          <a:p>
            <a:pPr lvl="0"/>
            <a:r>
              <a:rPr lang="ru-RU" sz="2900" dirty="0"/>
              <a:t>Лоббирование личных интересов при подготовке заявки страны в ГФ.</a:t>
            </a:r>
          </a:p>
          <a:p>
            <a:pPr lvl="0"/>
            <a:r>
              <a:rPr lang="ru-RU" sz="2900" dirty="0"/>
              <a:t>Участие в разработке Национальной стратегии при обсуждении вопроса распределения финансовых ресурсов с намерением обеспечить финансирование программ, которые они будут осуществлять;</a:t>
            </a:r>
          </a:p>
          <a:p>
            <a:pPr lvl="0"/>
            <a:r>
              <a:rPr lang="ru-RU" sz="2900" dirty="0"/>
              <a:t>Председатель и заместитель председателя СКК относятся к одной и той же организации или </a:t>
            </a:r>
            <a:r>
              <a:rPr lang="ru-RU" sz="2900" dirty="0" smtClean="0"/>
              <a:t>сектору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3879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Урегулирование конфликта интересов для членов СКК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Назначение/выбор минимального количества членов СКК </a:t>
            </a:r>
            <a:r>
              <a:rPr lang="ru-RU" dirty="0" smtClean="0"/>
              <a:t>с </a:t>
            </a:r>
            <a:r>
              <a:rPr lang="ru-RU" dirty="0"/>
              <a:t>KИ – не более одного на избирательную группу.</a:t>
            </a:r>
          </a:p>
          <a:p>
            <a:pPr lvl="0"/>
            <a:r>
              <a:rPr lang="ru-RU" dirty="0"/>
              <a:t>Использование/внедрение механизма «альтернатов» для мониторинга конфликтов и делегирования права голоса в таких ситуациях.</a:t>
            </a:r>
          </a:p>
          <a:p>
            <a:pPr lvl="0"/>
            <a:r>
              <a:rPr lang="ru-RU" dirty="0"/>
              <a:t>Декларирование и мониторинг KИ</a:t>
            </a:r>
          </a:p>
        </p:txBody>
      </p:sp>
    </p:spTree>
    <p:extLst>
      <p:ext uri="{BB962C8B-B14F-4D97-AF65-F5344CB8AC3E}">
        <p14:creationId xmlns:p14="http://schemas.microsoft.com/office/powerpoint/2010/main" val="308982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398555"/>
            <a:ext cx="9601196" cy="13038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949" y="5324474"/>
            <a:ext cx="9391647" cy="5513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Елена </a:t>
            </a:r>
            <a:r>
              <a:rPr lang="ru-RU" dirty="0" err="1" smtClean="0"/>
              <a:t>Растокина</a:t>
            </a:r>
            <a:r>
              <a:rPr lang="ru-RU" dirty="0" smtClean="0"/>
              <a:t>, </a:t>
            </a:r>
            <a:r>
              <a:rPr lang="ru-RU" dirty="0"/>
              <a:t>Филиал ОФ «</a:t>
            </a:r>
            <a:r>
              <a:rPr lang="en-US" dirty="0"/>
              <a:t>Answer</a:t>
            </a:r>
            <a:r>
              <a:rPr lang="ru-RU" dirty="0"/>
              <a:t>» в г. Алматы</a:t>
            </a:r>
          </a:p>
        </p:txBody>
      </p:sp>
    </p:spTree>
    <p:extLst>
      <p:ext uri="{BB962C8B-B14F-4D97-AF65-F5344CB8AC3E}">
        <p14:creationId xmlns:p14="http://schemas.microsoft.com/office/powerpoint/2010/main" val="11547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Ценности </a:t>
            </a:r>
            <a:r>
              <a:rPr lang="ru-RU" dirty="0" smtClean="0"/>
              <a:t>этики поведения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09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535" y="681317"/>
            <a:ext cx="10098738" cy="4091892"/>
          </a:xfrm>
        </p:spPr>
        <p:txBody>
          <a:bodyPr>
            <a:noAutofit/>
          </a:bodyPr>
          <a:lstStyle/>
          <a:p>
            <a:pPr lvl="0"/>
            <a:r>
              <a:rPr lang="ro-RO" b="1" dirty="0"/>
              <a:t>Честность</a:t>
            </a:r>
            <a:r>
              <a:rPr lang="ro-RO" dirty="0"/>
              <a:t> – быть последовательным, честным и прозрачным в том, что они говорят и делают.</a:t>
            </a:r>
            <a:endParaRPr lang="ru-RU" dirty="0"/>
          </a:p>
          <a:p>
            <a:pPr lvl="0"/>
            <a:r>
              <a:rPr lang="ro-RO" b="1" dirty="0"/>
              <a:t>Достоинство и уважение </a:t>
            </a:r>
            <a:r>
              <a:rPr lang="ro-RO" dirty="0"/>
              <a:t>– относитесь к себе и друг к другу с вниманием, вежливостью, достоинством и непредубежденностью.</a:t>
            </a:r>
            <a:endParaRPr lang="ru-RU" dirty="0"/>
          </a:p>
          <a:p>
            <a:pPr lvl="0"/>
            <a:r>
              <a:rPr lang="ro-RO" b="1" dirty="0"/>
              <a:t>Страсть </a:t>
            </a:r>
            <a:r>
              <a:rPr lang="ro-RO" dirty="0"/>
              <a:t>— поддерживайте нашу энергию и энтузиазм, чтобы сосредоточиться на людях, которым мы служим.</a:t>
            </a:r>
            <a:endParaRPr lang="ru-RU" dirty="0"/>
          </a:p>
          <a:p>
            <a:pPr lvl="0"/>
            <a:r>
              <a:rPr lang="ro-RO" b="1" dirty="0"/>
              <a:t>Сотрудничество</a:t>
            </a:r>
            <a:r>
              <a:rPr lang="ro-RO" dirty="0"/>
              <a:t> — работайте вместе и общайтесь таким образом, чтобы создать атмосферу сотрудничества.</a:t>
            </a:r>
            <a:endParaRPr lang="ru-RU" dirty="0"/>
          </a:p>
          <a:p>
            <a:pPr lvl="0"/>
            <a:r>
              <a:rPr lang="ro-RO" b="1" dirty="0"/>
              <a:t>Эффективность</a:t>
            </a:r>
            <a:r>
              <a:rPr lang="ro-RO" dirty="0"/>
              <a:t> – придерживаться того же уровня подотчетности, эффективности и производительности, которого мы требуем от наших получателей.</a:t>
            </a:r>
            <a:endParaRPr lang="ru-RU" dirty="0"/>
          </a:p>
          <a:p>
            <a:pPr lvl="0"/>
            <a:r>
              <a:rPr lang="ro-RO" b="1" dirty="0"/>
              <a:t>Инновации</a:t>
            </a:r>
            <a:r>
              <a:rPr lang="ro-RO" dirty="0"/>
              <a:t> – находите новые и креативные решения, бросайте вызов друг другу, проявляйте амбициозность и идите на умеренный риск.</a:t>
            </a:r>
            <a:endParaRPr lang="ru-RU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847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</a:t>
            </a:r>
            <a:r>
              <a:rPr lang="ro-RO" b="1" dirty="0" smtClean="0"/>
              <a:t>лены </a:t>
            </a:r>
            <a:r>
              <a:rPr lang="ro-RO" b="1" dirty="0"/>
              <a:t>и партнеры СКК: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 smtClean="0"/>
              <a:t>Никогда </a:t>
            </a:r>
            <a:r>
              <a:rPr lang="ro-RO" dirty="0"/>
              <a:t>не участвуют и не допускают домогательств, издевательств, дискриминации, эксплуатации или жестокого обращения любого рода.</a:t>
            </a:r>
            <a:endParaRPr lang="ru-RU" dirty="0"/>
          </a:p>
          <a:p>
            <a:pPr lvl="0"/>
            <a:r>
              <a:rPr lang="ro-RO" dirty="0"/>
              <a:t>Всегда демонстрируют коллегиальность и открытость к различным точкам зрения.</a:t>
            </a:r>
            <a:endParaRPr lang="ru-RU" dirty="0"/>
          </a:p>
          <a:p>
            <a:pPr lvl="0"/>
            <a:r>
              <a:rPr lang="ro-RO" dirty="0"/>
              <a:t>Сообщают о неправомерных действиях, включая KИ.</a:t>
            </a:r>
            <a:endParaRPr lang="ru-RU" dirty="0"/>
          </a:p>
          <a:p>
            <a:pPr lvl="0"/>
            <a:r>
              <a:rPr lang="ro-RO" dirty="0"/>
              <a:t>Всегда защищают достоинство и целостность других.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6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и Этические ценности: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o-RO" dirty="0"/>
              <a:t>Страновая ответственность; </a:t>
            </a:r>
            <a:endParaRPr lang="ru-RU" dirty="0"/>
          </a:p>
          <a:p>
            <a:pPr lvl="0"/>
            <a:r>
              <a:rPr lang="ro-RO" dirty="0"/>
              <a:t>Партнерство; </a:t>
            </a:r>
            <a:endParaRPr lang="ru-RU" dirty="0"/>
          </a:p>
          <a:p>
            <a:pPr lvl="0"/>
            <a:r>
              <a:rPr lang="ro-RO" dirty="0"/>
              <a:t>Финансирование на основе эффективности;</a:t>
            </a:r>
            <a:endParaRPr lang="ru-RU" dirty="0"/>
          </a:p>
          <a:p>
            <a:pPr lvl="0"/>
            <a:r>
              <a:rPr lang="ro-RO" dirty="0"/>
              <a:t>Прозрачность;.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o-RO" dirty="0"/>
              <a:t>Соблюдение этических норм; </a:t>
            </a:r>
            <a:endParaRPr lang="ru-RU" dirty="0"/>
          </a:p>
          <a:p>
            <a:pPr lvl="0"/>
            <a:r>
              <a:rPr lang="ro-RO" dirty="0"/>
              <a:t>Обязанность оказывать помощь;  </a:t>
            </a:r>
            <a:endParaRPr lang="ru-RU" dirty="0"/>
          </a:p>
          <a:p>
            <a:pPr lvl="0"/>
            <a:r>
              <a:rPr lang="ro-RO" dirty="0"/>
              <a:t>Достоинство и уважение;</a:t>
            </a:r>
            <a:endParaRPr lang="ru-RU" dirty="0"/>
          </a:p>
          <a:p>
            <a:pPr lvl="0"/>
            <a:r>
              <a:rPr lang="ro-RO" dirty="0"/>
              <a:t>Подотчетность.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0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Члены CKK обязаны: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соблюдать и </a:t>
            </a:r>
            <a:r>
              <a:rPr lang="ru-RU" dirty="0" err="1"/>
              <a:t>действовать</a:t>
            </a:r>
            <a:r>
              <a:rPr lang="ru-RU" dirty="0"/>
              <a:t> в соответствии с Кодексом этики поведения </a:t>
            </a:r>
            <a:r>
              <a:rPr lang="en-GB" dirty="0"/>
              <a:t>CKK</a:t>
            </a:r>
            <a:r>
              <a:rPr lang="ru-RU" dirty="0"/>
              <a:t> ТБ/ВИЧ; </a:t>
            </a:r>
          </a:p>
          <a:p>
            <a:pPr lvl="0"/>
            <a:r>
              <a:rPr lang="en-US" dirty="0"/>
              <a:t>c</a:t>
            </a:r>
            <a:r>
              <a:rPr lang="ru-RU" dirty="0" err="1"/>
              <a:t>ообщить</a:t>
            </a:r>
            <a:r>
              <a:rPr lang="ru-RU" dirty="0"/>
              <a:t> о ситуациях, при которых нарушены принципы деятельности, изложенные в Положении и других документах </a:t>
            </a:r>
            <a:r>
              <a:rPr lang="en-US" dirty="0"/>
              <a:t>C</a:t>
            </a:r>
            <a:r>
              <a:rPr lang="ru-RU" dirty="0"/>
              <a:t>КК и настоящего Кодекса, в отношении соблюдения этических норм;</a:t>
            </a:r>
          </a:p>
          <a:p>
            <a:pPr lvl="0"/>
            <a:r>
              <a:rPr lang="ru-RU" dirty="0"/>
              <a:t>поддерживать </a:t>
            </a:r>
            <a:r>
              <a:rPr lang="ru-RU" dirty="0" err="1"/>
              <a:t>людеи</a:t>
            </a:r>
            <a:r>
              <a:rPr lang="ru-RU" dirty="0"/>
              <a:t>̆, выражающих свою обеспокоенность в связи с нарушением настоящего Кодекса или Положений о деятельности </a:t>
            </a:r>
            <a:r>
              <a:rPr lang="en-GB" dirty="0"/>
              <a:t>CKK</a:t>
            </a:r>
            <a:r>
              <a:rPr lang="ru-RU" dirty="0"/>
              <a:t> ТБ/ВИЧ. </a:t>
            </a:r>
          </a:p>
        </p:txBody>
      </p:sp>
    </p:spTree>
    <p:extLst>
      <p:ext uri="{BB962C8B-B14F-4D97-AF65-F5344CB8AC3E}">
        <p14:creationId xmlns:p14="http://schemas.microsoft.com/office/powerpoint/2010/main" val="231909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 </a:t>
            </a:r>
            <a:r>
              <a:rPr lang="ru-RU" i="1" dirty="0" err="1"/>
              <a:t>своеи</a:t>
            </a:r>
            <a:r>
              <a:rPr lang="ru-RU" i="1" dirty="0"/>
              <a:t>̆ работе члены CKK и партнеры должны </a:t>
            </a:r>
            <a:r>
              <a:rPr lang="ru-RU" i="1" dirty="0" err="1"/>
              <a:t>действовать</a:t>
            </a:r>
            <a:r>
              <a:rPr lang="ru-RU" i="1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согласно принципам </a:t>
            </a:r>
            <a:r>
              <a:rPr lang="ru-RU" dirty="0" err="1"/>
              <a:t>деловои</a:t>
            </a:r>
            <a:r>
              <a:rPr lang="ru-RU" dirty="0"/>
              <a:t>̆ этики; </a:t>
            </a:r>
          </a:p>
          <a:p>
            <a:pPr lvl="0"/>
            <a:r>
              <a:rPr lang="ru-RU" dirty="0"/>
              <a:t>ответственно;</a:t>
            </a:r>
          </a:p>
          <a:p>
            <a:pPr lvl="0"/>
            <a:r>
              <a:rPr lang="ru-RU" dirty="0"/>
              <a:t>с достоинством и уважением;</a:t>
            </a:r>
          </a:p>
          <a:p>
            <a:pPr lvl="0"/>
            <a:r>
              <a:rPr lang="ru-RU" dirty="0"/>
              <a:t>в соответствии с профессиональными обязанностями;</a:t>
            </a:r>
          </a:p>
          <a:p>
            <a:pPr lvl="0"/>
            <a:r>
              <a:rPr lang="ru-RU" dirty="0"/>
              <a:t>сообщая о нарушениях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35001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Ответственность председателя </a:t>
            </a:r>
            <a:r>
              <a:rPr lang="en-US" b="1" dirty="0"/>
              <a:t>C</a:t>
            </a:r>
            <a:r>
              <a:rPr lang="ru-RU" b="1" dirty="0"/>
              <a:t>КК: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Убедиться в том, что все члены и сотрудники CКК признают положения Кодекса этики поведения, Политику регламентирования конфликтов интересов и последовательностей обеспечивают их применение в своей деятельности.</a:t>
            </a:r>
          </a:p>
          <a:p>
            <a:pPr lvl="0"/>
            <a:r>
              <a:rPr lang="ru-RU" dirty="0"/>
              <a:t>Обеспечить уважительную среду общения, задействовать и поддерживать сотрудничество всех членов и сотрудников с прозрачными и справедливыми решениями.</a:t>
            </a:r>
          </a:p>
          <a:p>
            <a:pPr lvl="0"/>
            <a:r>
              <a:rPr lang="ru-RU" dirty="0"/>
              <a:t>Призывать членов и персонал знать и соблюдать Кодекса этики и соответствующие документы деятельности СКК по ТБ/ВИЧ.</a:t>
            </a:r>
          </a:p>
        </p:txBody>
      </p:sp>
    </p:spTree>
    <p:extLst>
      <p:ext uri="{BB962C8B-B14F-4D97-AF65-F5344CB8AC3E}">
        <p14:creationId xmlns:p14="http://schemas.microsoft.com/office/powerpoint/2010/main" val="110521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Ответственность Секретариата </a:t>
            </a:r>
            <a:r>
              <a:rPr lang="en-US" b="1" dirty="0"/>
              <a:t>C</a:t>
            </a:r>
            <a:r>
              <a:rPr lang="ru-RU" b="1" dirty="0"/>
              <a:t>КК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Сотрудники Секретариата </a:t>
            </a:r>
            <a:r>
              <a:rPr lang="en-US" dirty="0"/>
              <a:t>C</a:t>
            </a:r>
            <a:r>
              <a:rPr lang="ru-RU" dirty="0"/>
              <a:t>КК должны обеспечивать своевременную поддержку членам и </a:t>
            </a:r>
            <a:r>
              <a:rPr lang="ru-RU" dirty="0" err="1"/>
              <a:t>партнёрам</a:t>
            </a:r>
            <a:r>
              <a:rPr lang="ru-RU" dirty="0"/>
              <a:t> </a:t>
            </a:r>
            <a:r>
              <a:rPr lang="en-US" dirty="0"/>
              <a:t>C</a:t>
            </a:r>
            <a:r>
              <a:rPr lang="ru-RU" dirty="0"/>
              <a:t>КК, ответственно относиться к информации, включая решения, протоколы заседаний </a:t>
            </a:r>
            <a:r>
              <a:rPr lang="en-US" dirty="0"/>
              <a:t>C</a:t>
            </a:r>
            <a:r>
              <a:rPr lang="ru-RU" dirty="0"/>
              <a:t>КК, </a:t>
            </a:r>
            <a:r>
              <a:rPr lang="en-US" dirty="0"/>
              <a:t>K</a:t>
            </a:r>
            <a:r>
              <a:rPr lang="ru-RU" dirty="0"/>
              <a:t>Н и ТРГ. </a:t>
            </a:r>
          </a:p>
          <a:p>
            <a:pPr lvl="0"/>
            <a:r>
              <a:rPr lang="ru-RU" dirty="0"/>
              <a:t>Если у членов или партнеров СКК возникают вопросы относительно соблюдения настоящего Кодекса или если человек подозревается в несоблюдении Кодекса, Секретариат СКК по ТБ/ВИЧ осуществляет мониторинг выполнения Кодекса.</a:t>
            </a:r>
          </a:p>
        </p:txBody>
      </p:sp>
    </p:spTree>
    <p:extLst>
      <p:ext uri="{BB962C8B-B14F-4D97-AF65-F5344CB8AC3E}">
        <p14:creationId xmlns:p14="http://schemas.microsoft.com/office/powerpoint/2010/main" val="177862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</TotalTime>
  <Words>764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Кодекс Этики СКК</vt:lpstr>
      <vt:lpstr>Ценности этики поведения</vt:lpstr>
      <vt:lpstr>Презентация PowerPoint</vt:lpstr>
      <vt:lpstr>Члены и партнеры СКК:</vt:lpstr>
      <vt:lpstr>Принципы и Этические ценности:</vt:lpstr>
      <vt:lpstr>Члены CKK обязаны: </vt:lpstr>
      <vt:lpstr>В своей работе члены CKK и партнеры должны действовать: </vt:lpstr>
      <vt:lpstr>Ответственность председателя CКК:</vt:lpstr>
      <vt:lpstr>Ответственность Секретариата CКК </vt:lpstr>
      <vt:lpstr>Кандидатуры в состав комитета по этическим вопросам:</vt:lpstr>
      <vt:lpstr>Политика урегулирования конфликта интересов</vt:lpstr>
      <vt:lpstr>Конфликт интересов</vt:lpstr>
      <vt:lpstr>Конфликты интересов возникают в следующих ситуациях:</vt:lpstr>
      <vt:lpstr>Урегулирование конфликта интересов для членов СКК</vt:lpstr>
      <vt:lpstr>Спасибо за внимание!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положение ЛЖВ в РК</dc:title>
  <dc:creator>Admin</dc:creator>
  <cp:lastModifiedBy>Admin</cp:lastModifiedBy>
  <cp:revision>20</cp:revision>
  <dcterms:created xsi:type="dcterms:W3CDTF">2022-06-24T14:28:36Z</dcterms:created>
  <dcterms:modified xsi:type="dcterms:W3CDTF">2023-10-26T04:46:44Z</dcterms:modified>
</cp:coreProperties>
</file>