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6" r:id="rId3"/>
    <p:sldId id="257" r:id="rId4"/>
    <p:sldId id="261" r:id="rId5"/>
    <p:sldId id="265" r:id="rId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6B40FAB1-AE33-4924-935B-64FEF23B35F2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A17C1D04-598A-461A-BB9F-FB9931AC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04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5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05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5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6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8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8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4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7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7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2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474F7-E9EB-41CB-9319-93E6E3F31333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89590-F5C6-4A36-B492-35F5BA2B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6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Региональная заявка </a:t>
            </a:r>
            <a:br>
              <a:rPr lang="ru-RU" dirty="0" smtClean="0"/>
            </a:br>
            <a:r>
              <a:rPr lang="ru-RU" dirty="0" smtClean="0"/>
              <a:t>по компоненту ВИЧ/СПИД и Снижение вреда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4437112"/>
            <a:ext cx="6400800" cy="17526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Аманжолов Нурали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Заседание СКК</a:t>
            </a:r>
          </a:p>
          <a:p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10 сентября 2013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2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Введение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Евразийская сеть Снижения вреда разрабатывает в качестве кандидата Региональную Концептуальную заявку </a:t>
            </a:r>
            <a:r>
              <a:rPr lang="ru-RU" dirty="0"/>
              <a:t>в рамках НМФ ГФ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 smtClean="0"/>
              <a:t>Республика Казахстан имеет потенциальную роль участия в процессе реализации регионального гранта из числа 10 стран ВЕЦА, но только 5 заявок (по одной НПО из каждой страны) будут выбраны для реализации;</a:t>
            </a:r>
          </a:p>
          <a:p>
            <a:endParaRPr lang="ru-RU" dirty="0" smtClean="0"/>
          </a:p>
          <a:p>
            <a:r>
              <a:rPr lang="ru-RU" dirty="0" smtClean="0"/>
              <a:t>Ориентировочный </a:t>
            </a:r>
            <a:r>
              <a:rPr lang="ru-RU" dirty="0"/>
              <a:t>объем финансирования - </a:t>
            </a:r>
            <a:r>
              <a:rPr lang="en-US" dirty="0"/>
              <a:t>$6 </a:t>
            </a:r>
            <a:r>
              <a:rPr lang="ru-RU" dirty="0"/>
              <a:t>млн. </a:t>
            </a:r>
            <a:r>
              <a:rPr lang="ru-RU" dirty="0" smtClean="0"/>
              <a:t>долларов.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02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96944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Цель </a:t>
            </a:r>
            <a:r>
              <a:rPr lang="ru-RU" b="1" dirty="0" smtClean="0"/>
              <a:t>и задачи Региональной </a:t>
            </a:r>
            <a:r>
              <a:rPr lang="ru-RU" b="1" dirty="0" smtClean="0"/>
              <a:t>заявки: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Укрепление </a:t>
            </a:r>
            <a:r>
              <a:rPr lang="ru-RU" sz="2400" dirty="0"/>
              <a:t>и </a:t>
            </a:r>
            <a:r>
              <a:rPr lang="ru-RU" sz="2400" dirty="0" smtClean="0"/>
              <a:t>усиление Адвокации </a:t>
            </a:r>
            <a:r>
              <a:rPr lang="ru-RU" sz="2400" dirty="0"/>
              <a:t>со стороны гражданского общества, включая людей, </a:t>
            </a:r>
            <a:r>
              <a:rPr lang="ru-RU" sz="2400" dirty="0" smtClean="0"/>
              <a:t>употребляющих наркотики (ЛУИН), </a:t>
            </a:r>
            <a:r>
              <a:rPr lang="ru-RU" sz="2400" dirty="0"/>
              <a:t>в целях обеспечения достаточных, стратегических и стабильных инвестиций в снижение </a:t>
            </a:r>
            <a:r>
              <a:rPr lang="ru-RU" sz="2400" dirty="0" smtClean="0"/>
              <a:t>вреда как </a:t>
            </a:r>
            <a:r>
              <a:rPr lang="ru-RU" sz="2400" dirty="0"/>
              <a:t>стратегии профилактики ВИЧ в странах Восточной Европы и Центральной Азии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ru-RU" sz="2400" b="1" i="1" dirty="0" smtClean="0"/>
              <a:t>Задача </a:t>
            </a:r>
            <a:r>
              <a:rPr lang="ru-RU" sz="2400" b="1" i="1" dirty="0"/>
              <a:t>1</a:t>
            </a:r>
            <a:r>
              <a:rPr lang="ru-RU" sz="2400" b="1" i="1" dirty="0" smtClean="0"/>
              <a:t>: </a:t>
            </a:r>
            <a:r>
              <a:rPr lang="ru-RU" sz="2400" dirty="0" smtClean="0"/>
              <a:t>Создать </a:t>
            </a:r>
            <a:r>
              <a:rPr lang="ru-RU" sz="2400" dirty="0"/>
              <a:t>благоприятную среду для обеспечения должного уровня </a:t>
            </a:r>
            <a:r>
              <a:rPr lang="ru-RU" sz="2400" dirty="0" smtClean="0"/>
              <a:t>стабильных стратегических </a:t>
            </a:r>
            <a:r>
              <a:rPr lang="ru-RU" sz="2400" dirty="0"/>
              <a:t>инвестиций в снижение вреда (СВ) из государственных источников </a:t>
            </a:r>
            <a:r>
              <a:rPr lang="ru-RU" sz="2400" dirty="0" smtClean="0"/>
              <a:t>финансирования и </a:t>
            </a:r>
            <a:r>
              <a:rPr lang="ru-RU" sz="2400" dirty="0"/>
              <a:t>от доноров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r>
              <a:rPr lang="ru-RU" sz="2400" b="1" i="1" dirty="0" smtClean="0"/>
              <a:t>Задача </a:t>
            </a:r>
            <a:r>
              <a:rPr lang="ru-RU" sz="2400" b="1" i="1" dirty="0"/>
              <a:t>2</a:t>
            </a:r>
            <a:r>
              <a:rPr lang="ru-RU" sz="2400" b="1" i="1" dirty="0" smtClean="0"/>
              <a:t>:</a:t>
            </a:r>
            <a:r>
              <a:rPr lang="ru-RU" sz="2400" dirty="0" smtClean="0"/>
              <a:t> </a:t>
            </a:r>
            <a:r>
              <a:rPr lang="ru-RU" sz="2400" dirty="0"/>
              <a:t>Усилить потенциал сообщества людей, употребляющих наркотики, в адвокации доступа к</a:t>
            </a:r>
          </a:p>
          <a:p>
            <a:pPr marL="0" indent="0">
              <a:buNone/>
            </a:pPr>
            <a:r>
              <a:rPr lang="ru-RU" sz="2400" dirty="0"/>
              <a:t>услугам по снижению вреда, отвечающим их потребностям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7952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Мероприятия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8352928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В рамках проекта предполагается:</a:t>
            </a:r>
          </a:p>
          <a:p>
            <a:pPr marL="0" indent="0">
              <a:buNone/>
            </a:pPr>
            <a:r>
              <a:rPr lang="ru-RU" sz="2800" dirty="0" smtClean="0"/>
              <a:t>1) Синхронизированный сбор данных;</a:t>
            </a:r>
          </a:p>
          <a:p>
            <a:pPr marL="0" indent="0">
              <a:buNone/>
            </a:pPr>
            <a:r>
              <a:rPr lang="ru-RU" sz="2800" dirty="0" smtClean="0"/>
              <a:t>2) Совершенствование </a:t>
            </a:r>
            <a:r>
              <a:rPr lang="ru-RU" sz="2800" dirty="0"/>
              <a:t>а</a:t>
            </a:r>
            <a:r>
              <a:rPr lang="ru-RU" sz="2800" dirty="0" smtClean="0"/>
              <a:t>двокации;</a:t>
            </a:r>
          </a:p>
          <a:p>
            <a:pPr marL="0" indent="0">
              <a:buNone/>
            </a:pPr>
            <a:r>
              <a:rPr lang="ru-RU" sz="2800" dirty="0" smtClean="0"/>
              <a:t>3) Техническая поддержка и повышение потенциала;</a:t>
            </a:r>
          </a:p>
          <a:p>
            <a:pPr marL="0" indent="0">
              <a:buNone/>
            </a:pPr>
            <a:r>
              <a:rPr lang="ru-RU" sz="2800" dirty="0" smtClean="0"/>
              <a:t>4) Распределение грантов для суб-реципиентов и сообществу ЛУИН;</a:t>
            </a:r>
          </a:p>
          <a:p>
            <a:pPr marL="0" indent="0">
              <a:buNone/>
            </a:pPr>
            <a:r>
              <a:rPr lang="ru-RU" sz="2800" dirty="0" smtClean="0"/>
              <a:t>5) Разработка методологий и инструментов, обучающих модулей программ Снижения вреда;</a:t>
            </a:r>
          </a:p>
          <a:p>
            <a:pPr marL="0" indent="0">
              <a:buNone/>
            </a:pPr>
            <a:r>
              <a:rPr lang="ru-RU" sz="2800" dirty="0" smtClean="0"/>
              <a:t>6) Обмен опытом;</a:t>
            </a:r>
          </a:p>
          <a:p>
            <a:pPr marL="0" indent="0">
              <a:buNone/>
            </a:pPr>
            <a:r>
              <a:rPr lang="ru-RU" sz="2800" dirty="0" smtClean="0"/>
              <a:t>7) Региональные форумы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298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/>
              <a:t>Решения, ожидаемые от СКК: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rmAutofit/>
          </a:bodyPr>
          <a:lstStyle/>
          <a:p>
            <a:r>
              <a:rPr lang="en-US" dirty="0" err="1"/>
              <a:t>Одобрить</a:t>
            </a:r>
            <a:r>
              <a:rPr lang="en-US" dirty="0"/>
              <a:t> </a:t>
            </a:r>
            <a:r>
              <a:rPr lang="en-US" dirty="0" err="1" smtClean="0"/>
              <a:t>представленн</a:t>
            </a:r>
            <a:r>
              <a:rPr lang="ru-RU" dirty="0" err="1" smtClean="0"/>
              <a:t>ую</a:t>
            </a:r>
            <a:r>
              <a:rPr lang="ru-RU" dirty="0" smtClean="0"/>
              <a:t> Региональную Концептуальную заявку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/>
              <a:t>ВИЧ и </a:t>
            </a:r>
            <a:r>
              <a:rPr lang="en-US" dirty="0" smtClean="0"/>
              <a:t>С</a:t>
            </a:r>
            <a:r>
              <a:rPr lang="ru-RU" dirty="0" err="1" smtClean="0"/>
              <a:t>нижению</a:t>
            </a:r>
            <a:r>
              <a:rPr lang="ru-RU" dirty="0" smtClean="0"/>
              <a:t> </a:t>
            </a:r>
            <a:r>
              <a:rPr lang="ru-RU" dirty="0" smtClean="0"/>
              <a:t>вреда</a:t>
            </a:r>
            <a:r>
              <a:rPr lang="en-US" dirty="0" smtClean="0"/>
              <a:t> </a:t>
            </a:r>
            <a:r>
              <a:rPr lang="en-US" dirty="0"/>
              <a:t>в ВЕЦА, </a:t>
            </a:r>
            <a:r>
              <a:rPr lang="en-US" dirty="0" err="1" smtClean="0"/>
              <a:t>призна</a:t>
            </a:r>
            <a:r>
              <a:rPr lang="ru-RU" dirty="0" err="1" smtClean="0"/>
              <a:t>вая</a:t>
            </a:r>
            <a:r>
              <a:rPr lang="en-US" dirty="0" smtClean="0"/>
              <a:t> </a:t>
            </a:r>
            <a:r>
              <a:rPr lang="en-US" dirty="0" err="1"/>
              <a:t>важность</a:t>
            </a:r>
            <a:r>
              <a:rPr lang="en-US" dirty="0"/>
              <a:t> и </a:t>
            </a:r>
            <a:r>
              <a:rPr lang="en-US" dirty="0" err="1"/>
              <a:t>актуальность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в </a:t>
            </a:r>
            <a:r>
              <a:rPr lang="en-US" dirty="0" err="1"/>
              <a:t>регионе</a:t>
            </a:r>
            <a:r>
              <a:rPr lang="en-US" dirty="0"/>
              <a:t> и в </a:t>
            </a:r>
            <a:r>
              <a:rPr lang="en-US" dirty="0" err="1"/>
              <a:t>Казахстане</a:t>
            </a:r>
            <a:r>
              <a:rPr lang="en-US" dirty="0"/>
              <a:t> в </a:t>
            </a:r>
            <a:r>
              <a:rPr lang="en-US" dirty="0" err="1" smtClean="0"/>
              <a:t>частности</a:t>
            </a:r>
            <a:r>
              <a:rPr lang="ru-RU" dirty="0" smtClean="0"/>
              <a:t>;</a:t>
            </a:r>
          </a:p>
          <a:p>
            <a:endParaRPr lang="ru-RU" sz="1800" dirty="0" smtClean="0"/>
          </a:p>
          <a:p>
            <a:r>
              <a:rPr lang="en-US" dirty="0" err="1" smtClean="0"/>
              <a:t>Подержать</a:t>
            </a:r>
            <a:r>
              <a:rPr lang="en-US" dirty="0" smtClean="0"/>
              <a:t> </a:t>
            </a:r>
            <a:r>
              <a:rPr lang="en-US" dirty="0" err="1"/>
              <a:t>участие</a:t>
            </a:r>
            <a:r>
              <a:rPr lang="en-US" dirty="0"/>
              <a:t> </a:t>
            </a:r>
            <a:r>
              <a:rPr lang="ru-RU" dirty="0" smtClean="0"/>
              <a:t>неправительственных </a:t>
            </a:r>
            <a:r>
              <a:rPr lang="en-US" dirty="0" err="1" smtClean="0"/>
              <a:t>организаций</a:t>
            </a:r>
            <a:r>
              <a:rPr lang="en-US" dirty="0" smtClean="0"/>
              <a:t> </a:t>
            </a:r>
            <a:r>
              <a:rPr lang="ru-RU" dirty="0" smtClean="0"/>
              <a:t>РК </a:t>
            </a:r>
            <a:r>
              <a:rPr lang="en-US" dirty="0" smtClean="0"/>
              <a:t>в </a:t>
            </a:r>
            <a:r>
              <a:rPr lang="en-US" dirty="0" err="1"/>
              <a:t>конкурсе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отбору</a:t>
            </a:r>
            <a:r>
              <a:rPr lang="en-US" dirty="0"/>
              <a:t> суб-</a:t>
            </a:r>
            <a:r>
              <a:rPr lang="en-US" dirty="0" err="1"/>
              <a:t>реципиентов</a:t>
            </a:r>
            <a:r>
              <a:rPr lang="en-US" dirty="0"/>
              <a:t> ЕССВ в </a:t>
            </a:r>
            <a:r>
              <a:rPr lang="en-US" dirty="0" err="1"/>
              <a:t>рамках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региональной</a:t>
            </a:r>
            <a:r>
              <a:rPr lang="en-US" dirty="0"/>
              <a:t> </a:t>
            </a:r>
            <a:r>
              <a:rPr lang="ru-RU" dirty="0" smtClean="0"/>
              <a:t>заявки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768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279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Региональная заявка  по компоненту ВИЧ/СПИД и Снижение вреда</vt:lpstr>
      <vt:lpstr>Введение</vt:lpstr>
      <vt:lpstr>Цель и задачи Региональной заявки:</vt:lpstr>
      <vt:lpstr>Мероприятия</vt:lpstr>
      <vt:lpstr>Решения, ожидаемые от СКК: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заявка  по компоненту ВИЧ/СПИД и Снижение вреда</dc:title>
  <dc:creator>Owner</dc:creator>
  <cp:lastModifiedBy>Owner</cp:lastModifiedBy>
  <cp:revision>12</cp:revision>
  <cp:lastPrinted>2013-09-09T07:18:35Z</cp:lastPrinted>
  <dcterms:created xsi:type="dcterms:W3CDTF">2013-09-09T04:38:16Z</dcterms:created>
  <dcterms:modified xsi:type="dcterms:W3CDTF">2013-09-09T07:37:15Z</dcterms:modified>
</cp:coreProperties>
</file>