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76" r:id="rId7"/>
    <p:sldId id="27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0" r:id="rId17"/>
    <p:sldId id="270" r:id="rId18"/>
    <p:sldId id="271" r:id="rId19"/>
    <p:sldId id="278" r:id="rId20"/>
    <p:sldId id="279" r:id="rId21"/>
    <p:sldId id="272" r:id="rId22"/>
    <p:sldId id="281" r:id="rId23"/>
    <p:sldId id="282" r:id="rId24"/>
    <p:sldId id="273" r:id="rId25"/>
    <p:sldId id="274" r:id="rId26"/>
    <p:sldId id="275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кандидатов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НПО</c:v>
                </c:pt>
                <c:pt idx="1">
                  <c:v>Академические организации</c:v>
                </c:pt>
                <c:pt idx="2">
                  <c:v>Кл. лица ТБ и УГН</c:v>
                </c:pt>
                <c:pt idx="3">
                  <c:v>Религиозные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избирателей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НПО</c:v>
                </c:pt>
                <c:pt idx="1">
                  <c:v>Академические организации</c:v>
                </c:pt>
                <c:pt idx="2">
                  <c:v>Кл. лица ТБ и УГН</c:v>
                </c:pt>
                <c:pt idx="3">
                  <c:v>Религиозные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19</c:v>
                </c:pt>
                <c:pt idx="1">
                  <c:v>3</c:v>
                </c:pt>
                <c:pt idx="2">
                  <c:v>35</c:v>
                </c:pt>
                <c:pt idx="3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НПО</c:v>
                </c:pt>
                <c:pt idx="1">
                  <c:v>Академические организации</c:v>
                </c:pt>
                <c:pt idx="2">
                  <c:v>Кл. лица ТБ и УГН</c:v>
                </c:pt>
                <c:pt idx="3">
                  <c:v>Религиозные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4016872"/>
        <c:axId val="234014128"/>
      </c:barChart>
      <c:catAx>
        <c:axId val="234016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014128"/>
        <c:crosses val="autoZero"/>
        <c:auto val="1"/>
        <c:lblAlgn val="ctr"/>
        <c:lblOffset val="100"/>
        <c:noMultiLvlLbl val="0"/>
      </c:catAx>
      <c:valAx>
        <c:axId val="234014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016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7DE8-843B-40F2-AC75-CFA29A574991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60E6-296B-4801-B5A1-CAEAE668E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06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7DE8-843B-40F2-AC75-CFA29A574991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60E6-296B-4801-B5A1-CAEAE668E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05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7DE8-843B-40F2-AC75-CFA29A574991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60E6-296B-4801-B5A1-CAEAE668E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30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7DE8-843B-40F2-AC75-CFA29A574991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60E6-296B-4801-B5A1-CAEAE668E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912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7DE8-843B-40F2-AC75-CFA29A574991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60E6-296B-4801-B5A1-CAEAE668E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704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7DE8-843B-40F2-AC75-CFA29A574991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60E6-296B-4801-B5A1-CAEAE668E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62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7DE8-843B-40F2-AC75-CFA29A574991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60E6-296B-4801-B5A1-CAEAE668E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979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7DE8-843B-40F2-AC75-CFA29A574991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60E6-296B-4801-B5A1-CAEAE668E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12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7DE8-843B-40F2-AC75-CFA29A574991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60E6-296B-4801-B5A1-CAEAE668E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85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7DE8-843B-40F2-AC75-CFA29A574991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60E6-296B-4801-B5A1-CAEAE668E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497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7DE8-843B-40F2-AC75-CFA29A574991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60E6-296B-4801-B5A1-CAEAE668E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858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B7DE8-843B-40F2-AC75-CFA29A574991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860E6-296B-4801-B5A1-CAEAE668E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6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Результаты выборов СКК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Б. </a:t>
            </a:r>
            <a:r>
              <a:rPr lang="ru-RU" dirty="0" err="1" smtClean="0"/>
              <a:t>Тургумбаев</a:t>
            </a:r>
            <a:r>
              <a:rPr lang="ru-RU" dirty="0" smtClean="0"/>
              <a:t>, Член СКК, </a:t>
            </a:r>
          </a:p>
          <a:p>
            <a:pPr algn="r"/>
            <a:r>
              <a:rPr lang="ru-RU" dirty="0" smtClean="0"/>
              <a:t>Президент Ассоциации СПИД - сервисных организаций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492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31" y="1300766"/>
            <a:ext cx="11500832" cy="355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740" y="210578"/>
            <a:ext cx="10515600" cy="729579"/>
          </a:xfrm>
        </p:spPr>
        <p:txBody>
          <a:bodyPr>
            <a:normAutofit/>
          </a:bodyPr>
          <a:lstStyle/>
          <a:p>
            <a:r>
              <a:rPr lang="ru-RU" dirty="0" smtClean="0"/>
              <a:t>Всего было зарегистрировано - 38 физ. лиц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4704" y="1094704"/>
            <a:ext cx="10135673" cy="537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7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579548"/>
            <a:ext cx="11061879" cy="5975797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Члены Мандатной Комиссии:</a:t>
            </a:r>
            <a:endParaRPr lang="en-GB" dirty="0"/>
          </a:p>
          <a:p>
            <a:pPr lvl="0"/>
            <a:r>
              <a:rPr lang="ru-RU" dirty="0" err="1"/>
              <a:t>Шохрух</a:t>
            </a:r>
            <a:r>
              <a:rPr lang="ru-RU" dirty="0"/>
              <a:t> Ибрагимов </a:t>
            </a:r>
            <a:r>
              <a:rPr lang="ru-RU" dirty="0" smtClean="0"/>
              <a:t>__________________</a:t>
            </a:r>
          </a:p>
          <a:p>
            <a:pPr marL="0" lvl="0" indent="0">
              <a:buNone/>
            </a:pPr>
            <a:r>
              <a:rPr lang="ru-RU" dirty="0"/>
              <a:t> </a:t>
            </a:r>
            <a:r>
              <a:rPr lang="ru-RU" dirty="0" smtClean="0"/>
              <a:t>   Старший </a:t>
            </a:r>
            <a:r>
              <a:rPr lang="ru-RU" dirty="0"/>
              <a:t>Ассистент, Программный офис УНП ООН (</a:t>
            </a:r>
            <a:r>
              <a:rPr lang="en-US" dirty="0"/>
              <a:t>UNODC</a:t>
            </a:r>
            <a:r>
              <a:rPr lang="ru-RU" dirty="0"/>
              <a:t>) в г. Алматы;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ru-RU" dirty="0" err="1"/>
              <a:t>Карлыгаш</a:t>
            </a:r>
            <a:r>
              <a:rPr lang="ru-RU" dirty="0"/>
              <a:t> </a:t>
            </a:r>
            <a:r>
              <a:rPr lang="ru-RU" dirty="0" err="1"/>
              <a:t>Мизанова</a:t>
            </a:r>
            <a:r>
              <a:rPr lang="ru-RU" dirty="0"/>
              <a:t> </a:t>
            </a:r>
            <a:r>
              <a:rPr lang="en-US" dirty="0"/>
              <a:t>_________________</a:t>
            </a:r>
            <a:endParaRPr lang="en-GB" dirty="0"/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/>
              <a:t>Программный координатор, </a:t>
            </a:r>
            <a:r>
              <a:rPr lang="en-US" dirty="0"/>
              <a:t>UNFPA</a:t>
            </a:r>
            <a:r>
              <a:rPr lang="ru-RU" dirty="0"/>
              <a:t>, </a:t>
            </a:r>
            <a:r>
              <a:rPr lang="ru-RU" dirty="0" err="1"/>
              <a:t>суб</a:t>
            </a:r>
            <a:r>
              <a:rPr lang="ru-RU" dirty="0"/>
              <a:t> - региональный офис;</a:t>
            </a:r>
            <a:endParaRPr lang="en-GB" dirty="0"/>
          </a:p>
          <a:p>
            <a:pPr lvl="0"/>
            <a:r>
              <a:rPr lang="ru-RU" dirty="0" smtClean="0"/>
              <a:t>Зарина </a:t>
            </a:r>
            <a:r>
              <a:rPr lang="ru-RU" dirty="0" err="1"/>
              <a:t>Нурмухамбетова</a:t>
            </a:r>
            <a:r>
              <a:rPr lang="ru-RU" dirty="0"/>
              <a:t> </a:t>
            </a:r>
            <a:r>
              <a:rPr lang="en-US" dirty="0"/>
              <a:t>_______________</a:t>
            </a:r>
            <a:endParaRPr lang="en-GB" dirty="0"/>
          </a:p>
          <a:p>
            <a:pPr marL="0" indent="0">
              <a:buNone/>
            </a:pPr>
            <a:r>
              <a:rPr lang="ru-RU" dirty="0" smtClean="0"/>
              <a:t>    Специалист </a:t>
            </a:r>
            <a:r>
              <a:rPr lang="ru-RU" dirty="0"/>
              <a:t>по связям с общественностью и отчетам, Региональный офис УКГВ (</a:t>
            </a:r>
            <a:r>
              <a:rPr lang="en-US" dirty="0"/>
              <a:t>UNOCHA</a:t>
            </a:r>
            <a:r>
              <a:rPr lang="ru-RU" dirty="0"/>
              <a:t>) для стран Кавказа и Центральной Азии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ru-RU" b="1" dirty="0"/>
              <a:t>Наблюдатели:</a:t>
            </a:r>
            <a:endParaRPr lang="en-GB" dirty="0"/>
          </a:p>
          <a:p>
            <a:pPr lvl="0"/>
            <a:r>
              <a:rPr lang="ru-RU" dirty="0"/>
              <a:t>Нурали </a:t>
            </a:r>
            <a:r>
              <a:rPr lang="ru-RU" dirty="0" err="1"/>
              <a:t>Аманжолов</a:t>
            </a:r>
            <a:r>
              <a:rPr lang="ru-RU" dirty="0"/>
              <a:t>, заместитель председателя СКК;</a:t>
            </a:r>
            <a:endParaRPr lang="en-GB" dirty="0"/>
          </a:p>
          <a:p>
            <a:pPr lvl="0"/>
            <a:r>
              <a:rPr lang="ru-RU" dirty="0"/>
              <a:t>Александр </a:t>
            </a:r>
            <a:r>
              <a:rPr lang="ru-RU" dirty="0" err="1"/>
              <a:t>Голиусов</a:t>
            </a:r>
            <a:r>
              <a:rPr lang="ru-RU" dirty="0"/>
              <a:t>, заместитель председателя СКК;</a:t>
            </a:r>
            <a:endParaRPr lang="en-GB" dirty="0"/>
          </a:p>
          <a:p>
            <a:pPr lvl="0"/>
            <a:r>
              <a:rPr lang="ru-RU" dirty="0" err="1"/>
              <a:t>Демеуова</a:t>
            </a:r>
            <a:r>
              <a:rPr lang="ru-RU" dirty="0"/>
              <a:t> </a:t>
            </a:r>
            <a:r>
              <a:rPr lang="ru-RU" dirty="0" err="1"/>
              <a:t>Рысалды</a:t>
            </a:r>
            <a:r>
              <a:rPr lang="ru-RU" dirty="0"/>
              <a:t>, Координатор Секретариата СКК;</a:t>
            </a:r>
            <a:endParaRPr lang="en-GB" dirty="0"/>
          </a:p>
          <a:p>
            <a:pPr lvl="0"/>
            <a:r>
              <a:rPr lang="ru-RU" dirty="0"/>
              <a:t>Дана </a:t>
            </a:r>
            <a:r>
              <a:rPr lang="ru-RU" dirty="0" err="1"/>
              <a:t>Муратбек</a:t>
            </a:r>
            <a:r>
              <a:rPr lang="ru-RU" dirty="0"/>
              <a:t>, Ассистент Секретариата СКК.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ru-RU" b="1" dirty="0"/>
              <a:t>Консультанты:</a:t>
            </a:r>
            <a:endParaRPr lang="en-GB" dirty="0"/>
          </a:p>
          <a:p>
            <a:pPr lvl="0"/>
            <a:r>
              <a:rPr lang="ru-RU" dirty="0"/>
              <a:t>Давид Отиашвили, эксперт </a:t>
            </a:r>
            <a:r>
              <a:rPr lang="en-US" dirty="0"/>
              <a:t>GMS </a:t>
            </a:r>
            <a:r>
              <a:rPr lang="ru-RU" dirty="0"/>
              <a:t>проекта </a:t>
            </a:r>
            <a:r>
              <a:rPr lang="en-US" dirty="0"/>
              <a:t>USAID</a:t>
            </a:r>
            <a:r>
              <a:rPr lang="ru-RU" dirty="0"/>
              <a:t>;</a:t>
            </a:r>
            <a:endParaRPr lang="en-GB" dirty="0"/>
          </a:p>
          <a:p>
            <a:pPr lvl="0"/>
            <a:r>
              <a:rPr lang="ru-RU" dirty="0"/>
              <a:t>Дария </a:t>
            </a:r>
            <a:r>
              <a:rPr lang="ru-RU" dirty="0" err="1"/>
              <a:t>Темирбекова</a:t>
            </a:r>
            <a:r>
              <a:rPr lang="ru-RU" dirty="0"/>
              <a:t>, эксперт </a:t>
            </a:r>
            <a:r>
              <a:rPr lang="en-US" dirty="0"/>
              <a:t>GMS </a:t>
            </a:r>
            <a:r>
              <a:rPr lang="ru-RU" dirty="0"/>
              <a:t>проекта </a:t>
            </a:r>
            <a:r>
              <a:rPr lang="en-US" dirty="0"/>
              <a:t>USAID</a:t>
            </a:r>
            <a:r>
              <a:rPr lang="ru-RU" dirty="0"/>
              <a:t>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841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37" y="206063"/>
            <a:ext cx="11702699" cy="760726"/>
          </a:xfrm>
        </p:spPr>
        <p:txBody>
          <a:bodyPr>
            <a:noAutofit/>
          </a:bodyPr>
          <a:lstStyle/>
          <a:p>
            <a:r>
              <a:rPr kumimoji="0" lang="ru-RU" alt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Седьмой этап</a:t>
            </a:r>
            <a:r>
              <a:rPr kumimoji="0" lang="ru-RU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голосование за кандидатов. Количество баллов были распределены в следующем порядке:</a:t>
            </a:r>
            <a:endParaRPr lang="en-GB" sz="26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40704"/>
            <a:ext cx="223138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13" y="1213556"/>
            <a:ext cx="10985679" cy="539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5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34096"/>
            <a:ext cx="10515600" cy="5442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Таким образом, в состав СКК были избраны 8 представителей от вышеуказанных подсекторов: </a:t>
            </a:r>
            <a:endParaRPr lang="en-GB" dirty="0"/>
          </a:p>
          <a:p>
            <a:pPr marL="0" lvl="0" indent="0">
              <a:buNone/>
            </a:pPr>
            <a:r>
              <a:rPr lang="ru-RU" dirty="0"/>
              <a:t>Ключевые лица, затронутые социально-значимым заболеванием – 2 представителя;</a:t>
            </a:r>
            <a:endParaRPr lang="en-GB" dirty="0"/>
          </a:p>
          <a:p>
            <a:pPr marL="0" lvl="0" indent="0">
              <a:buNone/>
            </a:pPr>
            <a:r>
              <a:rPr lang="ru-RU" dirty="0"/>
              <a:t>Представитель уязвимой группы населения – 1 представитель;</a:t>
            </a:r>
            <a:endParaRPr lang="en-GB" dirty="0"/>
          </a:p>
          <a:p>
            <a:pPr marL="0" lvl="0" indent="0">
              <a:buNone/>
            </a:pPr>
            <a:r>
              <a:rPr lang="ru-RU" dirty="0"/>
              <a:t>Национальные неправительственные организации – 3 представителя;</a:t>
            </a:r>
            <a:endParaRPr lang="en-GB" dirty="0"/>
          </a:p>
          <a:p>
            <a:pPr marL="0" lvl="0" indent="0">
              <a:buNone/>
            </a:pPr>
            <a:r>
              <a:rPr lang="ru-RU" dirty="0"/>
              <a:t>Академические организации – 1 представитель;</a:t>
            </a:r>
            <a:endParaRPr lang="en-GB" dirty="0"/>
          </a:p>
          <a:p>
            <a:pPr marL="0" lvl="0" indent="0">
              <a:buNone/>
            </a:pPr>
            <a:r>
              <a:rPr lang="ru-RU" dirty="0"/>
              <a:t>Религиозные организации – 1 представитель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197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05" y="365125"/>
            <a:ext cx="11874320" cy="1878806"/>
          </a:xfrm>
        </p:spPr>
        <p:txBody>
          <a:bodyPr>
            <a:noAutofit/>
          </a:bodyPr>
          <a:lstStyle/>
          <a:p>
            <a:r>
              <a:rPr lang="ru-RU" sz="2600" dirty="0" smtClean="0"/>
              <a:t>Дополнительно, в целях обеспечения кворума на заседаниях и других мероприятиях СКК члены Мандатной комиссии совместно с наблюдателями и экспертами, приняли решение определить 3-х альтернатов членов СКК, представляющие ключевые лица, затронутые социально-значимым заболеванием (кандидат должен иметь опыт работы не менее 1 года) :</a:t>
            </a:r>
            <a:r>
              <a:rPr lang="en-GB" sz="2600" dirty="0" smtClean="0"/>
              <a:t/>
            </a:r>
            <a:br>
              <a:rPr lang="en-GB" sz="2600" dirty="0" smtClean="0"/>
            </a:br>
            <a:endParaRPr lang="en-GB" sz="2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975" y="2243931"/>
            <a:ext cx="9942490" cy="402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3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состав СКК избраны 4 представителя следующих организаций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Результаты выборов международных НПО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31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25769"/>
            <a:ext cx="9009185" cy="3634022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 smtClean="0"/>
              <a:t>Проект Содействие - </a:t>
            </a:r>
            <a:r>
              <a:rPr lang="en-US" dirty="0" smtClean="0"/>
              <a:t>ICAP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42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08296"/>
            <a:ext cx="10515600" cy="4410192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31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Центрально-азиатский филиал международной неправительственной </a:t>
            </a:r>
            <a:r>
              <a:rPr lang="ru-RU" dirty="0" err="1" smtClean="0"/>
              <a:t>копорации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320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047" y="1339402"/>
            <a:ext cx="10515600" cy="471897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7440" y="429520"/>
            <a:ext cx="10515600" cy="909883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Представительство Королевства </a:t>
            </a:r>
            <a:r>
              <a:rPr lang="ru-RU" sz="3200" dirty="0"/>
              <a:t>нидерландского центрального объединения по борьбе с туберкулезом в ЦА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89807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56" y="300731"/>
            <a:ext cx="11410682" cy="1325563"/>
          </a:xfrm>
        </p:spPr>
        <p:txBody>
          <a:bodyPr>
            <a:noAutofit/>
          </a:bodyPr>
          <a:lstStyle/>
          <a:p>
            <a:r>
              <a:rPr lang="ru-RU" sz="3200" dirty="0" smtClean="0"/>
              <a:t>Выборы представителей неправительственного сектора в состав Странового координационного комитета по работе с международными организациями (далее - СКК)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003" y="1738648"/>
            <a:ext cx="11397803" cy="4760287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цель </a:t>
            </a:r>
            <a:r>
              <a:rPr lang="ru-RU" dirty="0"/>
              <a:t>реализации </a:t>
            </a:r>
            <a:r>
              <a:rPr lang="ru-RU" dirty="0" smtClean="0"/>
              <a:t>рекомендаций:</a:t>
            </a:r>
          </a:p>
          <a:p>
            <a:pPr marL="0" indent="0">
              <a:buNone/>
            </a:pPr>
            <a:r>
              <a:rPr lang="ru-RU" dirty="0" smtClean="0"/>
              <a:t>1)  </a:t>
            </a:r>
            <a:r>
              <a:rPr lang="ru-RU" dirty="0"/>
              <a:t>Резолюции заседания СКК от 11 ноября 2014 года, а также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2) обновленных </a:t>
            </a:r>
            <a:r>
              <a:rPr lang="ru-RU" dirty="0"/>
              <a:t>квалификационных критерий Глобального фонда для борьбы со СПИДом, туберкулезом и малярией к СКК: Критерий №5 «Согласно требованиям Глобального фонда, все члены СКК, представляющие неправительственные избирательные группы, должны избираться своими избирательными группами на основе документальных и прозрачных процедур, разработанных каждой избирательной группой. </a:t>
            </a:r>
            <a:endParaRPr lang="en-US" dirty="0" smtClean="0"/>
          </a:p>
          <a:p>
            <a:r>
              <a:rPr lang="ru-RU" dirty="0" smtClean="0"/>
              <a:t>Это требование применяется </a:t>
            </a:r>
            <a:r>
              <a:rPr lang="ru-RU" dirty="0"/>
              <a:t>ко всем членам комитета, представляющим неправительственный сектор, включая членов комитета, на которых распространяется Требование 4, и не применяется к многосторонним и двусторонним партнерам».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339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63040"/>
            <a:ext cx="10515600" cy="337494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 smtClean="0"/>
              <a:t>Центр изучения Глобального здоровья в ЦА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69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выборов Многосторонних организаций: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На тематической группе ООН по СПИДу было объявлено о необходимости </a:t>
            </a:r>
            <a:r>
              <a:rPr lang="ru-RU" dirty="0" err="1" smtClean="0"/>
              <a:t>номинирования</a:t>
            </a:r>
            <a:r>
              <a:rPr lang="ru-RU" dirty="0" smtClean="0"/>
              <a:t> кандидатов от ООН агентств;</a:t>
            </a:r>
          </a:p>
          <a:p>
            <a:pPr marL="0" indent="0">
              <a:buNone/>
            </a:pPr>
            <a:r>
              <a:rPr lang="ru-RU" dirty="0" smtClean="0"/>
              <a:t>В секретариат СКК поступили 2 предложения:</a:t>
            </a:r>
          </a:p>
          <a:p>
            <a:pPr marL="514350" indent="-514350">
              <a:buAutoNum type="arabicParenR"/>
            </a:pPr>
            <a:r>
              <a:rPr lang="ru-RU" dirty="0" smtClean="0"/>
              <a:t>Директор офиса ЮНЭЙДС в Казахстане;</a:t>
            </a:r>
          </a:p>
          <a:p>
            <a:pPr marL="514350" indent="-514350">
              <a:buAutoNum type="arabicParenR"/>
            </a:pPr>
            <a:r>
              <a:rPr lang="ru-RU" dirty="0" smtClean="0"/>
              <a:t>Программный офицер </a:t>
            </a:r>
            <a:r>
              <a:rPr lang="en-US" dirty="0" smtClean="0"/>
              <a:t>UNODC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Все единогласно проголосовали за двух кандидатов.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18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511" y="2354062"/>
            <a:ext cx="8876978" cy="32353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032" y="274506"/>
            <a:ext cx="8614173" cy="19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52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92" y="291745"/>
            <a:ext cx="8993781" cy="10456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794" y="1333968"/>
            <a:ext cx="10084158" cy="475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40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выборов ЛЖВ сообщества: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189" y="1468192"/>
            <a:ext cx="10310611" cy="470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9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10614"/>
            <a:ext cx="10868696" cy="416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5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862885"/>
            <a:ext cx="10515600" cy="510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4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244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852"/>
          </a:xfrm>
        </p:spPr>
        <p:txBody>
          <a:bodyPr/>
          <a:lstStyle/>
          <a:p>
            <a:r>
              <a:rPr lang="ru-RU" dirty="0" smtClean="0"/>
              <a:t>Процесс состоял из нескольких этапов: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276" y="1493949"/>
            <a:ext cx="10851524" cy="4683014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Первый этап работы</a:t>
            </a:r>
            <a:r>
              <a:rPr lang="ru-RU" dirty="0"/>
              <a:t> - согласование технического задания с представителями всех подсекторов.</a:t>
            </a:r>
            <a:endParaRPr lang="en-GB" dirty="0"/>
          </a:p>
          <a:p>
            <a:r>
              <a:rPr lang="ru-RU" dirty="0"/>
              <a:t>Техническое задание, разосланное с помощью электронной почты всем представителям подсекторов было дополнено их предложениями и рекомендациями.</a:t>
            </a:r>
            <a:endParaRPr lang="en-GB" dirty="0"/>
          </a:p>
          <a:p>
            <a:r>
              <a:rPr lang="ru-RU" b="1" dirty="0"/>
              <a:t>Второй этап работы</a:t>
            </a:r>
            <a:r>
              <a:rPr lang="ru-RU" dirty="0"/>
              <a:t> - Опубликование объявления в средствах массовой информации, распространение с помощью электронной рассылки «Равный-равному», а также размещение объявления на веб-сайте СКК.</a:t>
            </a:r>
            <a:endParaRPr lang="en-GB" dirty="0"/>
          </a:p>
          <a:p>
            <a:r>
              <a:rPr lang="ru-RU" dirty="0" smtClean="0"/>
              <a:t>Объявление о начале процесса выборов неправительственного сектора в СКК было опубликовано 06 декабря 2014 года в Республиканской газете «Казахстанская правда» со следующим текстом: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554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24" y="309092"/>
            <a:ext cx="9994006" cy="6130345"/>
          </a:xfrm>
        </p:spPr>
      </p:pic>
    </p:spTree>
    <p:extLst>
      <p:ext uri="{BB962C8B-B14F-4D97-AF65-F5344CB8AC3E}">
        <p14:creationId xmlns:p14="http://schemas.microsoft.com/office/powerpoint/2010/main" val="25050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2580"/>
            <a:ext cx="10515600" cy="5494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Третий этап –</a:t>
            </a:r>
            <a:r>
              <a:rPr lang="ru-RU" dirty="0"/>
              <a:t> сбор заявок от кандидатов и избирателей. С момента официального опубликования объявления в вышеперечисленных источниках, на сайте СКК были доступны следующие документы:</a:t>
            </a:r>
            <a:endParaRPr lang="en-GB" dirty="0"/>
          </a:p>
          <a:p>
            <a:r>
              <a:rPr lang="ru-RU" dirty="0"/>
              <a:t> форма заявки для организаций;</a:t>
            </a:r>
            <a:endParaRPr lang="en-GB" dirty="0"/>
          </a:p>
          <a:p>
            <a:r>
              <a:rPr lang="kk-KZ" dirty="0"/>
              <a:t> </a:t>
            </a:r>
            <a:r>
              <a:rPr lang="kk-KZ" dirty="0" smtClean="0"/>
              <a:t>форма </a:t>
            </a:r>
            <a:r>
              <a:rPr lang="kk-KZ" dirty="0"/>
              <a:t>з</a:t>
            </a:r>
            <a:r>
              <a:rPr lang="ru-RU" dirty="0" err="1"/>
              <a:t>аявки</a:t>
            </a:r>
            <a:r>
              <a:rPr lang="ru-RU" dirty="0"/>
              <a:t> для индивидуальных лиц.</a:t>
            </a:r>
            <a:endParaRPr lang="en-GB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72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34932" cy="1325563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Четвертый этап</a:t>
            </a:r>
            <a:r>
              <a:rPr lang="ru-RU" sz="2800" dirty="0" smtClean="0"/>
              <a:t> - анализ и свод полученных данных. С 06 декабря по 22 декабря включительно были получены предложения от следующих организаций и ключевых лиц, затронутых и/или живущих с заболеваниями:</a:t>
            </a: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45149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358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Пятый этап</a:t>
            </a:r>
            <a:r>
              <a:rPr lang="ru-RU" dirty="0" smtClean="0"/>
              <a:t> - объявления голосования.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35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093" y="360608"/>
            <a:ext cx="11462197" cy="581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7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336" y="837128"/>
            <a:ext cx="11745532" cy="441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2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624</Words>
  <Application>Microsoft Office PowerPoint</Application>
  <PresentationFormat>Widescreen</PresentationFormat>
  <Paragraphs>61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Результаты выборов СКК</vt:lpstr>
      <vt:lpstr>Выборы представителей неправительственного сектора в состав Странового координационного комитета по работе с международными организациями (далее - СКК) </vt:lpstr>
      <vt:lpstr>Процесс состоял из нескольких этапов:</vt:lpstr>
      <vt:lpstr>PowerPoint Presentation</vt:lpstr>
      <vt:lpstr>PowerPoint Presentation</vt:lpstr>
      <vt:lpstr>Четвертый этап - анализ и свод полученных данных. С 06 декабря по 22 декабря включительно были получены предложения от следующих организаций и ключевых лиц, затронутых и/или живущих с заболеваниями: </vt:lpstr>
      <vt:lpstr>PowerPoint Presentation</vt:lpstr>
      <vt:lpstr>PowerPoint Presentation</vt:lpstr>
      <vt:lpstr>PowerPoint Presentation</vt:lpstr>
      <vt:lpstr>PowerPoint Presentation</vt:lpstr>
      <vt:lpstr>Всего было зарегистрировано - 38 физ. лиц</vt:lpstr>
      <vt:lpstr>PowerPoint Presentation</vt:lpstr>
      <vt:lpstr>Седьмой этап - голосование за кандидатов. Количество баллов были распределены в следующем порядке:</vt:lpstr>
      <vt:lpstr>PowerPoint Presentation</vt:lpstr>
      <vt:lpstr>Дополнительно, в целях обеспечения кворума на заседаниях и других мероприятиях СКК члены Мандатной комиссии совместно с наблюдателями и экспертами, приняли решение определить 3-х альтернатов членов СКК, представляющие ключевые лица, затронутые социально-значимым заболеванием (кандидат должен иметь опыт работы не менее 1 года) : </vt:lpstr>
      <vt:lpstr>Результаты выборов международных НПО</vt:lpstr>
      <vt:lpstr>Проект Содействие - ICAP</vt:lpstr>
      <vt:lpstr>Центрально-азиатский филиал международной неправительственной копорации</vt:lpstr>
      <vt:lpstr>Представительство Королевства нидерландского центрального объединения по борьбе с туберкулезом в ЦА</vt:lpstr>
      <vt:lpstr>Центр изучения Глобального здоровья в ЦА</vt:lpstr>
      <vt:lpstr>Результаты выборов Многосторонних организаций:</vt:lpstr>
      <vt:lpstr>PowerPoint Presentation</vt:lpstr>
      <vt:lpstr>PowerPoint Presentation</vt:lpstr>
      <vt:lpstr>Результаты выборов ЛЖВ сообщества: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Ryssaldy Demeuova</dc:creator>
  <cp:lastModifiedBy>Ryssaldy Demeuova</cp:lastModifiedBy>
  <cp:revision>11</cp:revision>
  <dcterms:created xsi:type="dcterms:W3CDTF">2015-03-03T04:01:50Z</dcterms:created>
  <dcterms:modified xsi:type="dcterms:W3CDTF">2015-03-03T14:26:03Z</dcterms:modified>
</cp:coreProperties>
</file>