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305" r:id="rId4"/>
    <p:sldId id="308" r:id="rId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08478-A251-436E-AEF0-AE26419A8FE5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E333F-E97D-4372-99D9-146828A7711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0346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46D1-94F7-4220-B114-187C865C19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393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46D1-94F7-4220-B114-187C865C193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41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7E2F0-EA22-41B7-8BC6-78377772B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A9A5F4-3449-4114-8DFB-5EBECB2EF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28ACD1-6C0D-4B7D-BEB1-05152523B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834FF3-3067-4BC8-9D0D-CC69C0C4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C1E4DD-4CFF-40A8-A86C-A894818E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1359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DB1B7-99F8-4A4D-B36D-84AE2B2D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8D2556A-F910-4FB0-BF6F-583EEA0DD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547DDC-7AF7-43E9-A182-9A8D9C3A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BDEF95-D198-43E0-B72C-21A15E49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94850F-99A8-4ACE-A4B6-C4CA7261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4366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1BE032-641E-4A44-8FB1-79488373B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70B30F-64A7-4F24-B642-78D6C05A4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55F8BF-E91A-471D-9480-9A520BBC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DBD484-2A5C-4126-B8E8-3C5FEB12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510027-8B9C-4CCA-B132-782C42E8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38496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585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F7A4E-D37C-42D6-BB7F-88B5B00D3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F8240-4C3C-4766-8375-00BAF399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8CD53E-C6D7-4469-B457-C4728349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78E12B-ABE2-4E6F-8714-FD30B2EF0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E3671-30B6-4836-A659-0B1981F4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1538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D3093-34D6-4556-A839-00F436F1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037728-3B17-42A1-B783-4375FE3C9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1EC88E-4280-41F7-ABF5-D150E131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BBA8A9-6E2D-4DAE-8217-4028DA5C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8BC8C2-79AE-4924-9917-3A371907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2426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2DC8F-7DCA-4E9F-B59D-3FF65904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F66ABC-8263-4C5D-AC15-8AB31A23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FFC600-F877-4486-A88E-C631CD04D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A1B47C-6108-4496-8A59-F0E077A8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EB5BAF-457D-47A9-B73F-2782539C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B1053-EADA-49A0-B8D8-6153A225C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9534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F3845-57F1-4DA1-9A31-E2CF3A3F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61EE37-BBD8-4B32-A12B-62C0E530F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47D529-8921-44A4-B4BE-6B2BDDA0F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8E7C27-7351-48CA-B010-B62080B8A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CAF55B-E360-4D30-9840-38E907AE13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2CCF6F5-DA82-4DA4-A443-C112054E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F3BE595-DCB6-47AA-8C55-4FCB7E07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C28E11-F241-4A0D-82AB-C6FB50A4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9922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754FE-33B7-463D-8CDC-99835B78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FF8EA4-6DB4-44E2-8CFA-59C01A946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D5676E-A758-479A-8091-8DA0C0F1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646235-E46A-440D-BA74-3E97D5E2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8044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3A6437-18AD-44AF-9DA0-AF5D6C79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054B118-0951-415A-B640-A6D302A2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5AFE96-566C-4B1B-9C84-294E691F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2675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A01FD-2EC3-45FB-A2A2-DA4A7640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07527-CF55-47B4-A3C4-3C054CAEA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AB7D82-1FE5-4CFE-8430-03CA04CA4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0BB50F-7CDA-40A5-B5F1-1BB0D69D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344821-1EB5-4255-BDEB-E99DC75F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432B82-5661-4D31-B8E3-6CEB7856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317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E78AE-F99F-48C2-9D45-50257378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47FFBE5-1177-4763-AE51-6029D3FA5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BAAB0A-AA58-4062-A57D-47D8AC704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FC5226-C049-468F-9B59-19E3B660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70628B-9398-4D63-BC19-1748DD94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1019EC-F633-4404-9737-7C60DB8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8210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95FED-06E2-447D-9F62-07A0EEE5F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4FC960-7ED8-4BE6-A2E0-B190AAD24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D455F3-313A-480B-B659-624249178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1C66-C875-4D1F-9DB4-E841E3D6D541}" type="datetimeFigureOut">
              <a:rPr lang="ru-KZ" smtClean="0"/>
              <a:t>26.10.2021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0DE9FE-A9BF-4E15-B21D-8CA2DA7A9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6602DC-D3C2-47A9-85A7-86F9B97C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9E58-86F4-48AF-9A24-F11F8FFA6D2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8527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DAFEC-F7C7-434F-8EAA-2DBC1BDF3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6944" y="5543443"/>
            <a:ext cx="3687192" cy="999400"/>
          </a:xfrm>
        </p:spPr>
        <p:txBody>
          <a:bodyPr>
            <a:normAutofit/>
          </a:bodyPr>
          <a:lstStyle/>
          <a:p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Алтынбеков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К.С.</a:t>
            </a:r>
            <a:b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генерального директора РНПЦПЗ</a:t>
            </a:r>
            <a:endParaRPr lang="ru-KZ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33CFDEA-0F1A-43A1-8642-6A005837A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0742"/>
            <a:ext cx="9144000" cy="190204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реализации программы поддерживающей терапии агонистами опиоидов 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Казахстан на 2021-2022 годы</a:t>
            </a:r>
          </a:p>
        </p:txBody>
      </p:sp>
      <p:pic>
        <p:nvPicPr>
          <p:cNvPr id="4" name="Объект 6">
            <a:extLst>
              <a:ext uri="{FF2B5EF4-FFF2-40B4-BE49-F238E27FC236}">
                <a16:creationId xmlns:a16="http://schemas.microsoft.com/office/drawing/2014/main" id="{95EB4121-75E9-4CF6-92C5-7EF4FCD5A4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78" y="103330"/>
            <a:ext cx="1502533" cy="84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2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8306" y="838200"/>
            <a:ext cx="3735463" cy="5281073"/>
          </a:xfrm>
          <a:custGeom>
            <a:avLst/>
            <a:gdLst/>
            <a:ahLst/>
            <a:cxnLst/>
            <a:rect l="l" t="t" r="r" b="b"/>
            <a:pathLst>
              <a:path w="2979420" h="4398645">
                <a:moveTo>
                  <a:pt x="238353" y="0"/>
                </a:moveTo>
                <a:lnTo>
                  <a:pt x="2741041" y="0"/>
                </a:lnTo>
                <a:lnTo>
                  <a:pt x="2760597" y="789"/>
                </a:lnTo>
                <a:lnTo>
                  <a:pt x="2798341" y="6925"/>
                </a:lnTo>
                <a:lnTo>
                  <a:pt x="2850610" y="26598"/>
                </a:lnTo>
                <a:lnTo>
                  <a:pt x="2896194" y="57366"/>
                </a:lnTo>
                <a:lnTo>
                  <a:pt x="2933439" y="97575"/>
                </a:lnTo>
                <a:lnTo>
                  <a:pt x="2960693" y="145571"/>
                </a:lnTo>
                <a:lnTo>
                  <a:pt x="2976301" y="199701"/>
                </a:lnTo>
                <a:lnTo>
                  <a:pt x="2979420" y="238378"/>
                </a:lnTo>
                <a:lnTo>
                  <a:pt x="2979420" y="4398264"/>
                </a:lnTo>
                <a:lnTo>
                  <a:pt x="0" y="4398264"/>
                </a:lnTo>
                <a:lnTo>
                  <a:pt x="0" y="238378"/>
                </a:lnTo>
                <a:lnTo>
                  <a:pt x="3119" y="199701"/>
                </a:lnTo>
                <a:lnTo>
                  <a:pt x="18731" y="145571"/>
                </a:lnTo>
                <a:lnTo>
                  <a:pt x="45989" y="97575"/>
                </a:lnTo>
                <a:lnTo>
                  <a:pt x="83237" y="57366"/>
                </a:lnTo>
                <a:lnTo>
                  <a:pt x="128817" y="26598"/>
                </a:lnTo>
                <a:lnTo>
                  <a:pt x="181075" y="6925"/>
                </a:lnTo>
                <a:lnTo>
                  <a:pt x="218805" y="789"/>
                </a:lnTo>
                <a:lnTo>
                  <a:pt x="238353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0978" y="971236"/>
            <a:ext cx="3625599" cy="501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  <a:buClr>
                <a:srgbClr val="001F5F"/>
              </a:buClr>
              <a:tabLst>
                <a:tab pos="127635" algn="l"/>
              </a:tabLst>
            </a:pPr>
            <a:r>
              <a:rPr lang="ru-RU" sz="13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13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ероприятий</a:t>
            </a:r>
            <a:r>
              <a:rPr sz="13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финансированию закупа, хранения, транспортировки Метадона</a:t>
            </a:r>
            <a:r>
              <a:rPr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Внесение изменений в Приказ МЗСР РК № 766 «Об утверждении правил обеспечения лекарственными средствами граждан» в части обеспечения Метадоном;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цены на Метадон с производителем и/или официальным представителем производителя;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и установление предельной цены на Метадон в НЦЭЛС; Утверждение предельной цены на Метадон приказом Министра здравоохранения РК;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лекарственного средства Метадона гидрохлорид в Перечень лекарственных средств и медицинских изделий в рамках гарантированного объема бесплатной медицинской помощи на амбулаторном уровне;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лекарственного средства Метадон в Список закупа Единого дистрибьютора; 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предложения по оплате расходов на обеспечение пациентов ПТАО Метадоном (комплексный тариф плюс фактические расходы на Метадон гидрохлорид).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635" algn="l"/>
              </a:tabLst>
            </a:pPr>
            <a:endParaRPr sz="1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332" y="6070915"/>
            <a:ext cx="3738890" cy="738727"/>
          </a:xfrm>
          <a:custGeom>
            <a:avLst/>
            <a:gdLst/>
            <a:ahLst/>
            <a:cxnLst/>
            <a:rect l="l" t="t" r="r" b="b"/>
            <a:pathLst>
              <a:path w="2992120" h="786764">
                <a:moveTo>
                  <a:pt x="0" y="786383"/>
                </a:moveTo>
                <a:lnTo>
                  <a:pt x="2991612" y="786383"/>
                </a:lnTo>
                <a:lnTo>
                  <a:pt x="2991612" y="0"/>
                </a:lnTo>
                <a:lnTo>
                  <a:pt x="0" y="0"/>
                </a:lnTo>
                <a:lnTo>
                  <a:pt x="0" y="78638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5848" y="6191429"/>
            <a:ext cx="3393815" cy="4705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210"/>
              </a:lnSpc>
            </a:pPr>
            <a:r>
              <a:rPr lang="ru-RU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обеспечения лекарственным средством Метадона гидрохлорид в рамках ПТАО</a:t>
            </a:r>
          </a:p>
        </p:txBody>
      </p:sp>
      <p:sp>
        <p:nvSpPr>
          <p:cNvPr id="10" name="object 10"/>
          <p:cNvSpPr/>
          <p:nvPr/>
        </p:nvSpPr>
        <p:spPr>
          <a:xfrm>
            <a:off x="4066876" y="1066800"/>
            <a:ext cx="2506772" cy="5081647"/>
          </a:xfrm>
          <a:custGeom>
            <a:avLst/>
            <a:gdLst/>
            <a:ahLst/>
            <a:cxnLst/>
            <a:rect l="l" t="t" r="r" b="b"/>
            <a:pathLst>
              <a:path w="2432685" h="4398645">
                <a:moveTo>
                  <a:pt x="194563" y="0"/>
                </a:moveTo>
                <a:lnTo>
                  <a:pt x="2237740" y="0"/>
                </a:lnTo>
                <a:lnTo>
                  <a:pt x="2253695" y="645"/>
                </a:lnTo>
                <a:lnTo>
                  <a:pt x="2299232" y="9920"/>
                </a:lnTo>
                <a:lnTo>
                  <a:pt x="2340222" y="29153"/>
                </a:lnTo>
                <a:lnTo>
                  <a:pt x="2375312" y="56991"/>
                </a:lnTo>
                <a:lnTo>
                  <a:pt x="2403150" y="92081"/>
                </a:lnTo>
                <a:lnTo>
                  <a:pt x="2422383" y="133071"/>
                </a:lnTo>
                <a:lnTo>
                  <a:pt x="2431658" y="178608"/>
                </a:lnTo>
                <a:lnTo>
                  <a:pt x="2432304" y="194563"/>
                </a:lnTo>
                <a:lnTo>
                  <a:pt x="2432304" y="4398264"/>
                </a:lnTo>
                <a:lnTo>
                  <a:pt x="0" y="4398264"/>
                </a:lnTo>
                <a:lnTo>
                  <a:pt x="0" y="194563"/>
                </a:lnTo>
                <a:lnTo>
                  <a:pt x="5655" y="147812"/>
                </a:lnTo>
                <a:lnTo>
                  <a:pt x="21719" y="105156"/>
                </a:lnTo>
                <a:lnTo>
                  <a:pt x="46839" y="67949"/>
                </a:lnTo>
                <a:lnTo>
                  <a:pt x="79662" y="37543"/>
                </a:lnTo>
                <a:lnTo>
                  <a:pt x="118836" y="15291"/>
                </a:lnTo>
                <a:lnTo>
                  <a:pt x="163007" y="2546"/>
                </a:lnTo>
                <a:lnTo>
                  <a:pt x="194563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84523" y="1171787"/>
            <a:ext cx="2282825" cy="5650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  <a:buClr>
                <a:srgbClr val="001F5F"/>
              </a:buClr>
              <a:tabLst>
                <a:tab pos="127000" algn="l"/>
              </a:tabLst>
            </a:pP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ероприятия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 algn="just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Семинар-тренингов для врачей психиатров (наркологов), сотрудников кафедр и работников СПИД-центров;</a:t>
            </a:r>
          </a:p>
          <a:p>
            <a:pPr marL="127000" indent="-114300" algn="just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Семинар-тренингов для мультидисциплинарных бригад ПТАО по улучшению качества сопровождения и оказываемой комплексной медико-социальной помощи; </a:t>
            </a:r>
          </a:p>
          <a:p>
            <a:pPr marL="127000" indent="-114300" algn="just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Семинар-тренингов для представителей пресс-служб организаций;</a:t>
            </a:r>
          </a:p>
          <a:p>
            <a:pPr marL="127000" indent="-114300" algn="just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Семинар-совещания для руководителей Службы психического здоровья по актуальным вопросам реализации программы ПТАО </a:t>
            </a:r>
          </a:p>
          <a:p>
            <a:pPr marL="127000" indent="-114300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endParaRPr lang="ru-RU" sz="14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0" indent="-114300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endParaRPr lang="ru-RU" sz="14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0" indent="-114300">
              <a:lnSpc>
                <a:spcPts val="1614"/>
              </a:lnSpc>
              <a:spcBef>
                <a:spcPts val="105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endParaRPr lang="ru-RU" sz="1400" spc="-10" dirty="0" err="1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63448" y="6087447"/>
            <a:ext cx="2506772" cy="722195"/>
          </a:xfrm>
          <a:custGeom>
            <a:avLst/>
            <a:gdLst/>
            <a:ahLst/>
            <a:cxnLst/>
            <a:rect l="l" t="t" r="r" b="b"/>
            <a:pathLst>
              <a:path w="2432685" h="786764">
                <a:moveTo>
                  <a:pt x="0" y="786383"/>
                </a:moveTo>
                <a:lnTo>
                  <a:pt x="2432304" y="786383"/>
                </a:lnTo>
                <a:lnTo>
                  <a:pt x="2432304" y="0"/>
                </a:lnTo>
                <a:lnTo>
                  <a:pt x="0" y="0"/>
                </a:lnTo>
                <a:lnTo>
                  <a:pt x="0" y="78638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53207" y="6148447"/>
            <a:ext cx="2155315" cy="778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210"/>
              </a:lnSpc>
            </a:pPr>
            <a:r>
              <a:rPr lang="ru-RU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информированности населения о программе ПТАО</a:t>
            </a:r>
          </a:p>
          <a:p>
            <a:pPr marL="12700" marR="5080" algn="ctr">
              <a:lnSpc>
                <a:spcPts val="121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388920" y="3959439"/>
            <a:ext cx="2642743" cy="2057400"/>
          </a:xfrm>
          <a:custGeom>
            <a:avLst/>
            <a:gdLst/>
            <a:ahLst/>
            <a:cxnLst/>
            <a:rect l="l" t="t" r="r" b="b"/>
            <a:pathLst>
              <a:path w="2430779" h="4398645">
                <a:moveTo>
                  <a:pt x="194437" y="0"/>
                </a:moveTo>
                <a:lnTo>
                  <a:pt x="2236342" y="0"/>
                </a:lnTo>
                <a:lnTo>
                  <a:pt x="2252280" y="645"/>
                </a:lnTo>
                <a:lnTo>
                  <a:pt x="2297773" y="9919"/>
                </a:lnTo>
                <a:lnTo>
                  <a:pt x="2338733" y="29147"/>
                </a:lnTo>
                <a:lnTo>
                  <a:pt x="2373804" y="56975"/>
                </a:lnTo>
                <a:lnTo>
                  <a:pt x="2401632" y="92046"/>
                </a:lnTo>
                <a:lnTo>
                  <a:pt x="2420860" y="133006"/>
                </a:lnTo>
                <a:lnTo>
                  <a:pt x="2430134" y="178499"/>
                </a:lnTo>
                <a:lnTo>
                  <a:pt x="2430779" y="194437"/>
                </a:lnTo>
                <a:lnTo>
                  <a:pt x="2430779" y="4398264"/>
                </a:lnTo>
                <a:lnTo>
                  <a:pt x="0" y="4398264"/>
                </a:lnTo>
                <a:lnTo>
                  <a:pt x="0" y="194437"/>
                </a:lnTo>
                <a:lnTo>
                  <a:pt x="5654" y="147734"/>
                </a:lnTo>
                <a:lnTo>
                  <a:pt x="21715" y="105112"/>
                </a:lnTo>
                <a:lnTo>
                  <a:pt x="46827" y="67927"/>
                </a:lnTo>
                <a:lnTo>
                  <a:pt x="79635" y="37535"/>
                </a:lnTo>
                <a:lnTo>
                  <a:pt x="118782" y="15289"/>
                </a:lnTo>
                <a:lnTo>
                  <a:pt x="162915" y="2546"/>
                </a:lnTo>
                <a:lnTo>
                  <a:pt x="194437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388919" y="4111928"/>
            <a:ext cx="2582101" cy="1481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ероприятия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04775" indent="-114300" algn="just">
              <a:lnSpc>
                <a:spcPct val="91600"/>
              </a:lnSpc>
              <a:spcBef>
                <a:spcPts val="250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мониторинга работы ЭРЗПТ;</a:t>
            </a:r>
          </a:p>
          <a:p>
            <a:pPr marL="127000" marR="104775" indent="-114300" algn="just">
              <a:lnSpc>
                <a:spcPct val="91600"/>
              </a:lnSpc>
              <a:spcBef>
                <a:spcPts val="250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мониторинговых визитов в региональные кабинеты предоставления ПТАО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377320" y="5961620"/>
            <a:ext cx="2665941" cy="625184"/>
          </a:xfrm>
          <a:custGeom>
            <a:avLst/>
            <a:gdLst/>
            <a:ahLst/>
            <a:cxnLst/>
            <a:rect l="l" t="t" r="r" b="b"/>
            <a:pathLst>
              <a:path w="2430779" h="786764">
                <a:moveTo>
                  <a:pt x="0" y="786383"/>
                </a:moveTo>
                <a:lnTo>
                  <a:pt x="2430780" y="786383"/>
                </a:lnTo>
                <a:lnTo>
                  <a:pt x="2430780" y="0"/>
                </a:lnTo>
                <a:lnTo>
                  <a:pt x="0" y="0"/>
                </a:lnTo>
                <a:lnTo>
                  <a:pt x="0" y="78638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436916" y="6087447"/>
            <a:ext cx="2618401" cy="624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210"/>
              </a:lnSpc>
            </a:pPr>
            <a:r>
              <a:rPr lang="ru-RU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регуляции эффективной реализации программы ПТАО</a:t>
            </a:r>
          </a:p>
          <a:p>
            <a:pPr marL="12700" marR="5080" algn="ctr">
              <a:lnSpc>
                <a:spcPts val="121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388920" y="1066800"/>
            <a:ext cx="2654341" cy="1998133"/>
          </a:xfrm>
          <a:custGeom>
            <a:avLst/>
            <a:gdLst/>
            <a:ahLst/>
            <a:cxnLst/>
            <a:rect l="l" t="t" r="r" b="b"/>
            <a:pathLst>
              <a:path w="2432684" h="4398645">
                <a:moveTo>
                  <a:pt x="194563" y="0"/>
                </a:moveTo>
                <a:lnTo>
                  <a:pt x="2237739" y="0"/>
                </a:lnTo>
                <a:lnTo>
                  <a:pt x="2253695" y="645"/>
                </a:lnTo>
                <a:lnTo>
                  <a:pt x="2299232" y="9920"/>
                </a:lnTo>
                <a:lnTo>
                  <a:pt x="2340222" y="29153"/>
                </a:lnTo>
                <a:lnTo>
                  <a:pt x="2375312" y="56991"/>
                </a:lnTo>
                <a:lnTo>
                  <a:pt x="2403150" y="92081"/>
                </a:lnTo>
                <a:lnTo>
                  <a:pt x="2422383" y="133071"/>
                </a:lnTo>
                <a:lnTo>
                  <a:pt x="2431658" y="178608"/>
                </a:lnTo>
                <a:lnTo>
                  <a:pt x="2432304" y="194563"/>
                </a:lnTo>
                <a:lnTo>
                  <a:pt x="2432304" y="4398264"/>
                </a:lnTo>
                <a:lnTo>
                  <a:pt x="0" y="4398264"/>
                </a:lnTo>
                <a:lnTo>
                  <a:pt x="0" y="194563"/>
                </a:lnTo>
                <a:lnTo>
                  <a:pt x="5655" y="147812"/>
                </a:lnTo>
                <a:lnTo>
                  <a:pt x="21719" y="105156"/>
                </a:lnTo>
                <a:lnTo>
                  <a:pt x="46839" y="67949"/>
                </a:lnTo>
                <a:lnTo>
                  <a:pt x="79662" y="37543"/>
                </a:lnTo>
                <a:lnTo>
                  <a:pt x="118836" y="15291"/>
                </a:lnTo>
                <a:lnTo>
                  <a:pt x="163007" y="2546"/>
                </a:lnTo>
                <a:lnTo>
                  <a:pt x="194563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474326" y="1178560"/>
            <a:ext cx="2496695" cy="1667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111760" indent="-114300">
              <a:lnSpc>
                <a:spcPts val="154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ероприятия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 algn="just">
              <a:lnSpc>
                <a:spcPts val="1610"/>
              </a:lnSpc>
              <a:spcBef>
                <a:spcPts val="90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сотрудничества РНПЦПЗ с КНЦДИЗ </a:t>
            </a:r>
          </a:p>
          <a:p>
            <a:pPr marL="127000" indent="-114300" algn="just">
              <a:lnSpc>
                <a:spcPts val="1610"/>
              </a:lnSpc>
              <a:spcBef>
                <a:spcPts val="90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сотрудничества с международными организациями </a:t>
            </a:r>
          </a:p>
          <a:p>
            <a:pPr marL="127000" indent="-114300" algn="just">
              <a:lnSpc>
                <a:spcPts val="1610"/>
              </a:lnSpc>
              <a:spcBef>
                <a:spcPts val="90"/>
              </a:spcBef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сотрудничества с НПО</a:t>
            </a:r>
          </a:p>
        </p:txBody>
      </p:sp>
      <p:sp>
        <p:nvSpPr>
          <p:cNvPr id="29" name="object 29"/>
          <p:cNvSpPr/>
          <p:nvPr/>
        </p:nvSpPr>
        <p:spPr>
          <a:xfrm>
            <a:off x="9376982" y="3064933"/>
            <a:ext cx="2678335" cy="786765"/>
          </a:xfrm>
          <a:custGeom>
            <a:avLst/>
            <a:gdLst/>
            <a:ahLst/>
            <a:cxnLst/>
            <a:rect l="l" t="t" r="r" b="b"/>
            <a:pathLst>
              <a:path w="2432684" h="786764">
                <a:moveTo>
                  <a:pt x="0" y="786383"/>
                </a:moveTo>
                <a:lnTo>
                  <a:pt x="2432304" y="786383"/>
                </a:lnTo>
                <a:lnTo>
                  <a:pt x="2432304" y="0"/>
                </a:lnTo>
                <a:lnTo>
                  <a:pt x="0" y="0"/>
                </a:lnTo>
                <a:lnTo>
                  <a:pt x="0" y="78638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pPr algn="ctr"/>
            <a:r>
              <a:rPr lang="ru-RU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Межсекторальное сотрудничество для успешной реализации ПТАО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109075" y="5738571"/>
            <a:ext cx="135953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lang="ru-KZ" sz="110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094211" y="6465214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61313" y="229146"/>
            <a:ext cx="9472295" cy="748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ДОРОЖНАЯ КАРТА ПО РЕАЛИЗАЦИИ ПРОГРАММЫ ПОДДЕРЖИВАЮЩЕЙ ТЕРАПИИ АГОНИСТАМИ ОПИОИДОВ В РЕСПУБЛИКЕ КАЗАХСТАН НА 2021-2022 ГОДЫ</a:t>
            </a:r>
          </a:p>
          <a:p>
            <a:pPr marL="39370" algn="ctr">
              <a:lnSpc>
                <a:spcPct val="100000"/>
              </a:lnSpc>
              <a:spcBef>
                <a:spcPts val="830"/>
              </a:spcBef>
            </a:pP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(у</a:t>
            </a:r>
            <a:r>
              <a:rPr sz="1400" b="1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т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верждена</a:t>
            </a:r>
            <a:r>
              <a:rPr sz="14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14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азом</a:t>
            </a:r>
            <a:r>
              <a:rPr sz="14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МЗ</a:t>
            </a:r>
            <a:r>
              <a:rPr sz="1400" b="1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400" b="1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т</a:t>
            </a:r>
            <a:r>
              <a:rPr sz="1400" b="1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9</a:t>
            </a:r>
            <a:r>
              <a:rPr sz="14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апреля</a:t>
            </a:r>
            <a:r>
              <a:rPr sz="14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2021г.</a:t>
            </a:r>
            <a:r>
              <a:rPr sz="14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№206)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8307" y="173736"/>
            <a:ext cx="999744" cy="562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10AE8734-9903-4D2B-8E47-AE268C0671D3}"/>
              </a:ext>
            </a:extLst>
          </p:cNvPr>
          <p:cNvSpPr/>
          <p:nvPr/>
        </p:nvSpPr>
        <p:spPr>
          <a:xfrm>
            <a:off x="6660770" y="5368995"/>
            <a:ext cx="2630804" cy="748923"/>
          </a:xfrm>
          <a:custGeom>
            <a:avLst/>
            <a:gdLst/>
            <a:ahLst/>
            <a:cxnLst/>
            <a:rect l="l" t="t" r="r" b="b"/>
            <a:pathLst>
              <a:path w="2432685" h="786764">
                <a:moveTo>
                  <a:pt x="0" y="786383"/>
                </a:moveTo>
                <a:lnTo>
                  <a:pt x="2432304" y="786383"/>
                </a:lnTo>
                <a:lnTo>
                  <a:pt x="2432304" y="0"/>
                </a:lnTo>
                <a:lnTo>
                  <a:pt x="0" y="0"/>
                </a:lnTo>
                <a:lnTo>
                  <a:pt x="0" y="78638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210"/>
              </a:lnSpc>
            </a:pPr>
            <a:endParaRPr lang="ru-RU" sz="1800" b="1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ts val="1210"/>
              </a:lnSpc>
            </a:pPr>
            <a:r>
              <a:rPr lang="ru-RU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Организационно-методическая помощь для успешной реализации ПТАО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5FABB3-0CA1-4BAF-85F1-8CD2780A612D}"/>
              </a:ext>
            </a:extLst>
          </p:cNvPr>
          <p:cNvSpPr txBox="1"/>
          <p:nvPr/>
        </p:nvSpPr>
        <p:spPr>
          <a:xfrm>
            <a:off x="6565202" y="1066799"/>
            <a:ext cx="2587426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ероприятия: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программы, с учетом эпидемиологической ситуации, путем открытия кабинетов ПТАО в региональных организациях здравоохранения;</a:t>
            </a:r>
          </a:p>
          <a:p>
            <a:pPr marL="127000" indent="-114300" algn="just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охватом ПТАО пациентов  с диагнозом "Психические и поведенческие расстройства, вызванные употреблением опиоидов", состоящих на учете в медицинских организациях службы психического здоровья</a:t>
            </a:r>
          </a:p>
          <a:p>
            <a:pPr marL="127000" indent="-114300">
              <a:lnSpc>
                <a:spcPct val="100000"/>
              </a:lnSpc>
              <a:buClr>
                <a:srgbClr val="001F5F"/>
              </a:buClr>
              <a:buFont typeface="Calibri"/>
              <a:buChar char="•"/>
              <a:tabLst>
                <a:tab pos="127000" algn="l"/>
              </a:tabLst>
            </a:pPr>
            <a:endParaRPr lang="ru-RU" sz="1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4" name="object 27">
            <a:extLst>
              <a:ext uri="{FF2B5EF4-FFF2-40B4-BE49-F238E27FC236}">
                <a16:creationId xmlns:a16="http://schemas.microsoft.com/office/drawing/2014/main" id="{3D319639-26DB-4D79-AEB4-82CEFCAF4364}"/>
              </a:ext>
            </a:extLst>
          </p:cNvPr>
          <p:cNvSpPr/>
          <p:nvPr/>
        </p:nvSpPr>
        <p:spPr>
          <a:xfrm>
            <a:off x="6659055" y="1073925"/>
            <a:ext cx="2607645" cy="4411135"/>
          </a:xfrm>
          <a:custGeom>
            <a:avLst/>
            <a:gdLst/>
            <a:ahLst/>
            <a:cxnLst/>
            <a:rect l="l" t="t" r="r" b="b"/>
            <a:pathLst>
              <a:path w="2432684" h="4398645">
                <a:moveTo>
                  <a:pt x="194563" y="0"/>
                </a:moveTo>
                <a:lnTo>
                  <a:pt x="2237739" y="0"/>
                </a:lnTo>
                <a:lnTo>
                  <a:pt x="2253695" y="645"/>
                </a:lnTo>
                <a:lnTo>
                  <a:pt x="2299232" y="9920"/>
                </a:lnTo>
                <a:lnTo>
                  <a:pt x="2340222" y="29153"/>
                </a:lnTo>
                <a:lnTo>
                  <a:pt x="2375312" y="56991"/>
                </a:lnTo>
                <a:lnTo>
                  <a:pt x="2403150" y="92081"/>
                </a:lnTo>
                <a:lnTo>
                  <a:pt x="2422383" y="133071"/>
                </a:lnTo>
                <a:lnTo>
                  <a:pt x="2431658" y="178608"/>
                </a:lnTo>
                <a:lnTo>
                  <a:pt x="2432304" y="194563"/>
                </a:lnTo>
                <a:lnTo>
                  <a:pt x="2432304" y="4398264"/>
                </a:lnTo>
                <a:lnTo>
                  <a:pt x="0" y="4398264"/>
                </a:lnTo>
                <a:lnTo>
                  <a:pt x="0" y="194563"/>
                </a:lnTo>
                <a:lnTo>
                  <a:pt x="5655" y="147812"/>
                </a:lnTo>
                <a:lnTo>
                  <a:pt x="21719" y="105156"/>
                </a:lnTo>
                <a:lnTo>
                  <a:pt x="46839" y="67949"/>
                </a:lnTo>
                <a:lnTo>
                  <a:pt x="79662" y="37543"/>
                </a:lnTo>
                <a:lnTo>
                  <a:pt x="118836" y="15291"/>
                </a:lnTo>
                <a:lnTo>
                  <a:pt x="163007" y="2546"/>
                </a:lnTo>
                <a:lnTo>
                  <a:pt x="194563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>
            <a:extLst>
              <a:ext uri="{FF2B5EF4-FFF2-40B4-BE49-F238E27FC236}">
                <a16:creationId xmlns:a16="http://schemas.microsoft.com/office/drawing/2014/main" id="{57937D0A-5BFB-40FA-B90E-C5C4125B5A10}"/>
              </a:ext>
            </a:extLst>
          </p:cNvPr>
          <p:cNvSpPr txBox="1">
            <a:spLocks/>
          </p:cNvSpPr>
          <p:nvPr/>
        </p:nvSpPr>
        <p:spPr>
          <a:xfrm>
            <a:off x="0" y="317432"/>
            <a:ext cx="12192000" cy="34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ru-RU"/>
            </a:defPPr>
            <a:lvl1pPr algn="ctr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defRPr sz="1400" b="1" kern="0">
                <a:solidFill>
                  <a:srgbClr val="002060"/>
                </a:solidFill>
                <a:latin typeface="Times New Roman" pitchFamily="18" charset="0"/>
                <a:ea typeface="ＭＳ Ｐゴシック" pitchFamily="34" charset="-128"/>
                <a:cs typeface="+mj-cs"/>
              </a:defRPr>
            </a:lvl1pPr>
          </a:lstStyle>
          <a:p>
            <a:r>
              <a:rPr lang="ru-RU" sz="1800" dirty="0"/>
              <a:t>ИСПОЛНЕНИЕ ДОРОЖНОЙ КАРТЫ  НА 26.10.2021 Г.</a:t>
            </a:r>
          </a:p>
        </p:txBody>
      </p:sp>
      <p:pic>
        <p:nvPicPr>
          <p:cNvPr id="45" name="Объект 6">
            <a:extLst>
              <a:ext uri="{FF2B5EF4-FFF2-40B4-BE49-F238E27FC236}">
                <a16:creationId xmlns:a16="http://schemas.microsoft.com/office/drawing/2014/main" id="{94493CF0-F17D-49B4-AF82-DA69963A5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34" y="228029"/>
            <a:ext cx="682481" cy="383238"/>
          </a:xfrm>
          <a:prstGeom prst="rect">
            <a:avLst/>
          </a:prstGeom>
        </p:spPr>
      </p:pic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DC098597-086B-4EE8-A50A-ADF59C9FD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29131"/>
              </p:ext>
            </p:extLst>
          </p:nvPr>
        </p:nvGraphicFramePr>
        <p:xfrm>
          <a:off x="397934" y="913844"/>
          <a:ext cx="11396132" cy="5608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55533">
                  <a:extLst>
                    <a:ext uri="{9D8B030D-6E8A-4147-A177-3AD203B41FA5}">
                      <a16:colId xmlns:a16="http://schemas.microsoft.com/office/drawing/2014/main" val="333699942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635117"/>
                    </a:ext>
                  </a:extLst>
                </a:gridCol>
                <a:gridCol w="5816599">
                  <a:extLst>
                    <a:ext uri="{9D8B030D-6E8A-4147-A177-3AD203B41FA5}">
                      <a16:colId xmlns:a16="http://schemas.microsoft.com/office/drawing/2014/main" val="1571448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505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Приказ Министра здравоохранения и социального развития Республики Казахстан от 30 сентября 2015 года № 766 «Об утверждении правил обеспечения лекарственными средствами граждан» в части обеспечения препаратом Метадона гидрохлорид</a:t>
                      </a:r>
                    </a:p>
                    <a:p>
                      <a:pPr algn="just"/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квартал 2021 года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тем, что Приказ Министра здравоохранения и социального развития Республики Казахстан от 30 сентября 2015 года № 766 «Об утверждении правил обеспечения лекарственными средствами граждан» утратил силу, проводится работа по внесению изменений в Приказ Министра здравоохранения Республики Казахстан от 20 августа 2021 года № ҚР ДСМ-89 «Об утверждении правил обеспечения лекарственными средствами и медицинскими изделиями в рамках гарантированного объема бесплатной медицинской помощи и (или) в системе обязательного социального медицинского страхования, а также правил и методики формирования потребности в лекарственных средствах и медицинских изделиях в рамках гарантированного объема бесплатной медицинской помощи и (или) в системе обязательного социального медицинского страхования» в части обеспечения препаратами ПТАО.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4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цены на лекарственное средство Метадона гидрохлорид с производителем и/или официальным представителем производителя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2022 года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1.Представитель компании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Молтени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компания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Фармагейт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направила пакет документов для регистрации цены на метадон в рамках оптовой и розничной реализации.</a:t>
                      </a:r>
                    </a:p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2.Фармагейт в процессе подготовки пакета документов для регистрации цены в рамках ГОБМП и ОСМС. </a:t>
                      </a:r>
                      <a:endParaRPr lang="ru-KZ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09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семинар-тренингов для мультидисциплинарных бригад ПТАО по улучшению качества сопровождения и оказываемой комплексной медико-социальной помощи</a:t>
                      </a:r>
                    </a:p>
                    <a:p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квартал 2021 г.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 для мультидисциплинарных бригад ПТАО в связи с эпидемиологической ситуацией был перенесен на на 1-11 декабря 2021 г. с приглашением международного спикера –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Дворяк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С.В., </a:t>
                      </a:r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MD, PhD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эксперт по ПТАО, старший НС Украинского института политики общественного здравоохранения (UIPHP), Профессор кафедры социальной работы Академии труда, социальных отношений и туризма, Киев, Украина.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2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семинар-тренингов для врачей психиатров (наркологов), сотрудников кафедр и работников СПИД-центров</a:t>
                      </a:r>
                    </a:p>
                    <a:p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квартал 2021 г.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13-16 октября проведен семинар тренинг с приглашением международного спикера Асадуллина А.Р. - доктор медицинских наук, главный врач ГБУЗ РНД 2 Минздрава Республики Башкортостан, профессор кафедры психиатрии и наркологии Башкирского государственного медицинского университета МЗ РФ.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29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83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>
            <a:extLst>
              <a:ext uri="{FF2B5EF4-FFF2-40B4-BE49-F238E27FC236}">
                <a16:creationId xmlns:a16="http://schemas.microsoft.com/office/drawing/2014/main" id="{57937D0A-5BFB-40FA-B90E-C5C4125B5A10}"/>
              </a:ext>
            </a:extLst>
          </p:cNvPr>
          <p:cNvSpPr txBox="1">
            <a:spLocks/>
          </p:cNvSpPr>
          <p:nvPr/>
        </p:nvSpPr>
        <p:spPr>
          <a:xfrm>
            <a:off x="0" y="317432"/>
            <a:ext cx="12192000" cy="34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ru-RU"/>
            </a:defPPr>
            <a:lvl1pPr algn="ctr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defRPr sz="1400" b="1" kern="0">
                <a:solidFill>
                  <a:srgbClr val="002060"/>
                </a:solidFill>
                <a:latin typeface="Times New Roman" pitchFamily="18" charset="0"/>
                <a:ea typeface="ＭＳ Ｐゴシック" pitchFamily="34" charset="-128"/>
                <a:cs typeface="+mj-cs"/>
              </a:defRPr>
            </a:lvl1pPr>
          </a:lstStyle>
          <a:p>
            <a:r>
              <a:rPr lang="ru-RU" sz="1800" dirty="0"/>
              <a:t>ИСПОЛНЕНИЕ ДОРОЖНОЙ КАРТЫ  НА 26.10.2021 Г.</a:t>
            </a:r>
          </a:p>
        </p:txBody>
      </p:sp>
      <p:pic>
        <p:nvPicPr>
          <p:cNvPr id="45" name="Объект 6">
            <a:extLst>
              <a:ext uri="{FF2B5EF4-FFF2-40B4-BE49-F238E27FC236}">
                <a16:creationId xmlns:a16="http://schemas.microsoft.com/office/drawing/2014/main" id="{94493CF0-F17D-49B4-AF82-DA69963A5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34" y="228029"/>
            <a:ext cx="682481" cy="383238"/>
          </a:xfrm>
          <a:prstGeom prst="rect">
            <a:avLst/>
          </a:prstGeom>
        </p:spPr>
      </p:pic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DC098597-086B-4EE8-A50A-ADF59C9FD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94614"/>
              </p:ext>
            </p:extLst>
          </p:nvPr>
        </p:nvGraphicFramePr>
        <p:xfrm>
          <a:off x="397934" y="913844"/>
          <a:ext cx="11396132" cy="5425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98799">
                  <a:extLst>
                    <a:ext uri="{9D8B030D-6E8A-4147-A177-3AD203B41FA5}">
                      <a16:colId xmlns:a16="http://schemas.microsoft.com/office/drawing/2014/main" val="3336999421"/>
                    </a:ext>
                  </a:extLst>
                </a:gridCol>
                <a:gridCol w="1718734">
                  <a:extLst>
                    <a:ext uri="{9D8B030D-6E8A-4147-A177-3AD203B41FA5}">
                      <a16:colId xmlns:a16="http://schemas.microsoft.com/office/drawing/2014/main" val="1801635117"/>
                    </a:ext>
                  </a:extLst>
                </a:gridCol>
                <a:gridCol w="6578599">
                  <a:extLst>
                    <a:ext uri="{9D8B030D-6E8A-4147-A177-3AD203B41FA5}">
                      <a16:colId xmlns:a16="http://schemas.microsoft.com/office/drawing/2014/main" val="1571448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KZ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505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мониторинга работы ЭРЗПТ 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6 месяцев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электронного регистра пациентов на заместительной терапии проводится ежемесячно в разрезе каждого города (количество пациентов, данные обследования, дозы метадона, количество израсходованного и остатки препарата и т.д.)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4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мониторинговых визитов в региональные кабинеты предоставления ПТАО</a:t>
                      </a: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ежеквартально, 2021 г., 2022 г.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2021 году запланировано 15 визитов в кабинеты ПТАО, из них совершено 11: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Кызылорда 14-16.04.21; 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Павлодар и г. Экибастуз; 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Костанай, г. Рудный, г. Лисаковск 18-21.05.21; 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Караганда и г. Темиртау 25-27.05.21; 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 21.06.2021;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Актобе 22-23.06.2021;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Атырау 20-21.10.2021;</a:t>
                      </a:r>
                    </a:p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настоящее время с мониторинговым визитом специалист находится в г. Усть-Каменогорске. Следующие визиты в гг. Семей, Павлодар (повторный) и Тараз запланированы до конца октября.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09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Усиление сотрудничества РНПЦПЗ с КНЦДИЗ 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гг.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Подписан Договор о совместном сотрудничестве Между Республиканским научно-практическим центром психического здоровья и Казахским научным центром дерматологии и инфекционных заболеваний №014-2021 от 5 января 2021г.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2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Усиление сотрудничества с международными организациями 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 Меморандум между Республиканским научно-практическим центром психического здоровья и Филиалом корпорации «Центры для Международных программ» по следующим направлениям: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инновационных подходов для оптимизации программ по профилактике и лечению ВИЧ среди ЛУИН;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методической и практической помощи в усовершенствовании ИС, программ мониторинга и оценки (ЭРЗПТ).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Ведутся переговоры о сотрудничестве с Йельским Университетом по проекту «Расширение масштабов использования лекарств. Терапия в Центральной Азии» для повышения эффективности ПТАО.</a:t>
                      </a:r>
                      <a:endParaRPr lang="LID4096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29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722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991</Words>
  <Application>Microsoft Office PowerPoint</Application>
  <PresentationFormat>Широкоэкранный</PresentationFormat>
  <Paragraphs>83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Алтынбеков К.С. и.о. генерального директора РНПЦПЗ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2021-10-25T02:54:21Z</dcterms:created>
  <dcterms:modified xsi:type="dcterms:W3CDTF">2021-10-26T07:36:03Z</dcterms:modified>
</cp:coreProperties>
</file>