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3" r:id="rId4"/>
    <p:sldId id="274" r:id="rId5"/>
    <p:sldId id="304" r:id="rId6"/>
    <p:sldId id="313" r:id="rId7"/>
    <p:sldId id="268" r:id="rId8"/>
    <p:sldId id="314" r:id="rId9"/>
    <p:sldId id="283" r:id="rId10"/>
    <p:sldId id="307" r:id="rId11"/>
    <p:sldId id="282" r:id="rId12"/>
    <p:sldId id="315" r:id="rId13"/>
    <p:sldId id="297" r:id="rId14"/>
    <p:sldId id="298" r:id="rId15"/>
    <p:sldId id="25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CB877-4EAA-4042-9298-18BF3CEC89F6}" v="3" dt="2020-12-20T00:41:08.147"/>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03" autoAdjust="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tokina, Yelena" userId="0e289cde-f0f7-4f60-9f43-97e077b701f7" providerId="ADAL" clId="{054CB877-4EAA-4042-9298-18BF3CEC89F6}"/>
    <pc:docChg chg="undo redo custSel addSld delSld modSld">
      <pc:chgData name="Rastokina, Yelena" userId="0e289cde-f0f7-4f60-9f43-97e077b701f7" providerId="ADAL" clId="{054CB877-4EAA-4042-9298-18BF3CEC89F6}" dt="2020-12-20T01:28:15.524" v="2073" actId="20577"/>
      <pc:docMkLst>
        <pc:docMk/>
      </pc:docMkLst>
      <pc:sldChg chg="modSp mod">
        <pc:chgData name="Rastokina, Yelena" userId="0e289cde-f0f7-4f60-9f43-97e077b701f7" providerId="ADAL" clId="{054CB877-4EAA-4042-9298-18BF3CEC89F6}" dt="2020-12-18T14:28:39.347" v="52" actId="20577"/>
        <pc:sldMkLst>
          <pc:docMk/>
          <pc:sldMk cId="1528040945" sldId="256"/>
        </pc:sldMkLst>
        <pc:spChg chg="mod">
          <ac:chgData name="Rastokina, Yelena" userId="0e289cde-f0f7-4f60-9f43-97e077b701f7" providerId="ADAL" clId="{054CB877-4EAA-4042-9298-18BF3CEC89F6}" dt="2020-12-18T14:27:56.730" v="3" actId="20577"/>
          <ac:spMkLst>
            <pc:docMk/>
            <pc:sldMk cId="1528040945" sldId="256"/>
            <ac:spMk id="2" creationId="{00000000-0000-0000-0000-000000000000}"/>
          </ac:spMkLst>
        </pc:spChg>
        <pc:spChg chg="mod">
          <ac:chgData name="Rastokina, Yelena" userId="0e289cde-f0f7-4f60-9f43-97e077b701f7" providerId="ADAL" clId="{054CB877-4EAA-4042-9298-18BF3CEC89F6}" dt="2020-12-18T14:28:39.347" v="52" actId="20577"/>
          <ac:spMkLst>
            <pc:docMk/>
            <pc:sldMk cId="1528040945" sldId="256"/>
            <ac:spMk id="3" creationId="{00000000-0000-0000-0000-000000000000}"/>
          </ac:spMkLst>
        </pc:spChg>
      </pc:sldChg>
      <pc:sldChg chg="modSp mod">
        <pc:chgData name="Rastokina, Yelena" userId="0e289cde-f0f7-4f60-9f43-97e077b701f7" providerId="ADAL" clId="{054CB877-4EAA-4042-9298-18BF3CEC89F6}" dt="2020-12-20T01:27:01.034" v="2045" actId="20577"/>
        <pc:sldMkLst>
          <pc:docMk/>
          <pc:sldMk cId="1902527615" sldId="259"/>
        </pc:sldMkLst>
        <pc:spChg chg="mod">
          <ac:chgData name="Rastokina, Yelena" userId="0e289cde-f0f7-4f60-9f43-97e077b701f7" providerId="ADAL" clId="{054CB877-4EAA-4042-9298-18BF3CEC89F6}" dt="2020-12-20T01:27:01.034" v="2045" actId="20577"/>
          <ac:spMkLst>
            <pc:docMk/>
            <pc:sldMk cId="1902527615" sldId="259"/>
            <ac:spMk id="5" creationId="{00000000-0000-0000-0000-000000000000}"/>
          </ac:spMkLst>
        </pc:spChg>
      </pc:sldChg>
      <pc:sldChg chg="addSp delSp modSp mod">
        <pc:chgData name="Rastokina, Yelena" userId="0e289cde-f0f7-4f60-9f43-97e077b701f7" providerId="ADAL" clId="{054CB877-4EAA-4042-9298-18BF3CEC89F6}" dt="2020-12-20T00:28:40.920" v="79" actId="1076"/>
        <pc:sldMkLst>
          <pc:docMk/>
          <pc:sldMk cId="391815791" sldId="261"/>
        </pc:sldMkLst>
        <pc:spChg chg="mod">
          <ac:chgData name="Rastokina, Yelena" userId="0e289cde-f0f7-4f60-9f43-97e077b701f7" providerId="ADAL" clId="{054CB877-4EAA-4042-9298-18BF3CEC89F6}" dt="2020-12-18T14:28:48.072" v="56" actId="20577"/>
          <ac:spMkLst>
            <pc:docMk/>
            <pc:sldMk cId="391815791" sldId="261"/>
            <ac:spMk id="2" creationId="{00000000-0000-0000-0000-000000000000}"/>
          </ac:spMkLst>
        </pc:spChg>
        <pc:spChg chg="del">
          <ac:chgData name="Rastokina, Yelena" userId="0e289cde-f0f7-4f60-9f43-97e077b701f7" providerId="ADAL" clId="{054CB877-4EAA-4042-9298-18BF3CEC89F6}" dt="2020-12-20T00:28:02.200" v="76" actId="478"/>
          <ac:spMkLst>
            <pc:docMk/>
            <pc:sldMk cId="391815791" sldId="261"/>
            <ac:spMk id="5" creationId="{00000000-0000-0000-0000-000000000000}"/>
          </ac:spMkLst>
        </pc:spChg>
        <pc:picChg chg="add mod">
          <ac:chgData name="Rastokina, Yelena" userId="0e289cde-f0f7-4f60-9f43-97e077b701f7" providerId="ADAL" clId="{054CB877-4EAA-4042-9298-18BF3CEC89F6}" dt="2020-12-20T00:28:40.920" v="79" actId="1076"/>
          <ac:picMkLst>
            <pc:docMk/>
            <pc:sldMk cId="391815791" sldId="261"/>
            <ac:picMk id="4" creationId="{14EC4CD8-C6E3-40C3-A0FE-3BB680787B81}"/>
          </ac:picMkLst>
        </pc:picChg>
        <pc:picChg chg="del">
          <ac:chgData name="Rastokina, Yelena" userId="0e289cde-f0f7-4f60-9f43-97e077b701f7" providerId="ADAL" clId="{054CB877-4EAA-4042-9298-18BF3CEC89F6}" dt="2020-12-20T00:27:54.302" v="75" actId="478"/>
          <ac:picMkLst>
            <pc:docMk/>
            <pc:sldMk cId="391815791" sldId="261"/>
            <ac:picMk id="6" creationId="{6D287808-B6DA-482D-9AA2-3ACAA5ECBF1B}"/>
          </ac:picMkLst>
        </pc:picChg>
      </pc:sldChg>
      <pc:sldChg chg="modSp mod">
        <pc:chgData name="Rastokina, Yelena" userId="0e289cde-f0f7-4f60-9f43-97e077b701f7" providerId="ADAL" clId="{054CB877-4EAA-4042-9298-18BF3CEC89F6}" dt="2020-12-20T00:29:44.876" v="83" actId="20577"/>
        <pc:sldMkLst>
          <pc:docMk/>
          <pc:sldMk cId="3979593812" sldId="263"/>
        </pc:sldMkLst>
        <pc:spChg chg="mod">
          <ac:chgData name="Rastokina, Yelena" userId="0e289cde-f0f7-4f60-9f43-97e077b701f7" providerId="ADAL" clId="{054CB877-4EAA-4042-9298-18BF3CEC89F6}" dt="2020-12-20T00:29:44.876" v="83" actId="20577"/>
          <ac:spMkLst>
            <pc:docMk/>
            <pc:sldMk cId="3979593812" sldId="263"/>
            <ac:spMk id="3" creationId="{00000000-0000-0000-0000-000000000000}"/>
          </ac:spMkLst>
        </pc:spChg>
      </pc:sldChg>
      <pc:sldChg chg="modSp mod modNotesTx">
        <pc:chgData name="Rastokina, Yelena" userId="0e289cde-f0f7-4f60-9f43-97e077b701f7" providerId="ADAL" clId="{054CB877-4EAA-4042-9298-18BF3CEC89F6}" dt="2020-12-20T00:50:01.543" v="923" actId="20577"/>
        <pc:sldMkLst>
          <pc:docMk/>
          <pc:sldMk cId="1810282285" sldId="268"/>
        </pc:sldMkLst>
        <pc:spChg chg="mod">
          <ac:chgData name="Rastokina, Yelena" userId="0e289cde-f0f7-4f60-9f43-97e077b701f7" providerId="ADAL" clId="{054CB877-4EAA-4042-9298-18BF3CEC89F6}" dt="2020-12-20T00:47:57.794" v="669" actId="20577"/>
          <ac:spMkLst>
            <pc:docMk/>
            <pc:sldMk cId="1810282285" sldId="268"/>
            <ac:spMk id="3" creationId="{00000000-0000-0000-0000-000000000000}"/>
          </ac:spMkLst>
        </pc:spChg>
      </pc:sldChg>
      <pc:sldChg chg="modSp mod modNotesTx">
        <pc:chgData name="Rastokina, Yelena" userId="0e289cde-f0f7-4f60-9f43-97e077b701f7" providerId="ADAL" clId="{054CB877-4EAA-4042-9298-18BF3CEC89F6}" dt="2020-12-20T00:37:11.901" v="211" actId="20577"/>
        <pc:sldMkLst>
          <pc:docMk/>
          <pc:sldMk cId="1479918657" sldId="274"/>
        </pc:sldMkLst>
        <pc:spChg chg="mod">
          <ac:chgData name="Rastokina, Yelena" userId="0e289cde-f0f7-4f60-9f43-97e077b701f7" providerId="ADAL" clId="{054CB877-4EAA-4042-9298-18BF3CEC89F6}" dt="2020-12-20T00:37:11.901" v="211" actId="20577"/>
          <ac:spMkLst>
            <pc:docMk/>
            <pc:sldMk cId="1479918657" sldId="274"/>
            <ac:spMk id="3" creationId="{00000000-0000-0000-0000-000000000000}"/>
          </ac:spMkLst>
        </pc:spChg>
      </pc:sldChg>
      <pc:sldChg chg="modSp mod modNotesTx">
        <pc:chgData name="Rastokina, Yelena" userId="0e289cde-f0f7-4f60-9f43-97e077b701f7" providerId="ADAL" clId="{054CB877-4EAA-4042-9298-18BF3CEC89F6}" dt="2020-12-20T01:19:20.603" v="1949" actId="20577"/>
        <pc:sldMkLst>
          <pc:docMk/>
          <pc:sldMk cId="2099070240" sldId="282"/>
        </pc:sldMkLst>
        <pc:spChg chg="mod">
          <ac:chgData name="Rastokina, Yelena" userId="0e289cde-f0f7-4f60-9f43-97e077b701f7" providerId="ADAL" clId="{054CB877-4EAA-4042-9298-18BF3CEC89F6}" dt="2020-12-20T01:11:15.703" v="1465" actId="20577"/>
          <ac:spMkLst>
            <pc:docMk/>
            <pc:sldMk cId="2099070240" sldId="282"/>
            <ac:spMk id="2" creationId="{00000000-0000-0000-0000-000000000000}"/>
          </ac:spMkLst>
        </pc:spChg>
        <pc:spChg chg="mod">
          <ac:chgData name="Rastokina, Yelena" userId="0e289cde-f0f7-4f60-9f43-97e077b701f7" providerId="ADAL" clId="{054CB877-4EAA-4042-9298-18BF3CEC89F6}" dt="2020-12-20T01:15:16.569" v="1576" actId="20577"/>
          <ac:spMkLst>
            <pc:docMk/>
            <pc:sldMk cId="2099070240" sldId="282"/>
            <ac:spMk id="3" creationId="{00000000-0000-0000-0000-000000000000}"/>
          </ac:spMkLst>
        </pc:spChg>
      </pc:sldChg>
      <pc:sldChg chg="addSp delSp modSp mod modNotesTx">
        <pc:chgData name="Rastokina, Yelena" userId="0e289cde-f0f7-4f60-9f43-97e077b701f7" providerId="ADAL" clId="{054CB877-4EAA-4042-9298-18BF3CEC89F6}" dt="2020-12-20T00:59:46.999" v="1273" actId="6549"/>
        <pc:sldMkLst>
          <pc:docMk/>
          <pc:sldMk cId="2587407051" sldId="283"/>
        </pc:sldMkLst>
        <pc:spChg chg="mod">
          <ac:chgData name="Rastokina, Yelena" userId="0e289cde-f0f7-4f60-9f43-97e077b701f7" providerId="ADAL" clId="{054CB877-4EAA-4042-9298-18BF3CEC89F6}" dt="2020-12-20T00:58:45.898" v="1267" actId="20577"/>
          <ac:spMkLst>
            <pc:docMk/>
            <pc:sldMk cId="2587407051" sldId="283"/>
            <ac:spMk id="2" creationId="{00000000-0000-0000-0000-000000000000}"/>
          </ac:spMkLst>
        </pc:spChg>
        <pc:graphicFrameChg chg="del">
          <ac:chgData name="Rastokina, Yelena" userId="0e289cde-f0f7-4f60-9f43-97e077b701f7" providerId="ADAL" clId="{054CB877-4EAA-4042-9298-18BF3CEC89F6}" dt="2020-12-20T00:55:56.497" v="1248" actId="478"/>
          <ac:graphicFrameMkLst>
            <pc:docMk/>
            <pc:sldMk cId="2587407051" sldId="283"/>
            <ac:graphicFrameMk id="7" creationId="{4878B459-2E28-4E8E-A78B-EB5950F0B3CC}"/>
          </ac:graphicFrameMkLst>
        </pc:graphicFrameChg>
        <pc:picChg chg="add del mod">
          <ac:chgData name="Rastokina, Yelena" userId="0e289cde-f0f7-4f60-9f43-97e077b701f7" providerId="ADAL" clId="{054CB877-4EAA-4042-9298-18BF3CEC89F6}" dt="2020-12-20T00:56:52.808" v="1252" actId="478"/>
          <ac:picMkLst>
            <pc:docMk/>
            <pc:sldMk cId="2587407051" sldId="283"/>
            <ac:picMk id="6" creationId="{190BB9B8-F7B0-451C-9A59-707D940A90D2}"/>
          </ac:picMkLst>
        </pc:picChg>
        <pc:picChg chg="add mod">
          <ac:chgData name="Rastokina, Yelena" userId="0e289cde-f0f7-4f60-9f43-97e077b701f7" providerId="ADAL" clId="{054CB877-4EAA-4042-9298-18BF3CEC89F6}" dt="2020-12-20T00:57:07.428" v="1256" actId="1076"/>
          <ac:picMkLst>
            <pc:docMk/>
            <pc:sldMk cId="2587407051" sldId="283"/>
            <ac:picMk id="9" creationId="{4B1FDBE8-6BE7-466A-A431-9794B89168D5}"/>
          </ac:picMkLst>
        </pc:picChg>
      </pc:sldChg>
      <pc:sldChg chg="del">
        <pc:chgData name="Rastokina, Yelena" userId="0e289cde-f0f7-4f60-9f43-97e077b701f7" providerId="ADAL" clId="{054CB877-4EAA-4042-9298-18BF3CEC89F6}" dt="2020-12-20T01:19:39.819" v="1950" actId="2696"/>
        <pc:sldMkLst>
          <pc:docMk/>
          <pc:sldMk cId="224284475" sldId="284"/>
        </pc:sldMkLst>
      </pc:sldChg>
      <pc:sldChg chg="modSp mod">
        <pc:chgData name="Rastokina, Yelena" userId="0e289cde-f0f7-4f60-9f43-97e077b701f7" providerId="ADAL" clId="{054CB877-4EAA-4042-9298-18BF3CEC89F6}" dt="2020-12-20T01:26:50.305" v="2034" actId="27636"/>
        <pc:sldMkLst>
          <pc:docMk/>
          <pc:sldMk cId="1203422958" sldId="297"/>
        </pc:sldMkLst>
        <pc:spChg chg="mod">
          <ac:chgData name="Rastokina, Yelena" userId="0e289cde-f0f7-4f60-9f43-97e077b701f7" providerId="ADAL" clId="{054CB877-4EAA-4042-9298-18BF3CEC89F6}" dt="2020-12-20T01:26:20.989" v="2028" actId="1076"/>
          <ac:spMkLst>
            <pc:docMk/>
            <pc:sldMk cId="1203422958" sldId="297"/>
            <ac:spMk id="2" creationId="{00000000-0000-0000-0000-000000000000}"/>
          </ac:spMkLst>
        </pc:spChg>
        <pc:spChg chg="mod">
          <ac:chgData name="Rastokina, Yelena" userId="0e289cde-f0f7-4f60-9f43-97e077b701f7" providerId="ADAL" clId="{054CB877-4EAA-4042-9298-18BF3CEC89F6}" dt="2020-12-20T01:26:50.305" v="2034" actId="27636"/>
          <ac:spMkLst>
            <pc:docMk/>
            <pc:sldMk cId="1203422958" sldId="297"/>
            <ac:spMk id="3" creationId="{00000000-0000-0000-0000-000000000000}"/>
          </ac:spMkLst>
        </pc:spChg>
      </pc:sldChg>
      <pc:sldChg chg="modSp mod">
        <pc:chgData name="Rastokina, Yelena" userId="0e289cde-f0f7-4f60-9f43-97e077b701f7" providerId="ADAL" clId="{054CB877-4EAA-4042-9298-18BF3CEC89F6}" dt="2020-12-20T01:28:15.524" v="2073" actId="20577"/>
        <pc:sldMkLst>
          <pc:docMk/>
          <pc:sldMk cId="1022527803" sldId="298"/>
        </pc:sldMkLst>
        <pc:spChg chg="mod">
          <ac:chgData name="Rastokina, Yelena" userId="0e289cde-f0f7-4f60-9f43-97e077b701f7" providerId="ADAL" clId="{054CB877-4EAA-4042-9298-18BF3CEC89F6}" dt="2020-12-20T01:28:15.524" v="2073" actId="20577"/>
          <ac:spMkLst>
            <pc:docMk/>
            <pc:sldMk cId="1022527803" sldId="298"/>
            <ac:spMk id="3" creationId="{00000000-0000-0000-0000-000000000000}"/>
          </ac:spMkLst>
        </pc:spChg>
      </pc:sldChg>
      <pc:sldChg chg="addSp delSp modSp mod modNotesTx">
        <pc:chgData name="Rastokina, Yelena" userId="0e289cde-f0f7-4f60-9f43-97e077b701f7" providerId="ADAL" clId="{054CB877-4EAA-4042-9298-18BF3CEC89F6}" dt="2020-12-20T00:44:38.716" v="420" actId="20577"/>
        <pc:sldMkLst>
          <pc:docMk/>
          <pc:sldMk cId="3313003537" sldId="304"/>
        </pc:sldMkLst>
        <pc:spChg chg="mod">
          <ac:chgData name="Rastokina, Yelena" userId="0e289cde-f0f7-4f60-9f43-97e077b701f7" providerId="ADAL" clId="{054CB877-4EAA-4042-9298-18BF3CEC89F6}" dt="2020-12-20T00:39:08.931" v="215" actId="20577"/>
          <ac:spMkLst>
            <pc:docMk/>
            <pc:sldMk cId="3313003537" sldId="304"/>
            <ac:spMk id="2" creationId="{95A02D80-39B2-43EC-A9E5-CE54293FA9CF}"/>
          </ac:spMkLst>
        </pc:spChg>
        <pc:spChg chg="add mod">
          <ac:chgData name="Rastokina, Yelena" userId="0e289cde-f0f7-4f60-9f43-97e077b701f7" providerId="ADAL" clId="{054CB877-4EAA-4042-9298-18BF3CEC89F6}" dt="2020-12-20T00:39:11.159" v="216" actId="478"/>
          <ac:spMkLst>
            <pc:docMk/>
            <pc:sldMk cId="3313003537" sldId="304"/>
            <ac:spMk id="6" creationId="{ED3F6288-C9F9-4D3F-B9B5-D9E60E57AB02}"/>
          </ac:spMkLst>
        </pc:spChg>
        <pc:graphicFrameChg chg="del">
          <ac:chgData name="Rastokina, Yelena" userId="0e289cde-f0f7-4f60-9f43-97e077b701f7" providerId="ADAL" clId="{054CB877-4EAA-4042-9298-18BF3CEC89F6}" dt="2020-12-20T00:39:11.159" v="216" actId="478"/>
          <ac:graphicFrameMkLst>
            <pc:docMk/>
            <pc:sldMk cId="3313003537" sldId="304"/>
            <ac:graphicFrameMk id="4" creationId="{5B79BBBB-8D2E-4311-BFCC-0BAC40A29BDC}"/>
          </ac:graphicFrameMkLst>
        </pc:graphicFrameChg>
        <pc:picChg chg="add mod">
          <ac:chgData name="Rastokina, Yelena" userId="0e289cde-f0f7-4f60-9f43-97e077b701f7" providerId="ADAL" clId="{054CB877-4EAA-4042-9298-18BF3CEC89F6}" dt="2020-12-20T00:40:05.820" v="220" actId="1076"/>
          <ac:picMkLst>
            <pc:docMk/>
            <pc:sldMk cId="3313003537" sldId="304"/>
            <ac:picMk id="8" creationId="{677C403A-2C92-47CE-9AC1-C9FE0DE65813}"/>
          </ac:picMkLst>
        </pc:picChg>
      </pc:sldChg>
      <pc:sldChg chg="addSp delSp modSp del mod">
        <pc:chgData name="Rastokina, Yelena" userId="0e289cde-f0f7-4f60-9f43-97e077b701f7" providerId="ADAL" clId="{054CB877-4EAA-4042-9298-18BF3CEC89F6}" dt="2020-12-20T00:38:54.574" v="213" actId="2696"/>
        <pc:sldMkLst>
          <pc:docMk/>
          <pc:sldMk cId="1914705105" sldId="305"/>
        </pc:sldMkLst>
        <pc:spChg chg="add mod">
          <ac:chgData name="Rastokina, Yelena" userId="0e289cde-f0f7-4f60-9f43-97e077b701f7" providerId="ADAL" clId="{054CB877-4EAA-4042-9298-18BF3CEC89F6}" dt="2020-12-20T00:38:50.478" v="212" actId="478"/>
          <ac:spMkLst>
            <pc:docMk/>
            <pc:sldMk cId="1914705105" sldId="305"/>
            <ac:spMk id="4" creationId="{5178E9F0-EE86-4DF1-9B10-194EE055AD95}"/>
          </ac:spMkLst>
        </pc:spChg>
        <pc:picChg chg="del">
          <ac:chgData name="Rastokina, Yelena" userId="0e289cde-f0f7-4f60-9f43-97e077b701f7" providerId="ADAL" clId="{054CB877-4EAA-4042-9298-18BF3CEC89F6}" dt="2020-12-20T00:38:50.478" v="212" actId="478"/>
          <ac:picMkLst>
            <pc:docMk/>
            <pc:sldMk cId="1914705105" sldId="305"/>
            <ac:picMk id="6" creationId="{2BB880E4-4F95-4E3D-BF28-2AB49298A614}"/>
          </ac:picMkLst>
        </pc:picChg>
      </pc:sldChg>
      <pc:sldChg chg="del">
        <pc:chgData name="Rastokina, Yelena" userId="0e289cde-f0f7-4f60-9f43-97e077b701f7" providerId="ADAL" clId="{054CB877-4EAA-4042-9298-18BF3CEC89F6}" dt="2020-12-20T00:47:10.625" v="667" actId="2696"/>
        <pc:sldMkLst>
          <pc:docMk/>
          <pc:sldMk cId="2312927993" sldId="306"/>
        </pc:sldMkLst>
      </pc:sldChg>
      <pc:sldChg chg="addSp delSp modSp mod modNotesTx">
        <pc:chgData name="Rastokina, Yelena" userId="0e289cde-f0f7-4f60-9f43-97e077b701f7" providerId="ADAL" clId="{054CB877-4EAA-4042-9298-18BF3CEC89F6}" dt="2020-12-20T01:05:20.713" v="1332" actId="6549"/>
        <pc:sldMkLst>
          <pc:docMk/>
          <pc:sldMk cId="339262835" sldId="307"/>
        </pc:sldMkLst>
        <pc:spChg chg="mod">
          <ac:chgData name="Rastokina, Yelena" userId="0e289cde-f0f7-4f60-9f43-97e077b701f7" providerId="ADAL" clId="{054CB877-4EAA-4042-9298-18BF3CEC89F6}" dt="2020-12-20T01:04:15.533" v="1318" actId="1076"/>
          <ac:spMkLst>
            <pc:docMk/>
            <pc:sldMk cId="339262835" sldId="307"/>
            <ac:spMk id="2" creationId="{00000000-0000-0000-0000-000000000000}"/>
          </ac:spMkLst>
        </pc:spChg>
        <pc:graphicFrameChg chg="del modGraphic">
          <ac:chgData name="Rastokina, Yelena" userId="0e289cde-f0f7-4f60-9f43-97e077b701f7" providerId="ADAL" clId="{054CB877-4EAA-4042-9298-18BF3CEC89F6}" dt="2020-12-20T01:00:49.145" v="1286" actId="478"/>
          <ac:graphicFrameMkLst>
            <pc:docMk/>
            <pc:sldMk cId="339262835" sldId="307"/>
            <ac:graphicFrameMk id="7" creationId="{AE3DC188-773B-4C00-AC48-B604EE12FF0C}"/>
          </ac:graphicFrameMkLst>
        </pc:graphicFrameChg>
        <pc:picChg chg="add mod">
          <ac:chgData name="Rastokina, Yelena" userId="0e289cde-f0f7-4f60-9f43-97e077b701f7" providerId="ADAL" clId="{054CB877-4EAA-4042-9298-18BF3CEC89F6}" dt="2020-12-20T01:01:44.269" v="1291" actId="1076"/>
          <ac:picMkLst>
            <pc:docMk/>
            <pc:sldMk cId="339262835" sldId="307"/>
            <ac:picMk id="5" creationId="{F034CD85-838E-458E-B89E-7B14DEF7E685}"/>
          </ac:picMkLst>
        </pc:picChg>
      </pc:sldChg>
      <pc:sldChg chg="addSp delSp modSp del mod">
        <pc:chgData name="Rastokina, Yelena" userId="0e289cde-f0f7-4f60-9f43-97e077b701f7" providerId="ADAL" clId="{054CB877-4EAA-4042-9298-18BF3CEC89F6}" dt="2020-12-20T01:12:04.539" v="1509" actId="2696"/>
        <pc:sldMkLst>
          <pc:docMk/>
          <pc:sldMk cId="3989773793" sldId="309"/>
        </pc:sldMkLst>
        <pc:spChg chg="mod">
          <ac:chgData name="Rastokina, Yelena" userId="0e289cde-f0f7-4f60-9f43-97e077b701f7" providerId="ADAL" clId="{054CB877-4EAA-4042-9298-18BF3CEC89F6}" dt="2020-12-20T01:10:02.965" v="1426" actId="1076"/>
          <ac:spMkLst>
            <pc:docMk/>
            <pc:sldMk cId="3989773793" sldId="309"/>
            <ac:spMk id="2" creationId="{00000000-0000-0000-0000-000000000000}"/>
          </ac:spMkLst>
        </pc:spChg>
        <pc:spChg chg="mod">
          <ac:chgData name="Rastokina, Yelena" userId="0e289cde-f0f7-4f60-9f43-97e077b701f7" providerId="ADAL" clId="{054CB877-4EAA-4042-9298-18BF3CEC89F6}" dt="2020-12-20T01:10:51.196" v="1434" actId="20577"/>
          <ac:spMkLst>
            <pc:docMk/>
            <pc:sldMk cId="3989773793" sldId="309"/>
            <ac:spMk id="3" creationId="{00000000-0000-0000-0000-000000000000}"/>
          </ac:spMkLst>
        </pc:spChg>
        <pc:picChg chg="add del mod">
          <ac:chgData name="Rastokina, Yelena" userId="0e289cde-f0f7-4f60-9f43-97e077b701f7" providerId="ADAL" clId="{054CB877-4EAA-4042-9298-18BF3CEC89F6}" dt="2020-12-20T01:10:53.474" v="1437" actId="22"/>
          <ac:picMkLst>
            <pc:docMk/>
            <pc:sldMk cId="3989773793" sldId="309"/>
            <ac:picMk id="5" creationId="{C8F15293-FAD8-451C-A892-A0E5E5601ADB}"/>
          </ac:picMkLst>
        </pc:picChg>
      </pc:sldChg>
      <pc:sldChg chg="del">
        <pc:chgData name="Rastokina, Yelena" userId="0e289cde-f0f7-4f60-9f43-97e077b701f7" providerId="ADAL" clId="{054CB877-4EAA-4042-9298-18BF3CEC89F6}" dt="2020-12-20T01:19:50.270" v="1951" actId="2696"/>
        <pc:sldMkLst>
          <pc:docMk/>
          <pc:sldMk cId="2865655553" sldId="310"/>
        </pc:sldMkLst>
      </pc:sldChg>
      <pc:sldChg chg="del">
        <pc:chgData name="Rastokina, Yelena" userId="0e289cde-f0f7-4f60-9f43-97e077b701f7" providerId="ADAL" clId="{054CB877-4EAA-4042-9298-18BF3CEC89F6}" dt="2020-12-20T01:20:02.229" v="1952" actId="2696"/>
        <pc:sldMkLst>
          <pc:docMk/>
          <pc:sldMk cId="3037584770" sldId="311"/>
        </pc:sldMkLst>
      </pc:sldChg>
      <pc:sldChg chg="del">
        <pc:chgData name="Rastokina, Yelena" userId="0e289cde-f0f7-4f60-9f43-97e077b701f7" providerId="ADAL" clId="{054CB877-4EAA-4042-9298-18BF3CEC89F6}" dt="2020-12-20T00:59:11.969" v="1268" actId="2696"/>
        <pc:sldMkLst>
          <pc:docMk/>
          <pc:sldMk cId="2140710536" sldId="312"/>
        </pc:sldMkLst>
      </pc:sldChg>
      <pc:sldChg chg="addSp delSp modSp new mod modNotesTx">
        <pc:chgData name="Rastokina, Yelena" userId="0e289cde-f0f7-4f60-9f43-97e077b701f7" providerId="ADAL" clId="{054CB877-4EAA-4042-9298-18BF3CEC89F6}" dt="2020-12-20T00:47:00.844" v="666" actId="20577"/>
        <pc:sldMkLst>
          <pc:docMk/>
          <pc:sldMk cId="1281838457" sldId="313"/>
        </pc:sldMkLst>
        <pc:spChg chg="del">
          <ac:chgData name="Rastokina, Yelena" userId="0e289cde-f0f7-4f60-9f43-97e077b701f7" providerId="ADAL" clId="{054CB877-4EAA-4042-9298-18BF3CEC89F6}" dt="2020-12-20T00:41:08.146" v="225"/>
          <ac:spMkLst>
            <pc:docMk/>
            <pc:sldMk cId="1281838457" sldId="313"/>
            <ac:spMk id="2" creationId="{5EE72F45-F3EB-46D5-872E-26DF3A1E2F25}"/>
          </ac:spMkLst>
        </pc:spChg>
        <pc:spChg chg="add mod">
          <ac:chgData name="Rastokina, Yelena" userId="0e289cde-f0f7-4f60-9f43-97e077b701f7" providerId="ADAL" clId="{054CB877-4EAA-4042-9298-18BF3CEC89F6}" dt="2020-12-20T00:41:08.313" v="226" actId="27636"/>
          <ac:spMkLst>
            <pc:docMk/>
            <pc:sldMk cId="1281838457" sldId="313"/>
            <ac:spMk id="6" creationId="{55901AEB-5ACE-41D8-AD84-7B44B96A1554}"/>
          </ac:spMkLst>
        </pc:spChg>
        <pc:picChg chg="add mod">
          <ac:chgData name="Rastokina, Yelena" userId="0e289cde-f0f7-4f60-9f43-97e077b701f7" providerId="ADAL" clId="{054CB877-4EAA-4042-9298-18BF3CEC89F6}" dt="2020-12-20T00:40:57.132" v="224" actId="1076"/>
          <ac:picMkLst>
            <pc:docMk/>
            <pc:sldMk cId="1281838457" sldId="313"/>
            <ac:picMk id="5" creationId="{59D4877A-1886-40FE-9A38-DF6C63EC3123}"/>
          </ac:picMkLst>
        </pc:picChg>
      </pc:sldChg>
      <pc:sldChg chg="new del">
        <pc:chgData name="Rastokina, Yelena" userId="0e289cde-f0f7-4f60-9f43-97e077b701f7" providerId="ADAL" clId="{054CB877-4EAA-4042-9298-18BF3CEC89F6}" dt="2020-12-20T00:50:52.065" v="925" actId="680"/>
        <pc:sldMkLst>
          <pc:docMk/>
          <pc:sldMk cId="33230378" sldId="314"/>
        </pc:sldMkLst>
      </pc:sldChg>
      <pc:sldChg chg="delSp modSp new mod modNotesTx">
        <pc:chgData name="Rastokina, Yelena" userId="0e289cde-f0f7-4f60-9f43-97e077b701f7" providerId="ADAL" clId="{054CB877-4EAA-4042-9298-18BF3CEC89F6}" dt="2020-12-20T00:54:10.932" v="1247" actId="20577"/>
        <pc:sldMkLst>
          <pc:docMk/>
          <pc:sldMk cId="2373908482" sldId="314"/>
        </pc:sldMkLst>
        <pc:spChg chg="del">
          <ac:chgData name="Rastokina, Yelena" userId="0e289cde-f0f7-4f60-9f43-97e077b701f7" providerId="ADAL" clId="{054CB877-4EAA-4042-9298-18BF3CEC89F6}" dt="2020-12-20T00:51:28.614" v="929" actId="478"/>
          <ac:spMkLst>
            <pc:docMk/>
            <pc:sldMk cId="2373908482" sldId="314"/>
            <ac:spMk id="2" creationId="{6C4EF8D7-1A56-4C8D-BBAF-B8E528126B58}"/>
          </ac:spMkLst>
        </pc:spChg>
        <pc:spChg chg="mod">
          <ac:chgData name="Rastokina, Yelena" userId="0e289cde-f0f7-4f60-9f43-97e077b701f7" providerId="ADAL" clId="{054CB877-4EAA-4042-9298-18BF3CEC89F6}" dt="2020-12-20T00:52:33.612" v="962" actId="14100"/>
          <ac:spMkLst>
            <pc:docMk/>
            <pc:sldMk cId="2373908482" sldId="314"/>
            <ac:spMk id="3" creationId="{7962AF47-C3CC-47EE-9C98-F8F8A08887EE}"/>
          </ac:spMkLst>
        </pc:spChg>
      </pc:sldChg>
      <pc:sldChg chg="modSp new mod">
        <pc:chgData name="Rastokina, Yelena" userId="0e289cde-f0f7-4f60-9f43-97e077b701f7" providerId="ADAL" clId="{054CB877-4EAA-4042-9298-18BF3CEC89F6}" dt="2020-12-20T01:23:07.578" v="1981" actId="113"/>
        <pc:sldMkLst>
          <pc:docMk/>
          <pc:sldMk cId="2014115276" sldId="315"/>
        </pc:sldMkLst>
        <pc:spChg chg="mod">
          <ac:chgData name="Rastokina, Yelena" userId="0e289cde-f0f7-4f60-9f43-97e077b701f7" providerId="ADAL" clId="{054CB877-4EAA-4042-9298-18BF3CEC89F6}" dt="2020-12-20T01:23:07.578" v="1981" actId="113"/>
          <ac:spMkLst>
            <pc:docMk/>
            <pc:sldMk cId="2014115276" sldId="315"/>
            <ac:spMk id="2" creationId="{0BE85929-0776-488F-8866-4D8ACF7282A0}"/>
          </ac:spMkLst>
        </pc:spChg>
        <pc:spChg chg="mod">
          <ac:chgData name="Rastokina, Yelena" userId="0e289cde-f0f7-4f60-9f43-97e077b701f7" providerId="ADAL" clId="{054CB877-4EAA-4042-9298-18BF3CEC89F6}" dt="2020-12-20T01:22:52.491" v="1979" actId="27636"/>
          <ac:spMkLst>
            <pc:docMk/>
            <pc:sldMk cId="2014115276" sldId="315"/>
            <ac:spMk id="3" creationId="{50713C2F-E32F-442B-B395-6958DCF47B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33B96-8A85-4ED9-9EF1-888516BDBB5A}" type="datetimeFigureOut">
              <a:rPr lang="ru-KZ" smtClean="0"/>
              <a:t>12/20/2020</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203FD-4DCD-462E-9A9B-24068CE38D29}" type="slidenum">
              <a:rPr lang="ru-KZ" smtClean="0"/>
              <a:t>‹#›</a:t>
            </a:fld>
            <a:endParaRPr lang="ru-KZ"/>
          </a:p>
        </p:txBody>
      </p:sp>
    </p:spTree>
    <p:extLst>
      <p:ext uri="{BB962C8B-B14F-4D97-AF65-F5344CB8AC3E}">
        <p14:creationId xmlns:p14="http://schemas.microsoft.com/office/powerpoint/2010/main" val="68274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sz="1200" b="0" i="0" u="none" strike="noStrike" baseline="0" dirty="0">
                <a:latin typeface="Tahoma" panose="020B0604030504040204" pitchFamily="34" charset="0"/>
              </a:rPr>
              <a:t>2019 год стал переходным периодом для РК в отношении назначения схем лечения.</a:t>
            </a:r>
          </a:p>
          <a:p>
            <a:pPr algn="l"/>
            <a:r>
              <a:rPr lang="ru-RU" sz="1200" b="0" i="0" u="none" strike="noStrike" baseline="0" dirty="0">
                <a:latin typeface="Tahoma" panose="020B0604030504040204" pitchFamily="34" charset="0"/>
              </a:rPr>
              <a:t>Это связано с тем, что в 2019 г. официально действовали протоколы от 2017 г. Новые</a:t>
            </a:r>
          </a:p>
          <a:p>
            <a:pPr algn="l"/>
            <a:r>
              <a:rPr lang="ru-RU" sz="1200" b="0" i="0" u="none" strike="noStrike" baseline="0" dirty="0">
                <a:latin typeface="Tahoma" panose="020B0604030504040204" pitchFamily="34" charset="0"/>
              </a:rPr>
              <a:t>протоколы, разработанные на основе последних рекомендаций ВОЗ от июля 2019 года</a:t>
            </a:r>
            <a:r>
              <a:rPr lang="ru-RU" sz="700" b="0" i="0" u="none" strike="noStrike" baseline="0" dirty="0">
                <a:latin typeface="Tahoma" panose="020B0604030504040204" pitchFamily="34" charset="0"/>
              </a:rPr>
              <a:t>27</a:t>
            </a:r>
          </a:p>
          <a:p>
            <a:pPr algn="l"/>
            <a:r>
              <a:rPr lang="ru-RU" sz="1200" b="0" i="0" u="none" strike="noStrike" baseline="0" dirty="0">
                <a:latin typeface="Tahoma" panose="020B0604030504040204" pitchFamily="34" charset="0"/>
              </a:rPr>
              <a:t>и рекомендаций Европейского клинического общества СПИДа (EACS)</a:t>
            </a:r>
            <a:r>
              <a:rPr lang="ru-RU" sz="700" b="0" i="0" u="none" strike="noStrike" baseline="0" dirty="0">
                <a:latin typeface="Tahoma" panose="020B0604030504040204" pitchFamily="34" charset="0"/>
              </a:rPr>
              <a:t>28</a:t>
            </a:r>
            <a:r>
              <a:rPr lang="ru-RU" sz="1200" b="0" i="0" u="none" strike="noStrike" baseline="0" dirty="0">
                <a:latin typeface="Tahoma" panose="020B0604030504040204" pitchFamily="34" charset="0"/>
              </a:rPr>
              <a:t>, в конце 2019</a:t>
            </a:r>
          </a:p>
          <a:p>
            <a:pPr algn="l"/>
            <a:r>
              <a:rPr lang="ru-RU" sz="1200" b="0" i="0" u="none" strike="noStrike" baseline="0" dirty="0">
                <a:latin typeface="Tahoma" panose="020B0604030504040204" pitchFamily="34" charset="0"/>
              </a:rPr>
              <a:t>года уже были составлены и проходили этап утверждения. В итоге документ вступил в</a:t>
            </a:r>
          </a:p>
          <a:p>
            <a:pPr algn="l"/>
            <a:r>
              <a:rPr lang="ru-RU" sz="1200" b="0" i="0" u="none" strike="noStrike" baseline="0" dirty="0">
                <a:latin typeface="Tahoma" panose="020B0604030504040204" pitchFamily="34" charset="0"/>
              </a:rPr>
              <a:t>силу лишь 11 июня 2020 года. При этом увеличение числа пациентов на препаратах,</a:t>
            </a:r>
          </a:p>
          <a:p>
            <a:pPr algn="l"/>
            <a:r>
              <a:rPr lang="ru-RU" sz="1200" b="0" i="0" u="none" strike="noStrike" baseline="0" dirty="0">
                <a:latin typeface="Tahoma" panose="020B0604030504040204" pitchFamily="34" charset="0"/>
              </a:rPr>
              <a:t>рекомендованных новыми протоколами, произошло уже в 2019 году.</a:t>
            </a:r>
            <a:endParaRPr lang="ru-KZ" dirty="0"/>
          </a:p>
        </p:txBody>
      </p:sp>
      <p:sp>
        <p:nvSpPr>
          <p:cNvPr id="4" name="Номер слайда 3"/>
          <p:cNvSpPr>
            <a:spLocks noGrp="1"/>
          </p:cNvSpPr>
          <p:nvPr>
            <p:ph type="sldNum" sz="quarter" idx="5"/>
          </p:nvPr>
        </p:nvSpPr>
        <p:spPr/>
        <p:txBody>
          <a:bodyPr/>
          <a:lstStyle/>
          <a:p>
            <a:fld id="{1D2203FD-4DCD-462E-9A9B-24068CE38D29}" type="slidenum">
              <a:rPr lang="ru-KZ" smtClean="0"/>
              <a:t>4</a:t>
            </a:fld>
            <a:endParaRPr lang="ru-KZ"/>
          </a:p>
        </p:txBody>
      </p:sp>
    </p:spTree>
    <p:extLst>
      <p:ext uri="{BB962C8B-B14F-4D97-AF65-F5344CB8AC3E}">
        <p14:creationId xmlns:p14="http://schemas.microsoft.com/office/powerpoint/2010/main" val="24836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слайде видно что снизилось число пациентов на таких препаратах как </a:t>
            </a:r>
            <a:r>
              <a:rPr lang="ru-RU" dirty="0" err="1"/>
              <a:t>невирапин</a:t>
            </a:r>
            <a:r>
              <a:rPr lang="ru-RU" dirty="0"/>
              <a:t>, </a:t>
            </a:r>
            <a:r>
              <a:rPr lang="ru-RU" dirty="0" err="1"/>
              <a:t>тризивир</a:t>
            </a:r>
            <a:r>
              <a:rPr lang="ru-RU" dirty="0"/>
              <a:t>, </a:t>
            </a:r>
            <a:r>
              <a:rPr lang="ru-RU" dirty="0" err="1"/>
              <a:t>дуалозид</a:t>
            </a:r>
            <a:r>
              <a:rPr lang="ru-RU" dirty="0"/>
              <a:t> (</a:t>
            </a:r>
            <a:r>
              <a:rPr lang="ru-RU" dirty="0" err="1"/>
              <a:t>зидовудин</a:t>
            </a:r>
            <a:r>
              <a:rPr lang="ru-RU" dirty="0"/>
              <a:t>/</a:t>
            </a:r>
            <a:r>
              <a:rPr lang="ru-RU" dirty="0" err="1"/>
              <a:t>ламивудин</a:t>
            </a:r>
            <a:r>
              <a:rPr lang="ru-RU" dirty="0"/>
              <a:t>).</a:t>
            </a:r>
          </a:p>
          <a:p>
            <a:r>
              <a:rPr lang="ru-RU" dirty="0"/>
              <a:t>Также виден рост числа пациентов на </a:t>
            </a:r>
            <a:r>
              <a:rPr lang="ru-RU" dirty="0" err="1"/>
              <a:t>абакавире</a:t>
            </a:r>
            <a:r>
              <a:rPr lang="ru-RU" dirty="0"/>
              <a:t>/</a:t>
            </a:r>
            <a:r>
              <a:rPr lang="ru-RU" dirty="0" err="1"/>
              <a:t>ламивудине</a:t>
            </a:r>
            <a:r>
              <a:rPr lang="ru-RU" dirty="0"/>
              <a:t>.</a:t>
            </a:r>
            <a:endParaRPr lang="ru-KZ" dirty="0"/>
          </a:p>
        </p:txBody>
      </p:sp>
      <p:sp>
        <p:nvSpPr>
          <p:cNvPr id="4" name="Номер слайда 3"/>
          <p:cNvSpPr>
            <a:spLocks noGrp="1"/>
          </p:cNvSpPr>
          <p:nvPr>
            <p:ph type="sldNum" sz="quarter" idx="5"/>
          </p:nvPr>
        </p:nvSpPr>
        <p:spPr/>
        <p:txBody>
          <a:bodyPr/>
          <a:lstStyle/>
          <a:p>
            <a:fld id="{1D2203FD-4DCD-462E-9A9B-24068CE38D29}" type="slidenum">
              <a:rPr lang="ru-KZ" smtClean="0"/>
              <a:t>5</a:t>
            </a:fld>
            <a:endParaRPr lang="ru-KZ"/>
          </a:p>
        </p:txBody>
      </p:sp>
    </p:spTree>
    <p:extLst>
      <p:ext uri="{BB962C8B-B14F-4D97-AF65-F5344CB8AC3E}">
        <p14:creationId xmlns:p14="http://schemas.microsoft.com/office/powerpoint/2010/main" val="61638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Это часть таблицы показывает что по сравнению с 2018 годом увеличилось число пациентов на новых препаратах (</a:t>
            </a:r>
            <a:r>
              <a:rPr lang="ru-RU" dirty="0" err="1"/>
              <a:t>долутегравире</a:t>
            </a:r>
            <a:r>
              <a:rPr lang="ru-RU" dirty="0"/>
              <a:t>, </a:t>
            </a:r>
            <a:r>
              <a:rPr lang="ru-RU" dirty="0" err="1"/>
              <a:t>резолсте</a:t>
            </a:r>
            <a:r>
              <a:rPr lang="ru-RU" dirty="0"/>
              <a:t> ( </a:t>
            </a:r>
            <a:r>
              <a:rPr lang="ru-RU" dirty="0" err="1"/>
              <a:t>дарунавир</a:t>
            </a:r>
            <a:r>
              <a:rPr lang="ru-RU" dirty="0"/>
              <a:t>/</a:t>
            </a:r>
            <a:r>
              <a:rPr lang="ru-RU" dirty="0" err="1"/>
              <a:t>кобицистат</a:t>
            </a:r>
            <a:r>
              <a:rPr lang="ru-RU" dirty="0"/>
              <a:t>), схемы с </a:t>
            </a:r>
            <a:r>
              <a:rPr lang="ru-RU" dirty="0" err="1"/>
              <a:t>бустированным</a:t>
            </a:r>
            <a:r>
              <a:rPr lang="ru-RU" dirty="0"/>
              <a:t> </a:t>
            </a:r>
            <a:r>
              <a:rPr lang="ru-RU" dirty="0" err="1"/>
              <a:t>дарунавиром</a:t>
            </a:r>
            <a:r>
              <a:rPr lang="ru-RU" dirty="0"/>
              <a:t> (</a:t>
            </a:r>
            <a:r>
              <a:rPr lang="ru-RU" dirty="0" err="1"/>
              <a:t>дарунавир</a:t>
            </a:r>
            <a:r>
              <a:rPr lang="ru-RU" dirty="0"/>
              <a:t>/</a:t>
            </a:r>
            <a:r>
              <a:rPr lang="ru-RU" dirty="0" err="1"/>
              <a:t>ритонавир</a:t>
            </a:r>
            <a:r>
              <a:rPr lang="ru-RU" dirty="0"/>
              <a:t>) более не назначаются.</a:t>
            </a:r>
            <a:endParaRPr lang="ru-KZ" dirty="0"/>
          </a:p>
        </p:txBody>
      </p:sp>
      <p:sp>
        <p:nvSpPr>
          <p:cNvPr id="4" name="Номер слайда 3"/>
          <p:cNvSpPr>
            <a:spLocks noGrp="1"/>
          </p:cNvSpPr>
          <p:nvPr>
            <p:ph type="sldNum" sz="quarter" idx="5"/>
          </p:nvPr>
        </p:nvSpPr>
        <p:spPr/>
        <p:txBody>
          <a:bodyPr/>
          <a:lstStyle/>
          <a:p>
            <a:fld id="{1D2203FD-4DCD-462E-9A9B-24068CE38D29}" type="slidenum">
              <a:rPr lang="ru-KZ" smtClean="0"/>
              <a:t>6</a:t>
            </a:fld>
            <a:endParaRPr lang="ru-KZ"/>
          </a:p>
        </p:txBody>
      </p:sp>
    </p:spTree>
    <p:extLst>
      <p:ext uri="{BB962C8B-B14F-4D97-AF65-F5344CB8AC3E}">
        <p14:creationId xmlns:p14="http://schemas.microsoft.com/office/powerpoint/2010/main" val="27093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видно способы закупок не изменились, но </a:t>
            </a:r>
            <a:r>
              <a:rPr lang="ru-RU" dirty="0" err="1"/>
              <a:t>прераспределилось</a:t>
            </a:r>
            <a:r>
              <a:rPr lang="ru-RU" dirty="0"/>
              <a:t> число препаратов, закупаемое посредством указанных механизмов, на 2019 год основными способами стали закуп из одного источника и закуп через ЮНИСЕФ</a:t>
            </a:r>
            <a:endParaRPr lang="ru-KZ" dirty="0"/>
          </a:p>
        </p:txBody>
      </p:sp>
      <p:sp>
        <p:nvSpPr>
          <p:cNvPr id="4" name="Номер слайда 3"/>
          <p:cNvSpPr>
            <a:spLocks noGrp="1"/>
          </p:cNvSpPr>
          <p:nvPr>
            <p:ph type="sldNum" sz="quarter" idx="5"/>
          </p:nvPr>
        </p:nvSpPr>
        <p:spPr/>
        <p:txBody>
          <a:bodyPr/>
          <a:lstStyle/>
          <a:p>
            <a:fld id="{1D2203FD-4DCD-462E-9A9B-24068CE38D29}" type="slidenum">
              <a:rPr lang="ru-KZ" smtClean="0"/>
              <a:t>7</a:t>
            </a:fld>
            <a:endParaRPr lang="ru-KZ"/>
          </a:p>
        </p:txBody>
      </p:sp>
    </p:spTree>
    <p:extLst>
      <p:ext uri="{BB962C8B-B14F-4D97-AF65-F5344CB8AC3E}">
        <p14:creationId xmlns:p14="http://schemas.microsoft.com/office/powerpoint/2010/main" val="185543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Вы знаете данный вопрос поднимался в том числе на одном из заседаний СКК.  Переписка по нему ведется.  ( Можешь более подробно рассказать нашу точку зрения по тому из-за чего цены закрывать не стоит)</a:t>
            </a:r>
            <a:endParaRPr lang="ru-KZ" dirty="0"/>
          </a:p>
        </p:txBody>
      </p:sp>
      <p:sp>
        <p:nvSpPr>
          <p:cNvPr id="4" name="Номер слайда 3"/>
          <p:cNvSpPr>
            <a:spLocks noGrp="1"/>
          </p:cNvSpPr>
          <p:nvPr>
            <p:ph type="sldNum" sz="quarter" idx="5"/>
          </p:nvPr>
        </p:nvSpPr>
        <p:spPr/>
        <p:txBody>
          <a:bodyPr/>
          <a:lstStyle/>
          <a:p>
            <a:fld id="{1D2203FD-4DCD-462E-9A9B-24068CE38D29}" type="slidenum">
              <a:rPr lang="ru-KZ" smtClean="0"/>
              <a:t>8</a:t>
            </a:fld>
            <a:endParaRPr lang="ru-KZ"/>
          </a:p>
        </p:txBody>
      </p:sp>
    </p:spTree>
    <p:extLst>
      <p:ext uri="{BB962C8B-B14F-4D97-AF65-F5344CB8AC3E}">
        <p14:creationId xmlns:p14="http://schemas.microsoft.com/office/powerpoint/2010/main" val="351452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Все препараты являются оригиналами. Данные лекарства предназначены для детей (в основном из Южно-Казахстанской области, инфицированных в 2006 году) и закупаются в рамках выделенного тендера.</a:t>
            </a:r>
          </a:p>
          <a:p>
            <a:r>
              <a:rPr lang="ru-RU" dirty="0"/>
              <a:t>Снижения цен по отношению к 2018 году не произошло.</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9</a:t>
            </a:fld>
            <a:endParaRPr lang="en-US"/>
          </a:p>
        </p:txBody>
      </p:sp>
    </p:spTree>
    <p:extLst>
      <p:ext uri="{BB962C8B-B14F-4D97-AF65-F5344CB8AC3E}">
        <p14:creationId xmlns:p14="http://schemas.microsoft.com/office/powerpoint/2010/main" val="338466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Как видно из таблицы, цена на «</a:t>
            </a:r>
            <a:r>
              <a:rPr lang="ru-RU" dirty="0" err="1"/>
              <a:t>Дуолазид</a:t>
            </a:r>
            <a:r>
              <a:rPr lang="ru-RU" dirty="0"/>
              <a:t>» существенно снизилась (на 62,96% по сравнению с 2018 годом), но она по-прежнему выше цены на оригинальный препарат «</a:t>
            </a:r>
            <a:r>
              <a:rPr lang="ru-RU" dirty="0" err="1"/>
              <a:t>Комбивир</a:t>
            </a:r>
            <a:r>
              <a:rPr lang="ru-RU" dirty="0"/>
              <a:t>» (на 31,54 %). Одна из причин существенного снижения цены – активная </a:t>
            </a:r>
            <a:r>
              <a:rPr lang="ru-RU" dirty="0" err="1"/>
              <a:t>адвокационная</a:t>
            </a:r>
            <a:r>
              <a:rPr lang="ru-RU" dirty="0"/>
              <a:t> работа в этом направлении общественных организаций РК31. Снизилась не только цена, но и количество закупаемого препарата (на 41% по сравнению с 2018 г.).</a:t>
            </a:r>
          </a:p>
          <a:p>
            <a:r>
              <a:rPr lang="ru-RU" dirty="0"/>
              <a:t>Данные мониторинга свидетельствуют о том, что вместо комбинации </a:t>
            </a:r>
            <a:r>
              <a:rPr lang="ru-RU" dirty="0" err="1"/>
              <a:t>ламивудин</a:t>
            </a:r>
            <a:r>
              <a:rPr lang="ru-RU" dirty="0"/>
              <a:t>/</a:t>
            </a:r>
            <a:r>
              <a:rPr lang="ru-RU" dirty="0" err="1"/>
              <a:t>зидовудин</a:t>
            </a:r>
            <a:r>
              <a:rPr lang="ru-RU" dirty="0"/>
              <a:t> используются более современные препараты, рекомендуемые международными организациями как предпочтительные.</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10</a:t>
            </a:fld>
            <a:endParaRPr lang="en-US"/>
          </a:p>
        </p:txBody>
      </p:sp>
    </p:spTree>
    <p:extLst>
      <p:ext uri="{BB962C8B-B14F-4D97-AF65-F5344CB8AC3E}">
        <p14:creationId xmlns:p14="http://schemas.microsoft.com/office/powerpoint/2010/main" val="244009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Понятно, что прямые договора могут способствовать снижению цены и поставщики в праве защищать заниженную цену от потребителей других стран. Но остается вопрос, по какой причине тендера происходящие на международной площадке ЮНИСЕФ по препаратам, патентная защита которых истекла, являются закрытыми для мониторинга сообщества.</a:t>
            </a:r>
            <a:endParaRPr lang="ru-KZ" dirty="0"/>
          </a:p>
        </p:txBody>
      </p:sp>
      <p:sp>
        <p:nvSpPr>
          <p:cNvPr id="4" name="Номер слайда 3"/>
          <p:cNvSpPr>
            <a:spLocks noGrp="1"/>
          </p:cNvSpPr>
          <p:nvPr>
            <p:ph type="sldNum" sz="quarter" idx="5"/>
          </p:nvPr>
        </p:nvSpPr>
        <p:spPr/>
        <p:txBody>
          <a:bodyPr/>
          <a:lstStyle/>
          <a:p>
            <a:fld id="{1D2203FD-4DCD-462E-9A9B-24068CE38D29}" type="slidenum">
              <a:rPr lang="ru-KZ" smtClean="0"/>
              <a:t>11</a:t>
            </a:fld>
            <a:endParaRPr lang="ru-KZ"/>
          </a:p>
        </p:txBody>
      </p:sp>
    </p:spTree>
    <p:extLst>
      <p:ext uri="{BB962C8B-B14F-4D97-AF65-F5344CB8AC3E}">
        <p14:creationId xmlns:p14="http://schemas.microsoft.com/office/powerpoint/2010/main" val="334228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это нарушение нашего права на свободное получение и распространение</a:t>
            </a:r>
          </a:p>
          <a:p>
            <a:r>
              <a:rPr lang="ru-RU" dirty="0"/>
              <a:t>информации, предусмотренного ст. 20 Конституции РК и Законом РК «О доступе к</a:t>
            </a:r>
          </a:p>
          <a:p>
            <a:r>
              <a:rPr lang="ru-RU" dirty="0"/>
              <a:t>информации».</a:t>
            </a:r>
          </a:p>
          <a:p>
            <a:r>
              <a:rPr lang="ru-RU" dirty="0"/>
              <a:t>Так же мы считаем, что ограничение доступа к информации о стоимости закупаемых</a:t>
            </a:r>
          </a:p>
          <a:p>
            <a:r>
              <a:rPr lang="ru-RU" dirty="0"/>
              <a:t>лекарств за счет государственного бюджета является существенным барьером для</a:t>
            </a:r>
          </a:p>
          <a:p>
            <a:r>
              <a:rPr lang="ru-RU" dirty="0"/>
              <a:t>эффективного общественного мониторинга со стороны сообщества пациентов.</a:t>
            </a:r>
          </a:p>
          <a:p>
            <a:r>
              <a:rPr lang="ru-RU" dirty="0"/>
              <a:t>При проведении общественного мониторинга качества оказания государственных услуг</a:t>
            </a:r>
          </a:p>
          <a:p>
            <a:r>
              <a:rPr lang="ru-RU" dirty="0"/>
              <a:t>физические лица, некоммерческие организации вправе запрашивать необходимую</a:t>
            </a:r>
          </a:p>
          <a:p>
            <a:r>
              <a:rPr lang="ru-RU" dirty="0"/>
              <a:t>информацию, относящуюся к сфере оказания государственных услуг (Статья 29.</a:t>
            </a:r>
          </a:p>
          <a:p>
            <a:r>
              <a:rPr lang="ru-RU" dirty="0"/>
              <a:t>Общественный мониторинг качества оказания государственных услуг, Закон Республики</a:t>
            </a:r>
          </a:p>
          <a:p>
            <a:r>
              <a:rPr lang="ru-RU" dirty="0"/>
              <a:t>Казахстан от 15 апреля 2013 года «О государственных услугах»).</a:t>
            </a:r>
          </a:p>
        </p:txBody>
      </p:sp>
      <p:sp>
        <p:nvSpPr>
          <p:cNvPr id="4" name="Номер слайда 3"/>
          <p:cNvSpPr>
            <a:spLocks noGrp="1"/>
          </p:cNvSpPr>
          <p:nvPr>
            <p:ph type="sldNum" sz="quarter" idx="5"/>
          </p:nvPr>
        </p:nvSpPr>
        <p:spPr/>
        <p:txBody>
          <a:bodyPr/>
          <a:lstStyle/>
          <a:p>
            <a:fld id="{1D2203FD-4DCD-462E-9A9B-24068CE38D29}" type="slidenum">
              <a:rPr lang="ru-KZ" smtClean="0"/>
              <a:t>14</a:t>
            </a:fld>
            <a:endParaRPr lang="ru-KZ"/>
          </a:p>
        </p:txBody>
      </p:sp>
    </p:spTree>
    <p:extLst>
      <p:ext uri="{BB962C8B-B14F-4D97-AF65-F5344CB8AC3E}">
        <p14:creationId xmlns:p14="http://schemas.microsoft.com/office/powerpoint/2010/main" val="225862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0189553-1C6A-4079-A61C-D14748F45511}" type="datetimeFigureOut">
              <a:rPr lang="ru-RU" smtClean="0"/>
              <a:t>20.12.2020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206706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189553-1C6A-4079-A61C-D14748F45511}" type="datetimeFigureOut">
              <a:rPr lang="ru-RU" smtClean="0"/>
              <a:t>20.12.2020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248210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189553-1C6A-4079-A61C-D14748F45511}" type="datetimeFigureOut">
              <a:rPr lang="ru-RU" smtClean="0"/>
              <a:t>20.12.2020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427568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189553-1C6A-4079-A61C-D14748F45511}" type="datetimeFigureOut">
              <a:rPr lang="ru-RU" smtClean="0"/>
              <a:t>20.12.2020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415668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0189553-1C6A-4079-A61C-D14748F45511}" type="datetimeFigureOut">
              <a:rPr lang="ru-RU" smtClean="0"/>
              <a:t>20.12.2020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368941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0189553-1C6A-4079-A61C-D14748F45511}" type="datetimeFigureOut">
              <a:rPr lang="ru-RU" smtClean="0"/>
              <a:t>20.12.2020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248988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0189553-1C6A-4079-A61C-D14748F45511}" type="datetimeFigureOut">
              <a:rPr lang="ru-RU" smtClean="0"/>
              <a:t>20.12.2020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57221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0189553-1C6A-4079-A61C-D14748F45511}" type="datetimeFigureOut">
              <a:rPr lang="ru-RU" smtClean="0"/>
              <a:t>20.12.2020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204764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189553-1C6A-4079-A61C-D14748F45511}" type="datetimeFigureOut">
              <a:rPr lang="ru-RU" smtClean="0"/>
              <a:t>20.12.2020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141674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0189553-1C6A-4079-A61C-D14748F45511}" type="datetimeFigureOut">
              <a:rPr lang="ru-RU" smtClean="0"/>
              <a:t>20.12.2020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366098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0189553-1C6A-4079-A61C-D14748F45511}" type="datetimeFigureOut">
              <a:rPr lang="ru-RU" smtClean="0"/>
              <a:t>20.12.2020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4D4A1A-A9F5-4C9A-8459-4DD5B5EF542B}" type="slidenum">
              <a:rPr lang="ru-RU" smtClean="0"/>
              <a:t>‹#›</a:t>
            </a:fld>
            <a:endParaRPr lang="ru-RU"/>
          </a:p>
        </p:txBody>
      </p:sp>
    </p:spTree>
    <p:extLst>
      <p:ext uri="{BB962C8B-B14F-4D97-AF65-F5344CB8AC3E}">
        <p14:creationId xmlns:p14="http://schemas.microsoft.com/office/powerpoint/2010/main" val="12743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89553-1C6A-4079-A61C-D14748F45511}" type="datetimeFigureOut">
              <a:rPr lang="ru-RU" smtClean="0"/>
              <a:t>20.12.2020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D4A1A-A9F5-4C9A-8459-4DD5B5EF542B}" type="slidenum">
              <a:rPr lang="ru-RU" smtClean="0"/>
              <a:t>‹#›</a:t>
            </a:fld>
            <a:endParaRPr lang="ru-RU"/>
          </a:p>
        </p:txBody>
      </p:sp>
    </p:spTree>
    <p:extLst>
      <p:ext uri="{BB962C8B-B14F-4D97-AF65-F5344CB8AC3E}">
        <p14:creationId xmlns:p14="http://schemas.microsoft.com/office/powerpoint/2010/main" val="168463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dda.kz/" TargetMode="External"/><Relationship Id="rId2" Type="http://schemas.openxmlformats.org/officeDocument/2006/relationships/hyperlink" Target="https://medelemen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7856" y="5909481"/>
            <a:ext cx="8852848" cy="365243"/>
          </a:xfrm>
        </p:spPr>
        <p:txBody>
          <a:bodyPr>
            <a:normAutofit fontScale="90000"/>
          </a:bodyPr>
          <a:lstStyle/>
          <a:p>
            <a:r>
              <a:rPr lang="ru-RU" b="1" dirty="0"/>
              <a:t>Исследование закупок антиретровирусных препаратов для лечения ВИЧ-инфекции на 201</a:t>
            </a:r>
            <a:r>
              <a:rPr lang="en-US" b="1" dirty="0"/>
              <a:t>9</a:t>
            </a:r>
            <a:r>
              <a:rPr lang="ru-RU" b="1" dirty="0"/>
              <a:t> год </a:t>
            </a:r>
            <a:br>
              <a:rPr lang="ru-RU" dirty="0"/>
            </a:br>
            <a:r>
              <a:rPr lang="ru-RU" b="1" dirty="0"/>
              <a:t>в Республике Казахстан</a:t>
            </a:r>
            <a:br>
              <a:rPr lang="ru-RU" dirty="0"/>
            </a:br>
            <a:endParaRPr lang="ru-RU" dirty="0"/>
          </a:p>
        </p:txBody>
      </p:sp>
      <p:sp>
        <p:nvSpPr>
          <p:cNvPr id="3" name="Подзаголовок 2"/>
          <p:cNvSpPr>
            <a:spLocks noGrp="1"/>
          </p:cNvSpPr>
          <p:nvPr>
            <p:ph type="subTitle" idx="1"/>
          </p:nvPr>
        </p:nvSpPr>
        <p:spPr>
          <a:xfrm>
            <a:off x="7328848" y="6302020"/>
            <a:ext cx="4863152" cy="948519"/>
          </a:xfrm>
        </p:spPr>
        <p:txBody>
          <a:bodyPr/>
          <a:lstStyle/>
          <a:p>
            <a:r>
              <a:rPr lang="ru-RU" dirty="0"/>
              <a:t>Павел Савин</a:t>
            </a:r>
          </a:p>
        </p:txBody>
      </p:sp>
      <p:pic>
        <p:nvPicPr>
          <p:cNvPr id="4" name="Рисунок 3">
            <a:extLst>
              <a:ext uri="{FF2B5EF4-FFF2-40B4-BE49-F238E27FC236}">
                <a16:creationId xmlns:a16="http://schemas.microsoft.com/office/drawing/2014/main" id="{DA98006C-1171-44B7-B9EA-4FB758FC8186}"/>
              </a:ext>
            </a:extLst>
          </p:cNvPr>
          <p:cNvPicPr>
            <a:picLocks noChangeAspect="1"/>
          </p:cNvPicPr>
          <p:nvPr/>
        </p:nvPicPr>
        <p:blipFill>
          <a:blip r:embed="rId2"/>
          <a:stretch>
            <a:fillRect/>
          </a:stretch>
        </p:blipFill>
        <p:spPr>
          <a:xfrm>
            <a:off x="9221821" y="133034"/>
            <a:ext cx="2683132" cy="1483138"/>
          </a:xfrm>
          <a:prstGeom prst="rect">
            <a:avLst/>
          </a:prstGeom>
        </p:spPr>
      </p:pic>
      <p:pic>
        <p:nvPicPr>
          <p:cNvPr id="6" name="Рисунок 5">
            <a:extLst>
              <a:ext uri="{FF2B5EF4-FFF2-40B4-BE49-F238E27FC236}">
                <a16:creationId xmlns:a16="http://schemas.microsoft.com/office/drawing/2014/main" id="{559FF9F7-51F1-4E34-AB2D-8C162F9FD9C3}"/>
              </a:ext>
            </a:extLst>
          </p:cNvPr>
          <p:cNvPicPr>
            <a:picLocks noChangeAspect="1"/>
          </p:cNvPicPr>
          <p:nvPr/>
        </p:nvPicPr>
        <p:blipFill>
          <a:blip r:embed="rId3"/>
          <a:stretch>
            <a:fillRect/>
          </a:stretch>
        </p:blipFill>
        <p:spPr>
          <a:xfrm>
            <a:off x="403778" y="583276"/>
            <a:ext cx="3366625" cy="827391"/>
          </a:xfrm>
          <a:prstGeom prst="rect">
            <a:avLst/>
          </a:prstGeom>
        </p:spPr>
      </p:pic>
    </p:spTree>
    <p:extLst>
      <p:ext uri="{BB962C8B-B14F-4D97-AF65-F5344CB8AC3E}">
        <p14:creationId xmlns:p14="http://schemas.microsoft.com/office/powerpoint/2010/main" val="152804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36652"/>
            <a:ext cx="12214876" cy="2884109"/>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algn="ctr"/>
            <a:r>
              <a:rPr lang="ru-RU" sz="2800" b="1" dirty="0">
                <a:solidFill>
                  <a:schemeClr val="tx1"/>
                </a:solidFill>
                <a:latin typeface="+mn-lt"/>
              </a:rPr>
              <a:t>В рамках долгосрочных договоров поставки у отечественных производителей (</a:t>
            </a:r>
            <a:r>
              <a:rPr lang="ru-RU" sz="2800" b="1" dirty="0" err="1">
                <a:solidFill>
                  <a:schemeClr val="tx1"/>
                </a:solidFill>
                <a:latin typeface="+mn-lt"/>
              </a:rPr>
              <a:t>Абди</a:t>
            </a:r>
            <a:r>
              <a:rPr lang="ru-RU" sz="2800" b="1" dirty="0">
                <a:solidFill>
                  <a:schemeClr val="tx1"/>
                </a:solidFill>
                <a:latin typeface="+mn-lt"/>
              </a:rPr>
              <a:t> Ибрагим Глобал Фарм) было закуплено 4 наименования на </a:t>
            </a:r>
            <a:r>
              <a:rPr lang="ru-RU" sz="2800" b="1" dirty="0">
                <a:solidFill>
                  <a:schemeClr val="tx1"/>
                </a:solidFill>
                <a:latin typeface="+mn-lt"/>
                <a:cs typeface="Calibri Light" panose="020F0302020204030204" pitchFamily="34" charset="0"/>
              </a:rPr>
              <a:t>о</a:t>
            </a:r>
            <a:r>
              <a:rPr lang="ru-RU" sz="2800" b="1" i="0" u="none" strike="noStrike" baseline="0" dirty="0">
                <a:solidFill>
                  <a:schemeClr val="tx1"/>
                </a:solidFill>
                <a:latin typeface="+mn-lt"/>
                <a:cs typeface="Calibri Light" panose="020F0302020204030204" pitchFamily="34" charset="0"/>
              </a:rPr>
              <a:t>бщую сумму – 301 099 334,20 тенге или 786 673,63 дол</a:t>
            </a:r>
          </a:p>
          <a:p>
            <a:pPr algn="ctr"/>
            <a:r>
              <a:rPr lang="ru-RU" sz="2800" b="1" i="0" u="none" strike="noStrike" baseline="0" dirty="0">
                <a:solidFill>
                  <a:schemeClr val="tx1"/>
                </a:solidFill>
                <a:latin typeface="+mn-lt"/>
                <a:cs typeface="Calibri Light" panose="020F0302020204030204" pitchFamily="34" charset="0"/>
              </a:rPr>
              <a:t>ларов США. На данный вид закупки АРВ-препаратов было выделено на 1 млрд меньше, чем в 2018 году</a:t>
            </a:r>
            <a:endParaRPr lang="ru-RU" sz="2800" b="1" dirty="0">
              <a:solidFill>
                <a:schemeClr val="tx1"/>
              </a:solidFill>
              <a:latin typeface="+mn-lt"/>
              <a:cs typeface="Calibri Light" panose="020F0302020204030204" pitchFamily="34" charset="0"/>
            </a:endParaRPr>
          </a:p>
          <a:p>
            <a:pPr algn="l"/>
            <a:r>
              <a:rPr lang="ru-RU" sz="1800" b="0" i="0" u="none" strike="noStrike" baseline="0" dirty="0">
                <a:latin typeface="Tahoma" panose="020B0604030504040204" pitchFamily="34" charset="0"/>
              </a:rPr>
              <a:t> </a:t>
            </a:r>
            <a:endParaRPr lang="ru-KZ" sz="2800" b="1" dirty="0">
              <a:solidFill>
                <a:schemeClr val="tx1"/>
              </a:solidFill>
              <a:latin typeface="+mn-lt"/>
            </a:endParaRPr>
          </a:p>
        </p:txBody>
      </p:sp>
      <p:sp>
        <p:nvSpPr>
          <p:cNvPr id="3" name="Content Placeholder 2"/>
          <p:cNvSpPr txBox="1">
            <a:spLocks/>
          </p:cNvSpPr>
          <p:nvPr/>
        </p:nvSpPr>
        <p:spPr>
          <a:xfrm>
            <a:off x="661801" y="2217999"/>
            <a:ext cx="10152361" cy="20117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endParaRPr lang="ru-KZ" sz="3200" dirty="0"/>
          </a:p>
        </p:txBody>
      </p:sp>
      <p:sp>
        <p:nvSpPr>
          <p:cNvPr id="10" name="Rectangle 1">
            <a:extLst>
              <a:ext uri="{FF2B5EF4-FFF2-40B4-BE49-F238E27FC236}">
                <a16:creationId xmlns:a16="http://schemas.microsoft.com/office/drawing/2014/main" id="{E8BEC0B9-285B-42A4-98F9-86D4FA60F49B}"/>
              </a:ext>
            </a:extLst>
          </p:cNvPr>
          <p:cNvSpPr>
            <a:spLocks noChangeArrowheads="1"/>
          </p:cNvSpPr>
          <p:nvPr/>
        </p:nvSpPr>
        <p:spPr bwMode="auto">
          <a:xfrm>
            <a:off x="1365615" y="2723360"/>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ru-KZ" altLang="ru-KZ" sz="2400">
                <a:latin typeface="Arial" panose="020B0604020202020204" pitchFamily="34" charset="0"/>
              </a:rPr>
            </a:br>
            <a:endParaRPr lang="ru-KZ" altLang="ru-KZ" sz="2400">
              <a:latin typeface="Arial" panose="020B0604020202020204" pitchFamily="34" charset="0"/>
            </a:endParaRPr>
          </a:p>
        </p:txBody>
      </p:sp>
      <p:pic>
        <p:nvPicPr>
          <p:cNvPr id="7" name="Рисунок 6">
            <a:extLst>
              <a:ext uri="{FF2B5EF4-FFF2-40B4-BE49-F238E27FC236}">
                <a16:creationId xmlns:a16="http://schemas.microsoft.com/office/drawing/2014/main" id="{F6BFAFFC-DDB1-4DAC-B50D-078134FF61E3}"/>
              </a:ext>
            </a:extLst>
          </p:cNvPr>
          <p:cNvPicPr>
            <a:picLocks noChangeAspect="1"/>
          </p:cNvPicPr>
          <p:nvPr/>
        </p:nvPicPr>
        <p:blipFill>
          <a:blip r:embed="rId3"/>
          <a:stretch>
            <a:fillRect/>
          </a:stretch>
        </p:blipFill>
        <p:spPr>
          <a:xfrm>
            <a:off x="274622" y="2755001"/>
            <a:ext cx="11642756" cy="3594226"/>
          </a:xfrm>
          <a:prstGeom prst="rect">
            <a:avLst/>
          </a:prstGeom>
        </p:spPr>
      </p:pic>
    </p:spTree>
    <p:extLst>
      <p:ext uri="{BB962C8B-B14F-4D97-AF65-F5344CB8AC3E}">
        <p14:creationId xmlns:p14="http://schemas.microsoft.com/office/powerpoint/2010/main" val="33926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5000"/>
            <a:ext cx="10515600" cy="958708"/>
          </a:xfrm>
        </p:spPr>
        <p:txBody>
          <a:bodyPr>
            <a:normAutofit fontScale="90000"/>
          </a:bodyPr>
          <a:lstStyle/>
          <a:p>
            <a:pPr algn="ctr"/>
            <a:r>
              <a:rPr lang="ru-RU" b="1" dirty="0"/>
              <a:t>Закуп через ЮНИСЕФ и </a:t>
            </a:r>
            <a:r>
              <a:rPr lang="ru-RU" b="1" dirty="0" err="1"/>
              <a:t>безаналоговых</a:t>
            </a:r>
            <a:r>
              <a:rPr lang="ru-RU" b="1" dirty="0"/>
              <a:t> препаратов</a:t>
            </a:r>
          </a:p>
        </p:txBody>
      </p:sp>
      <p:sp>
        <p:nvSpPr>
          <p:cNvPr id="3" name="Объект 2"/>
          <p:cNvSpPr>
            <a:spLocks noGrp="1"/>
          </p:cNvSpPr>
          <p:nvPr>
            <p:ph idx="1"/>
          </p:nvPr>
        </p:nvSpPr>
        <p:spPr>
          <a:xfrm>
            <a:off x="359923" y="2310681"/>
            <a:ext cx="11274358" cy="4880426"/>
          </a:xfrm>
        </p:spPr>
        <p:txBody>
          <a:bodyPr/>
          <a:lstStyle/>
          <a:p>
            <a:r>
              <a:rPr lang="ru-RU" dirty="0"/>
              <a:t>Посредством ЮНИСЕФ закупалось 11 наименований препаратов (</a:t>
            </a:r>
            <a:r>
              <a:rPr lang="ru-RU" dirty="0" err="1"/>
              <a:t>Кивекса</a:t>
            </a:r>
            <a:r>
              <a:rPr lang="ru-RU" dirty="0"/>
              <a:t>, Зидовудин, </a:t>
            </a:r>
            <a:r>
              <a:rPr lang="ru-RU" dirty="0" err="1"/>
              <a:t>Невирапин</a:t>
            </a:r>
            <a:r>
              <a:rPr lang="ru-RU" dirty="0"/>
              <a:t>, </a:t>
            </a:r>
            <a:r>
              <a:rPr lang="ru-RU" dirty="0" err="1"/>
              <a:t>Тенофовир</a:t>
            </a:r>
            <a:r>
              <a:rPr lang="ru-RU" dirty="0"/>
              <a:t>, </a:t>
            </a:r>
            <a:r>
              <a:rPr lang="ru-RU" dirty="0" err="1"/>
              <a:t>Атрипла</a:t>
            </a:r>
            <a:r>
              <a:rPr lang="ru-RU" dirty="0"/>
              <a:t>, </a:t>
            </a:r>
            <a:r>
              <a:rPr lang="ru-RU" dirty="0" err="1"/>
              <a:t>Трувада</a:t>
            </a:r>
            <a:r>
              <a:rPr lang="ru-RU" dirty="0"/>
              <a:t>, </a:t>
            </a:r>
            <a:r>
              <a:rPr lang="ru-RU" dirty="0" err="1"/>
              <a:t>Эфавиренз</a:t>
            </a:r>
            <a:r>
              <a:rPr lang="ru-RU" dirty="0"/>
              <a:t>, </a:t>
            </a:r>
            <a:r>
              <a:rPr lang="ru-RU" dirty="0" err="1"/>
              <a:t>Абакавир</a:t>
            </a:r>
            <a:r>
              <a:rPr lang="ru-RU" dirty="0"/>
              <a:t>, </a:t>
            </a:r>
            <a:r>
              <a:rPr lang="ru-RU" dirty="0" err="1"/>
              <a:t>Ламивудин</a:t>
            </a:r>
            <a:r>
              <a:rPr lang="ru-RU" dirty="0"/>
              <a:t>).</a:t>
            </a:r>
          </a:p>
          <a:p>
            <a:r>
              <a:rPr lang="ru-RU" dirty="0"/>
              <a:t> По закупу </a:t>
            </a:r>
            <a:r>
              <a:rPr lang="ru-RU" dirty="0" err="1"/>
              <a:t>безаналоговых</a:t>
            </a:r>
            <a:r>
              <a:rPr lang="ru-RU" dirty="0"/>
              <a:t> препаратов закупалось 10 наименований препаратов (</a:t>
            </a:r>
            <a:r>
              <a:rPr lang="ru-RU" dirty="0" err="1"/>
              <a:t>Тризивир</a:t>
            </a:r>
            <a:r>
              <a:rPr lang="ru-RU" dirty="0"/>
              <a:t>, </a:t>
            </a:r>
            <a:r>
              <a:rPr lang="ru-RU" dirty="0" err="1"/>
              <a:t>Долутегравир</a:t>
            </a:r>
            <a:r>
              <a:rPr lang="ru-RU" dirty="0"/>
              <a:t>, </a:t>
            </a:r>
            <a:r>
              <a:rPr lang="ru-RU" dirty="0" err="1"/>
              <a:t>Этравирин</a:t>
            </a:r>
            <a:r>
              <a:rPr lang="ru-RU" dirty="0"/>
              <a:t>, </a:t>
            </a:r>
            <a:r>
              <a:rPr lang="ru-RU" dirty="0" err="1"/>
              <a:t>Зидовудин</a:t>
            </a:r>
            <a:r>
              <a:rPr lang="ru-RU" dirty="0"/>
              <a:t>, </a:t>
            </a:r>
            <a:r>
              <a:rPr lang="ru-RU" dirty="0" err="1"/>
              <a:t>Абакавир</a:t>
            </a:r>
            <a:r>
              <a:rPr lang="ru-RU" dirty="0"/>
              <a:t>, </a:t>
            </a:r>
            <a:r>
              <a:rPr lang="ru-RU" dirty="0" err="1"/>
              <a:t>Резолста</a:t>
            </a:r>
            <a:r>
              <a:rPr lang="ru-RU" dirty="0"/>
              <a:t>, </a:t>
            </a:r>
            <a:r>
              <a:rPr lang="ru-RU" dirty="0" err="1"/>
              <a:t>Триумек</a:t>
            </a:r>
            <a:r>
              <a:rPr lang="ru-RU" dirty="0"/>
              <a:t>, </a:t>
            </a:r>
            <a:r>
              <a:rPr lang="ru-RU" dirty="0" err="1"/>
              <a:t>Комплера</a:t>
            </a:r>
            <a:r>
              <a:rPr lang="ru-RU" dirty="0"/>
              <a:t>, </a:t>
            </a:r>
            <a:r>
              <a:rPr lang="ru-RU" dirty="0" err="1"/>
              <a:t>Ламивудин</a:t>
            </a:r>
            <a:r>
              <a:rPr lang="ru-RU" dirty="0"/>
              <a:t>).</a:t>
            </a:r>
          </a:p>
          <a:p>
            <a:r>
              <a:rPr lang="ru-RU" dirty="0"/>
              <a:t>Отследить тенденции по изменению цены не представляется возможным ввиду отсутствия информации.</a:t>
            </a:r>
          </a:p>
        </p:txBody>
      </p:sp>
    </p:spTree>
    <p:extLst>
      <p:ext uri="{BB962C8B-B14F-4D97-AF65-F5344CB8AC3E}">
        <p14:creationId xmlns:p14="http://schemas.microsoft.com/office/powerpoint/2010/main" val="209907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85929-0776-488F-8866-4D8ACF7282A0}"/>
              </a:ext>
            </a:extLst>
          </p:cNvPr>
          <p:cNvSpPr>
            <a:spLocks noGrp="1"/>
          </p:cNvSpPr>
          <p:nvPr>
            <p:ph type="title"/>
          </p:nvPr>
        </p:nvSpPr>
        <p:spPr/>
        <p:txBody>
          <a:bodyPr/>
          <a:lstStyle/>
          <a:p>
            <a:pPr algn="ctr"/>
            <a:r>
              <a:rPr lang="ru-RU" b="1" dirty="0" err="1"/>
              <a:t>Перебои.кз</a:t>
            </a:r>
            <a:endParaRPr lang="ru-KZ" b="1" dirty="0"/>
          </a:p>
        </p:txBody>
      </p:sp>
      <p:sp>
        <p:nvSpPr>
          <p:cNvPr id="3" name="Объект 2">
            <a:extLst>
              <a:ext uri="{FF2B5EF4-FFF2-40B4-BE49-F238E27FC236}">
                <a16:creationId xmlns:a16="http://schemas.microsoft.com/office/drawing/2014/main" id="{50713C2F-E32F-442B-B395-6958DCF47B9E}"/>
              </a:ext>
            </a:extLst>
          </p:cNvPr>
          <p:cNvSpPr>
            <a:spLocks noGrp="1"/>
          </p:cNvSpPr>
          <p:nvPr>
            <p:ph idx="1"/>
          </p:nvPr>
        </p:nvSpPr>
        <p:spPr/>
        <p:txBody>
          <a:bodyPr>
            <a:normAutofit lnSpcReduction="10000"/>
          </a:bodyPr>
          <a:lstStyle/>
          <a:p>
            <a:pPr marL="0" indent="0">
              <a:buNone/>
            </a:pPr>
            <a:r>
              <a:rPr lang="ru-RU" dirty="0"/>
              <a:t>На сайт pereboi.kz за 2019 год поступило 113 обращений по следующим вопросам:</a:t>
            </a:r>
          </a:p>
          <a:p>
            <a:pPr marL="0" indent="0">
              <a:buNone/>
            </a:pPr>
            <a:r>
              <a:rPr lang="ru-RU" dirty="0"/>
              <a:t>• замена схемы без медицинских показаний – 34 сообщения (Темиртау, </a:t>
            </a:r>
            <a:r>
              <a:rPr lang="ru-RU" dirty="0" err="1"/>
              <a:t>Алматы,Павлодар</a:t>
            </a:r>
            <a:r>
              <a:rPr lang="ru-RU" dirty="0"/>
              <a:t>, Нур-Султан, Усть-Каменогорск, Экибастуз, Алматинская область, Актау)</a:t>
            </a:r>
          </a:p>
          <a:p>
            <a:pPr marL="0" indent="0">
              <a:buNone/>
            </a:pPr>
            <a:r>
              <a:rPr lang="ru-RU" dirty="0"/>
              <a:t>• отсутствие препаратов в виду поздних поставок – 74 обращения (Темиртау, Алматы, ВКО, Тараз, Павлодар)</a:t>
            </a:r>
          </a:p>
          <a:p>
            <a:pPr marL="0" indent="0">
              <a:buNone/>
            </a:pPr>
            <a:r>
              <a:rPr lang="ru-RU" dirty="0"/>
              <a:t>• побочные эффекты – 2 сообщения (Темиртау, Нур-Султан)</a:t>
            </a:r>
          </a:p>
          <a:p>
            <a:pPr marL="0" indent="0">
              <a:buNone/>
            </a:pPr>
            <a:r>
              <a:rPr lang="ru-RU" dirty="0"/>
              <a:t>• неудобный график приема врачей в центре – 3 сообщения (Алматы)</a:t>
            </a:r>
            <a:endParaRPr lang="ru-KZ" dirty="0"/>
          </a:p>
        </p:txBody>
      </p:sp>
    </p:spTree>
    <p:extLst>
      <p:ext uri="{BB962C8B-B14F-4D97-AF65-F5344CB8AC3E}">
        <p14:creationId xmlns:p14="http://schemas.microsoft.com/office/powerpoint/2010/main" val="201411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126"/>
            <a:ext cx="10515600" cy="1325563"/>
          </a:xfrm>
        </p:spPr>
        <p:txBody>
          <a:bodyPr/>
          <a:lstStyle/>
          <a:p>
            <a:pPr algn="ctr"/>
            <a:r>
              <a:rPr lang="ru-RU" b="1" dirty="0"/>
              <a:t>Основные выводы:</a:t>
            </a:r>
            <a:br>
              <a:rPr lang="ru-RU" dirty="0"/>
            </a:br>
            <a:endParaRPr lang="ru-RU" dirty="0"/>
          </a:p>
        </p:txBody>
      </p:sp>
      <p:sp>
        <p:nvSpPr>
          <p:cNvPr id="3" name="Объект 2"/>
          <p:cNvSpPr>
            <a:spLocks noGrp="1"/>
          </p:cNvSpPr>
          <p:nvPr>
            <p:ph idx="1"/>
          </p:nvPr>
        </p:nvSpPr>
        <p:spPr>
          <a:xfrm>
            <a:off x="441433" y="880745"/>
            <a:ext cx="11235559" cy="5583118"/>
          </a:xfrm>
        </p:spPr>
        <p:txBody>
          <a:bodyPr>
            <a:normAutofit/>
          </a:bodyPr>
          <a:lstStyle/>
          <a:p>
            <a:r>
              <a:rPr lang="ru-RU" sz="2400" b="0" i="0" u="none" strike="noStrike" baseline="0" dirty="0">
                <a:latin typeface="Tahoma" panose="020B0604030504040204" pitchFamily="34" charset="0"/>
              </a:rPr>
              <a:t>Сократилось количество закупаемых курсов: </a:t>
            </a:r>
            <a:r>
              <a:rPr lang="ru-RU" sz="2400" b="0" i="0" u="none" strike="noStrike" baseline="0" dirty="0" err="1">
                <a:latin typeface="Tahoma" panose="020B0604030504040204" pitchFamily="34" charset="0"/>
              </a:rPr>
              <a:t>зидовудина</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ламивудина</a:t>
            </a:r>
            <a:r>
              <a:rPr lang="ru-RU" sz="2400" b="0" i="0" u="none" strike="noStrike" baseline="0" dirty="0">
                <a:latin typeface="Tahoma" panose="020B0604030504040204" pitchFamily="34" charset="0"/>
              </a:rPr>
              <a:t> (на 39,11% по сравнению с 2018 годом), </a:t>
            </a:r>
            <a:r>
              <a:rPr lang="ru-RU" sz="2400" b="0" i="0" u="none" strike="noStrike" baseline="0" dirty="0" err="1">
                <a:latin typeface="Tahoma" panose="020B0604030504040204" pitchFamily="34" charset="0"/>
              </a:rPr>
              <a:t>невирапина</a:t>
            </a:r>
            <a:r>
              <a:rPr lang="ru-RU" sz="2400" b="0" i="0" u="none" strike="noStrike" baseline="0" dirty="0">
                <a:latin typeface="Tahoma" panose="020B0604030504040204" pitchFamily="34" charset="0"/>
              </a:rPr>
              <a:t> (на 85,53% по сравнению с 2018 годом), </a:t>
            </a:r>
            <a:r>
              <a:rPr lang="ru-RU" sz="2400" b="0" i="0" u="none" strike="noStrike" baseline="0" dirty="0" err="1">
                <a:latin typeface="Tahoma" panose="020B0604030504040204" pitchFamily="34" charset="0"/>
              </a:rPr>
              <a:t>лопинавира</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ритонавира</a:t>
            </a:r>
            <a:r>
              <a:rPr lang="ru-RU" sz="2400" b="0" i="0" u="none" strike="noStrike" baseline="0" dirty="0">
                <a:latin typeface="Tahoma" panose="020B0604030504040204" pitchFamily="34" charset="0"/>
              </a:rPr>
              <a:t> (на 25,77% по сравнению с 2018 годом)</a:t>
            </a:r>
          </a:p>
          <a:p>
            <a:r>
              <a:rPr lang="ru-RU" sz="2400" b="0" i="0" u="none" strike="noStrike" baseline="0" dirty="0">
                <a:latin typeface="Tahoma" panose="020B0604030504040204" pitchFamily="34" charset="0"/>
              </a:rPr>
              <a:t> Впервые закуплены такие новые препараты, как </a:t>
            </a:r>
            <a:r>
              <a:rPr lang="ru-RU" sz="2400" b="0" i="0" u="none" strike="noStrike" baseline="0" dirty="0" err="1">
                <a:latin typeface="Tahoma" panose="020B0604030504040204" pitchFamily="34" charset="0"/>
              </a:rPr>
              <a:t>тенофовир</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эмтрицитабин</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рилпивирин</a:t>
            </a:r>
            <a:r>
              <a:rPr lang="ru-RU" sz="2400" b="0" i="0" u="none" strike="noStrike" baseline="0" dirty="0">
                <a:latin typeface="Tahoma" panose="020B0604030504040204" pitchFamily="34" charset="0"/>
              </a:rPr>
              <a:t>; </a:t>
            </a:r>
            <a:r>
              <a:rPr lang="ru-RU" sz="2400" b="0" i="0" u="none" strike="noStrike" baseline="0" dirty="0" err="1">
                <a:latin typeface="Tahoma" panose="020B0604030504040204" pitchFamily="34" charset="0"/>
              </a:rPr>
              <a:t>ламивудин</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абакавир</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долутегравир</a:t>
            </a:r>
            <a:r>
              <a:rPr lang="ru-RU" sz="2400" b="0" i="0" u="none" strike="noStrike" baseline="0" dirty="0">
                <a:latin typeface="Tahoma" panose="020B0604030504040204" pitchFamily="34" charset="0"/>
              </a:rPr>
              <a:t>; </a:t>
            </a:r>
            <a:r>
              <a:rPr lang="ru-RU" sz="2400" b="0" i="0" u="none" strike="noStrike" baseline="0" dirty="0" err="1">
                <a:latin typeface="Tahoma" panose="020B0604030504040204" pitchFamily="34" charset="0"/>
              </a:rPr>
              <a:t>дарунавир</a:t>
            </a:r>
            <a:r>
              <a:rPr lang="ru-RU" sz="2400" b="0" i="0" u="none" strike="noStrike" baseline="0" dirty="0">
                <a:latin typeface="Tahoma" panose="020B0604030504040204" pitchFamily="34" charset="0"/>
              </a:rPr>
              <a:t>/</a:t>
            </a:r>
            <a:r>
              <a:rPr lang="ru-RU" sz="2400" b="0" i="0" u="none" strike="noStrike" baseline="0" dirty="0" err="1">
                <a:latin typeface="Tahoma" panose="020B0604030504040204" pitchFamily="34" charset="0"/>
              </a:rPr>
              <a:t>кобицистат</a:t>
            </a:r>
            <a:r>
              <a:rPr lang="ru-RU" sz="2400" b="0" i="0" u="none" strike="noStrike" baseline="0" dirty="0">
                <a:latin typeface="Tahoma" panose="020B0604030504040204" pitchFamily="34" charset="0"/>
              </a:rPr>
              <a:t>, которые прошли этапы включения во все необходимые списки и были включены в клинический протокол лечения.</a:t>
            </a:r>
            <a:endParaRPr lang="en-US" sz="2400" dirty="0"/>
          </a:p>
          <a:p>
            <a:pPr algn="l"/>
            <a:r>
              <a:rPr lang="ru-RU" sz="2400" b="0" i="0" u="none" strike="noStrike" baseline="0" dirty="0">
                <a:latin typeface="Tahoma" panose="020B0604030504040204" pitchFamily="34" charset="0"/>
              </a:rPr>
              <a:t>Ввиду позднего формирования ограничительных списков и заключения договоров с поставщиками зафиксировано 108 сообщений о смене схемы/отказе в выдаче АРВ-препаратов в 2019 году.</a:t>
            </a:r>
          </a:p>
          <a:p>
            <a:pPr algn="l"/>
            <a:r>
              <a:rPr lang="ru-RU" sz="2400" b="0" i="0" u="none" strike="noStrike" baseline="0" dirty="0">
                <a:latin typeface="Tahoma" panose="020B0604030504040204" pitchFamily="34" charset="0"/>
              </a:rPr>
              <a:t>Ввиду введенных ограничений на доступ к информации в договорах между СК-Фармацией и поставщиками АРВ-препаратов невозможно провести мониторинг 86,55% бюджета. Это не позволяет комплексно оценить эффективность расходованных средств и нарушает законодательство РК</a:t>
            </a:r>
            <a:endParaRPr lang="ru-RU" sz="2400" dirty="0"/>
          </a:p>
          <a:p>
            <a:pPr marL="0" indent="0">
              <a:buNone/>
            </a:pPr>
            <a:endParaRPr lang="ru-RU" dirty="0"/>
          </a:p>
          <a:p>
            <a:endParaRPr lang="ru-RU" dirty="0"/>
          </a:p>
        </p:txBody>
      </p:sp>
    </p:spTree>
    <p:extLst>
      <p:ext uri="{BB962C8B-B14F-4D97-AF65-F5344CB8AC3E}">
        <p14:creationId xmlns:p14="http://schemas.microsoft.com/office/powerpoint/2010/main" val="120342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748" y="0"/>
            <a:ext cx="10515600" cy="2012315"/>
          </a:xfrm>
        </p:spPr>
        <p:txBody>
          <a:bodyPr>
            <a:normAutofit fontScale="90000"/>
          </a:bodyPr>
          <a:lstStyle/>
          <a:p>
            <a:r>
              <a:rPr lang="ru-RU" b="1" dirty="0"/>
              <a:t>Дальнейшие шаги для оптимизации процесса закупок препаратов для лечения ВИЧ-инфекции: </a:t>
            </a:r>
            <a:br>
              <a:rPr lang="ru-RU" dirty="0"/>
            </a:br>
            <a:endParaRPr lang="ru-RU" dirty="0"/>
          </a:p>
        </p:txBody>
      </p:sp>
      <p:sp>
        <p:nvSpPr>
          <p:cNvPr id="3" name="Объект 2"/>
          <p:cNvSpPr>
            <a:spLocks noGrp="1"/>
          </p:cNvSpPr>
          <p:nvPr>
            <p:ph idx="1"/>
          </p:nvPr>
        </p:nvSpPr>
        <p:spPr>
          <a:xfrm>
            <a:off x="478302" y="1561514"/>
            <a:ext cx="11324492" cy="5064369"/>
          </a:xfrm>
        </p:spPr>
        <p:txBody>
          <a:bodyPr>
            <a:normAutofit/>
          </a:bodyPr>
          <a:lstStyle/>
          <a:p>
            <a:pPr marL="0" indent="0">
              <a:buNone/>
            </a:pPr>
            <a:endParaRPr lang="ru-RU" dirty="0"/>
          </a:p>
          <a:p>
            <a:r>
              <a:rPr lang="ru-RU" dirty="0"/>
              <a:t>Привести документы по закупкам/поставкам АРВ-препаратов в соответствие с Конституцией РК и Законом РК «О доступе к информации» с целью повышения прозрачности расходования национального бюджета.</a:t>
            </a:r>
          </a:p>
          <a:p>
            <a:r>
              <a:rPr lang="ru-RU" dirty="0"/>
              <a:t> Своевременное формирование ограничительных списков, своевременное заключение договоров для дальнейшего предотвращения возникающих перебоев с АРВ-препаратами.</a:t>
            </a:r>
          </a:p>
          <a:p>
            <a:endParaRPr lang="ru-RU" dirty="0"/>
          </a:p>
          <a:p>
            <a:endParaRPr lang="ru-RU" dirty="0"/>
          </a:p>
        </p:txBody>
      </p:sp>
    </p:spTree>
    <p:extLst>
      <p:ext uri="{BB962C8B-B14F-4D97-AF65-F5344CB8AC3E}">
        <p14:creationId xmlns:p14="http://schemas.microsoft.com/office/powerpoint/2010/main" val="102252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33600" y="2971801"/>
            <a:ext cx="8229600" cy="4525963"/>
          </a:xfrm>
        </p:spPr>
        <p:txBody>
          <a:bodyPr>
            <a:normAutofit/>
          </a:bodyPr>
          <a:lstStyle/>
          <a:p>
            <a:pPr algn="ctr">
              <a:buNone/>
            </a:pPr>
            <a:r>
              <a:rPr lang="ru-RU" sz="5400" dirty="0"/>
              <a:t>Спасибо за внимание!</a:t>
            </a:r>
          </a:p>
        </p:txBody>
      </p:sp>
      <p:sp>
        <p:nvSpPr>
          <p:cNvPr id="5" name="Прямоугольник 4"/>
          <p:cNvSpPr/>
          <p:nvPr/>
        </p:nvSpPr>
        <p:spPr>
          <a:xfrm>
            <a:off x="3657600" y="3962400"/>
            <a:ext cx="4800600" cy="584775"/>
          </a:xfrm>
          <a:prstGeom prst="rect">
            <a:avLst/>
          </a:prstGeom>
        </p:spPr>
        <p:txBody>
          <a:bodyPr wrap="square">
            <a:spAutoFit/>
          </a:bodyPr>
          <a:lstStyle/>
          <a:p>
            <a:pPr algn="ctr">
              <a:buNone/>
            </a:pPr>
            <a:r>
              <a:rPr lang="ru-RU" sz="3200" dirty="0"/>
              <a:t>Павел Савин</a:t>
            </a:r>
          </a:p>
        </p:txBody>
      </p:sp>
      <p:pic>
        <p:nvPicPr>
          <p:cNvPr id="2" name="Рисунок 1">
            <a:extLst>
              <a:ext uri="{FF2B5EF4-FFF2-40B4-BE49-F238E27FC236}">
                <a16:creationId xmlns:a16="http://schemas.microsoft.com/office/drawing/2014/main" id="{7F9DE476-2F1B-4E97-A413-1C92CCABC0BF}"/>
              </a:ext>
            </a:extLst>
          </p:cNvPr>
          <p:cNvPicPr>
            <a:picLocks noChangeAspect="1"/>
          </p:cNvPicPr>
          <p:nvPr/>
        </p:nvPicPr>
        <p:blipFill>
          <a:blip r:embed="rId2"/>
          <a:stretch>
            <a:fillRect/>
          </a:stretch>
        </p:blipFill>
        <p:spPr>
          <a:xfrm>
            <a:off x="9248943" y="197991"/>
            <a:ext cx="2682472" cy="1481456"/>
          </a:xfrm>
          <a:prstGeom prst="rect">
            <a:avLst/>
          </a:prstGeom>
        </p:spPr>
      </p:pic>
    </p:spTree>
    <p:extLst>
      <p:ext uri="{BB962C8B-B14F-4D97-AF65-F5344CB8AC3E}">
        <p14:creationId xmlns:p14="http://schemas.microsoft.com/office/powerpoint/2010/main" val="190252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242" y="0"/>
            <a:ext cx="10766945" cy="904116"/>
          </a:xfrm>
        </p:spPr>
        <p:txBody>
          <a:bodyPr>
            <a:normAutofit/>
          </a:bodyPr>
          <a:lstStyle/>
          <a:p>
            <a:r>
              <a:rPr lang="ru-RU" b="1" dirty="0"/>
              <a:t>Эпидемиологическая ситуация на 31.12.2019</a:t>
            </a:r>
          </a:p>
        </p:txBody>
      </p:sp>
      <p:graphicFrame>
        <p:nvGraphicFramePr>
          <p:cNvPr id="5" name="Объект 4">
            <a:extLst>
              <a:ext uri="{FF2B5EF4-FFF2-40B4-BE49-F238E27FC236}">
                <a16:creationId xmlns:a16="http://schemas.microsoft.com/office/drawing/2014/main" id="{50B0982E-EF8C-4CF9-AF5C-437BD66CAFFD}"/>
              </a:ext>
            </a:extLst>
          </p:cNvPr>
          <p:cNvGraphicFramePr>
            <a:graphicFrameLocks noChangeAspect="1"/>
          </p:cNvGraphicFramePr>
          <p:nvPr>
            <p:extLst>
              <p:ext uri="{D42A27DB-BD31-4B8C-83A1-F6EECF244321}">
                <p14:modId xmlns:p14="http://schemas.microsoft.com/office/powerpoint/2010/main" val="564892134"/>
              </p:ext>
            </p:extLst>
          </p:nvPr>
        </p:nvGraphicFramePr>
        <p:xfrm>
          <a:off x="46038" y="811213"/>
          <a:ext cx="12101512" cy="5232400"/>
        </p:xfrm>
        <a:graphic>
          <a:graphicData uri="http://schemas.openxmlformats.org/presentationml/2006/ole">
            <mc:AlternateContent xmlns:mc="http://schemas.openxmlformats.org/markup-compatibility/2006">
              <mc:Choice xmlns:v="urn:schemas-microsoft-com:vml" Requires="v">
                <p:oleObj name="CorelDRAW" r:id="rId2" imgW="12100748" imgH="5232253" progId="CorelDraw.Graphic.17">
                  <p:embed/>
                </p:oleObj>
              </mc:Choice>
              <mc:Fallback>
                <p:oleObj name="CorelDRAW" r:id="rId2" imgW="12100748" imgH="5232253" progId="CorelDraw.Graphic.17">
                  <p:embed/>
                  <p:pic>
                    <p:nvPicPr>
                      <p:cNvPr id="0" name=""/>
                      <p:cNvPicPr/>
                      <p:nvPr/>
                    </p:nvPicPr>
                    <p:blipFill>
                      <a:blip r:embed="rId3"/>
                      <a:stretch>
                        <a:fillRect/>
                      </a:stretch>
                    </p:blipFill>
                    <p:spPr>
                      <a:xfrm>
                        <a:off x="46038" y="811213"/>
                        <a:ext cx="12101512" cy="5232400"/>
                      </a:xfrm>
                      <a:prstGeom prst="rect">
                        <a:avLst/>
                      </a:prstGeom>
                    </p:spPr>
                  </p:pic>
                </p:oleObj>
              </mc:Fallback>
            </mc:AlternateContent>
          </a:graphicData>
        </a:graphic>
      </p:graphicFrame>
    </p:spTree>
    <p:extLst>
      <p:ext uri="{BB962C8B-B14F-4D97-AF65-F5344CB8AC3E}">
        <p14:creationId xmlns:p14="http://schemas.microsoft.com/office/powerpoint/2010/main" val="39181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9639" y="296887"/>
            <a:ext cx="4579961" cy="1325563"/>
          </a:xfrm>
        </p:spPr>
        <p:txBody>
          <a:bodyPr/>
          <a:lstStyle/>
          <a:p>
            <a:pPr algn="ctr"/>
            <a:r>
              <a:rPr lang="ru-RU" b="1" dirty="0"/>
              <a:t>Методология </a:t>
            </a:r>
            <a:endParaRPr lang="ru-RU" dirty="0"/>
          </a:p>
        </p:txBody>
      </p:sp>
      <p:sp>
        <p:nvSpPr>
          <p:cNvPr id="3" name="Объект 2"/>
          <p:cNvSpPr>
            <a:spLocks noGrp="1"/>
          </p:cNvSpPr>
          <p:nvPr>
            <p:ph idx="1"/>
          </p:nvPr>
        </p:nvSpPr>
        <p:spPr/>
        <p:txBody>
          <a:bodyPr>
            <a:normAutofit/>
          </a:bodyPr>
          <a:lstStyle/>
          <a:p>
            <a:pPr marL="0" indent="0">
              <a:buNone/>
            </a:pPr>
            <a:r>
              <a:rPr lang="ru-RU" dirty="0"/>
              <a:t>Анализировались данные на конец 2019 года, предоставленные Единым дистрибьютером, а также данные, предоставленные Республиканским Центром по профилактике и борьбе со СПИД.</a:t>
            </a:r>
          </a:p>
          <a:p>
            <a:pPr marL="0" indent="0">
              <a:buNone/>
            </a:pPr>
            <a:r>
              <a:rPr lang="ru-RU" dirty="0"/>
              <a:t>В ходе подготовки отчета было изучено законодательство регламентирующее экспертизу, регистрацию лекарственных средств, процесс формирования бюджетной заявки и процесс закупа АРВ-препаратов.    </a:t>
            </a:r>
          </a:p>
          <a:p>
            <a:pPr marL="0" indent="0">
              <a:buNone/>
            </a:pPr>
            <a:r>
              <a:rPr lang="ru-RU" dirty="0"/>
              <a:t>Использовались открытые источники информации: </a:t>
            </a:r>
            <a:r>
              <a:rPr lang="ru-RU" dirty="0">
                <a:hlinkClick r:id="rId2"/>
              </a:rPr>
              <a:t>https://medelement.com/</a:t>
            </a:r>
            <a:r>
              <a:rPr lang="ru-RU" dirty="0"/>
              <a:t> , </a:t>
            </a:r>
            <a:r>
              <a:rPr lang="ru-RU" dirty="0">
                <a:hlinkClick r:id="rId3"/>
              </a:rPr>
              <a:t>http://www.</a:t>
            </a:r>
            <a:r>
              <a:rPr lang="en-US" dirty="0" err="1">
                <a:hlinkClick r:id="rId3"/>
              </a:rPr>
              <a:t>ndda</a:t>
            </a:r>
            <a:r>
              <a:rPr lang="ru-RU" dirty="0">
                <a:hlinkClick r:id="rId3"/>
              </a:rPr>
              <a:t>.kz/</a:t>
            </a:r>
            <a:r>
              <a:rPr lang="ru-RU" dirty="0"/>
              <a:t> . </a:t>
            </a:r>
          </a:p>
          <a:p>
            <a:pPr marL="0" indent="0">
              <a:buNone/>
            </a:pPr>
            <a:endParaRPr lang="ru-RU" dirty="0"/>
          </a:p>
        </p:txBody>
      </p:sp>
    </p:spTree>
    <p:extLst>
      <p:ext uri="{BB962C8B-B14F-4D97-AF65-F5344CB8AC3E}">
        <p14:creationId xmlns:p14="http://schemas.microsoft.com/office/powerpoint/2010/main" val="397959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a:t>Национальный протокол лечения ВИЧ  </a:t>
            </a:r>
            <a:endParaRPr lang="ru-RU" b="1" dirty="0"/>
          </a:p>
        </p:txBody>
      </p:sp>
      <p:sp>
        <p:nvSpPr>
          <p:cNvPr id="3" name="Объект 2"/>
          <p:cNvSpPr>
            <a:spLocks noGrp="1"/>
          </p:cNvSpPr>
          <p:nvPr>
            <p:ph idx="1"/>
          </p:nvPr>
        </p:nvSpPr>
        <p:spPr/>
        <p:txBody>
          <a:bodyPr>
            <a:normAutofit/>
          </a:bodyPr>
          <a:lstStyle/>
          <a:p>
            <a:r>
              <a:rPr lang="ru-RU"/>
              <a:t>2019 год стал переходным периодом для РК в отношении назначения схем лечения.</a:t>
            </a:r>
          </a:p>
          <a:p>
            <a:r>
              <a:rPr lang="ru-RU"/>
              <a:t>Новый протокол, разработанный на основе последних рекомендаций ВОЗ от июля 2019 года и рекомендаций Европейского клинического общества СПИДа (EACS), в конце 2019 года уже был составлен и проходил этап утверждения.</a:t>
            </a:r>
          </a:p>
          <a:p>
            <a:r>
              <a:rPr lang="ru-RU"/>
              <a:t>Увеличение числа пациентов на препаратах, рекомендованных новым протоколом, произошло уже в 2019 году.</a:t>
            </a:r>
            <a:endParaRPr lang="ru-RU" dirty="0"/>
          </a:p>
        </p:txBody>
      </p:sp>
    </p:spTree>
    <p:extLst>
      <p:ext uri="{BB962C8B-B14F-4D97-AF65-F5344CB8AC3E}">
        <p14:creationId xmlns:p14="http://schemas.microsoft.com/office/powerpoint/2010/main" val="147991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A02D80-39B2-43EC-A9E5-CE54293FA9CF}"/>
              </a:ext>
            </a:extLst>
          </p:cNvPr>
          <p:cNvSpPr>
            <a:spLocks noGrp="1"/>
          </p:cNvSpPr>
          <p:nvPr>
            <p:ph type="title"/>
          </p:nvPr>
        </p:nvSpPr>
        <p:spPr>
          <a:xfrm>
            <a:off x="838200" y="365126"/>
            <a:ext cx="10515600" cy="627096"/>
          </a:xfrm>
        </p:spPr>
        <p:txBody>
          <a:bodyPr>
            <a:normAutofit fontScale="90000"/>
          </a:bodyPr>
          <a:lstStyle/>
          <a:p>
            <a:pPr algn="ctr"/>
            <a:r>
              <a:rPr lang="ru-RU" b="1" dirty="0"/>
              <a:t>Схемы лечения РК в 2019 году</a:t>
            </a:r>
            <a:endParaRPr lang="ru-KZ" b="1" dirty="0"/>
          </a:p>
        </p:txBody>
      </p:sp>
      <p:sp>
        <p:nvSpPr>
          <p:cNvPr id="5" name="Rectangle 1">
            <a:extLst>
              <a:ext uri="{FF2B5EF4-FFF2-40B4-BE49-F238E27FC236}">
                <a16:creationId xmlns:a16="http://schemas.microsoft.com/office/drawing/2014/main" id="{7A1A8665-E7E2-4D13-B4B0-83AF7C868879}"/>
              </a:ext>
            </a:extLst>
          </p:cNvPr>
          <p:cNvSpPr>
            <a:spLocks noChangeArrowheads="1"/>
          </p:cNvSpPr>
          <p:nvPr/>
        </p:nvSpPr>
        <p:spPr bwMode="auto">
          <a:xfrm>
            <a:off x="838200" y="200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KZ" altLang="ru-KZ" sz="1800" b="0" i="0" u="none" strike="noStrike" cap="none" normalizeH="0" baseline="0">
                <a:ln>
                  <a:noFill/>
                </a:ln>
                <a:solidFill>
                  <a:schemeClr val="tx1"/>
                </a:solidFill>
                <a:effectLst/>
                <a:latin typeface="Arial" panose="020B0604020202020204" pitchFamily="34" charset="0"/>
              </a:rPr>
            </a:br>
            <a:endParaRPr kumimoji="0" lang="ru-KZ" altLang="ru-KZ" sz="1800" b="0" i="0" u="none" strike="noStrike" cap="none" normalizeH="0" baseline="0">
              <a:ln>
                <a:noFill/>
              </a:ln>
              <a:solidFill>
                <a:schemeClr val="tx1"/>
              </a:solidFill>
              <a:effectLst/>
              <a:latin typeface="Arial" panose="020B0604020202020204" pitchFamily="34" charset="0"/>
            </a:endParaRPr>
          </a:p>
        </p:txBody>
      </p:sp>
      <p:sp>
        <p:nvSpPr>
          <p:cNvPr id="6" name="Объект 5">
            <a:extLst>
              <a:ext uri="{FF2B5EF4-FFF2-40B4-BE49-F238E27FC236}">
                <a16:creationId xmlns:a16="http://schemas.microsoft.com/office/drawing/2014/main" id="{ED3F6288-C9F9-4D3F-B9B5-D9E60E57AB02}"/>
              </a:ext>
            </a:extLst>
          </p:cNvPr>
          <p:cNvSpPr>
            <a:spLocks noGrp="1"/>
          </p:cNvSpPr>
          <p:nvPr>
            <p:ph idx="1"/>
          </p:nvPr>
        </p:nvSpPr>
        <p:spPr/>
        <p:txBody>
          <a:bodyPr/>
          <a:lstStyle/>
          <a:p>
            <a:endParaRPr lang="ru-KZ"/>
          </a:p>
        </p:txBody>
      </p:sp>
      <p:pic>
        <p:nvPicPr>
          <p:cNvPr id="8" name="Рисунок 7">
            <a:extLst>
              <a:ext uri="{FF2B5EF4-FFF2-40B4-BE49-F238E27FC236}">
                <a16:creationId xmlns:a16="http://schemas.microsoft.com/office/drawing/2014/main" id="{677C403A-2C92-47CE-9AC1-C9FE0DE65813}"/>
              </a:ext>
            </a:extLst>
          </p:cNvPr>
          <p:cNvPicPr>
            <a:picLocks noChangeAspect="1"/>
          </p:cNvPicPr>
          <p:nvPr/>
        </p:nvPicPr>
        <p:blipFill>
          <a:blip r:embed="rId3"/>
          <a:stretch>
            <a:fillRect/>
          </a:stretch>
        </p:blipFill>
        <p:spPr>
          <a:xfrm>
            <a:off x="455153" y="1147763"/>
            <a:ext cx="11281693" cy="5421203"/>
          </a:xfrm>
          <a:prstGeom prst="rect">
            <a:avLst/>
          </a:prstGeom>
        </p:spPr>
      </p:pic>
    </p:spTree>
    <p:extLst>
      <p:ext uri="{BB962C8B-B14F-4D97-AF65-F5344CB8AC3E}">
        <p14:creationId xmlns:p14="http://schemas.microsoft.com/office/powerpoint/2010/main" val="331300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79E8EBA-65FB-4BD0-865E-F18A7B236387}"/>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59D4877A-1886-40FE-9A38-DF6C63EC3123}"/>
              </a:ext>
            </a:extLst>
          </p:cNvPr>
          <p:cNvPicPr>
            <a:picLocks noChangeAspect="1"/>
          </p:cNvPicPr>
          <p:nvPr/>
        </p:nvPicPr>
        <p:blipFill>
          <a:blip r:embed="rId3"/>
          <a:stretch>
            <a:fillRect/>
          </a:stretch>
        </p:blipFill>
        <p:spPr>
          <a:xfrm>
            <a:off x="475270" y="1690688"/>
            <a:ext cx="11241460" cy="4661338"/>
          </a:xfrm>
          <a:prstGeom prst="rect">
            <a:avLst/>
          </a:prstGeom>
        </p:spPr>
      </p:pic>
      <p:sp>
        <p:nvSpPr>
          <p:cNvPr id="6" name="Заголовок 1">
            <a:extLst>
              <a:ext uri="{FF2B5EF4-FFF2-40B4-BE49-F238E27FC236}">
                <a16:creationId xmlns:a16="http://schemas.microsoft.com/office/drawing/2014/main" id="{55901AEB-5ACE-41D8-AD84-7B44B96A1554}"/>
              </a:ext>
            </a:extLst>
          </p:cNvPr>
          <p:cNvSpPr>
            <a:spLocks noGrp="1"/>
          </p:cNvSpPr>
          <p:nvPr>
            <p:ph type="title"/>
          </p:nvPr>
        </p:nvSpPr>
        <p:spPr>
          <a:xfrm>
            <a:off x="838200" y="365125"/>
            <a:ext cx="10515600" cy="1325563"/>
          </a:xfrm>
        </p:spPr>
        <p:txBody>
          <a:bodyPr>
            <a:normAutofit/>
          </a:bodyPr>
          <a:lstStyle/>
          <a:p>
            <a:pPr algn="ctr"/>
            <a:r>
              <a:rPr lang="ru-RU" b="1" dirty="0"/>
              <a:t>Схемы лечения РК в 2019 году</a:t>
            </a:r>
            <a:endParaRPr lang="ru-KZ" b="1" dirty="0"/>
          </a:p>
        </p:txBody>
      </p:sp>
    </p:spTree>
    <p:extLst>
      <p:ext uri="{BB962C8B-B14F-4D97-AF65-F5344CB8AC3E}">
        <p14:creationId xmlns:p14="http://schemas.microsoft.com/office/powerpoint/2010/main" val="128183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Процедуры закупок:</a:t>
            </a:r>
          </a:p>
        </p:txBody>
      </p:sp>
      <p:sp>
        <p:nvSpPr>
          <p:cNvPr id="3" name="Объект 2"/>
          <p:cNvSpPr>
            <a:spLocks noGrp="1"/>
          </p:cNvSpPr>
          <p:nvPr>
            <p:ph idx="1"/>
          </p:nvPr>
        </p:nvSpPr>
        <p:spPr>
          <a:xfrm>
            <a:off x="262647" y="1552669"/>
            <a:ext cx="11706440" cy="5148381"/>
          </a:xfrm>
        </p:spPr>
        <p:txBody>
          <a:bodyPr>
            <a:normAutofit/>
          </a:bodyPr>
          <a:lstStyle/>
          <a:p>
            <a:pPr marL="0" indent="0">
              <a:buNone/>
            </a:pPr>
            <a:r>
              <a:rPr lang="ru-RU" dirty="0"/>
              <a:t>Лекарственное обеспечение ВИЧ-инфицированных лиц осуществляется   через Единого дистрибьютора (ТОО «СК-Фармация»).</a:t>
            </a:r>
            <a:br>
              <a:rPr lang="ru-RU" dirty="0"/>
            </a:br>
            <a:endParaRPr lang="ru-RU" dirty="0"/>
          </a:p>
          <a:p>
            <a:pPr marL="0" indent="0">
              <a:buNone/>
            </a:pPr>
            <a:r>
              <a:rPr lang="ru-RU" dirty="0"/>
              <a:t> В 2019 году закуп АРВ-препаратов осуществлялся следующими способами:</a:t>
            </a:r>
          </a:p>
          <a:p>
            <a:r>
              <a:rPr lang="ru-RU" dirty="0"/>
              <a:t>двухэтапный тендер;</a:t>
            </a:r>
          </a:p>
          <a:p>
            <a:r>
              <a:rPr lang="ru-RU" dirty="0"/>
              <a:t>закуп в рамках долгосрочных договоров поставки у отечественных производителей;</a:t>
            </a:r>
          </a:p>
          <a:p>
            <a:r>
              <a:rPr lang="ru-RU" dirty="0"/>
              <a:t>закуп через Детский Фонд ООН (ЮНИСЕФ);</a:t>
            </a:r>
          </a:p>
          <a:p>
            <a:r>
              <a:rPr lang="ru-RU" dirty="0"/>
              <a:t>закуп из одного источника (закуп ЛС, не имеющих зарегистрированных в РК аналогов по МНН и (или) характеристике)</a:t>
            </a:r>
          </a:p>
          <a:p>
            <a:pPr marL="0" indent="0">
              <a:buNone/>
            </a:pPr>
            <a:endParaRPr lang="ru-RU" dirty="0"/>
          </a:p>
          <a:p>
            <a:pPr marL="514350" indent="-514350">
              <a:buFont typeface="+mj-lt"/>
              <a:buAutoNum type="arabicPeriod"/>
            </a:pPr>
            <a:endParaRPr lang="ru-RU" dirty="0"/>
          </a:p>
          <a:p>
            <a:endParaRPr lang="ru-RU" dirty="0"/>
          </a:p>
        </p:txBody>
      </p:sp>
    </p:spTree>
    <p:extLst>
      <p:ext uri="{BB962C8B-B14F-4D97-AF65-F5344CB8AC3E}">
        <p14:creationId xmlns:p14="http://schemas.microsoft.com/office/powerpoint/2010/main" val="181028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962AF47-C3CC-47EE-9C98-F8F8A08887EE}"/>
              </a:ext>
            </a:extLst>
          </p:cNvPr>
          <p:cNvSpPr>
            <a:spLocks noGrp="1"/>
          </p:cNvSpPr>
          <p:nvPr>
            <p:ph idx="1"/>
          </p:nvPr>
        </p:nvSpPr>
        <p:spPr>
          <a:xfrm>
            <a:off x="525517" y="515007"/>
            <a:ext cx="10828283" cy="6096000"/>
          </a:xfrm>
        </p:spPr>
        <p:txBody>
          <a:bodyPr>
            <a:normAutofit lnSpcReduction="10000"/>
          </a:bodyPr>
          <a:lstStyle/>
          <a:p>
            <a:r>
              <a:rPr lang="ru-RU" dirty="0"/>
              <a:t>Из существующих способов закупок не все являются публичными. В 2019 году в открытом доступе (опубликовано на сайте СК-Фармации) находилась информация лишь по двум способам закупок, а именно:</a:t>
            </a:r>
          </a:p>
          <a:p>
            <a:pPr marL="0" indent="0">
              <a:buNone/>
            </a:pPr>
            <a:r>
              <a:rPr lang="ru-RU" dirty="0"/>
              <a:t>1. национальный тендер – 3-4 оригинальных препарата, большая часть которых предназначена для детей с ВИЧ. Способ отличается отсутствием конкуренции ввиду того, что участвуют только оригинальные препараты;</a:t>
            </a:r>
          </a:p>
          <a:p>
            <a:pPr marL="0" indent="0">
              <a:buNone/>
            </a:pPr>
            <a:r>
              <a:rPr lang="ru-RU" dirty="0"/>
              <a:t>2. закуп в рамках долгосрочных договоров поставки у отечественных производителей (3-4 препарата, производимые местными поставщиками).</a:t>
            </a:r>
          </a:p>
          <a:p>
            <a:r>
              <a:rPr lang="ru-RU" dirty="0"/>
              <a:t>Сумма бюджета, затраченная на два данных способа, составила 686 300 608,33 KZT или 1 793 078,01 USD, то есть из всех закупок по АРВ-препаратам для общественного мониторинга доступны лишь 13,45% государственного бюджета, выделяемого в рамках ГОБМП.</a:t>
            </a:r>
            <a:endParaRPr lang="ru-KZ" dirty="0"/>
          </a:p>
        </p:txBody>
      </p:sp>
    </p:spTree>
    <p:extLst>
      <p:ext uri="{BB962C8B-B14F-4D97-AF65-F5344CB8AC3E}">
        <p14:creationId xmlns:p14="http://schemas.microsoft.com/office/powerpoint/2010/main" val="237390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3366"/>
            <a:ext cx="12120283" cy="114300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algn="ctr"/>
            <a:r>
              <a:rPr lang="ru-RU" sz="3200" b="1" dirty="0">
                <a:solidFill>
                  <a:schemeClr val="tx1"/>
                </a:solidFill>
              </a:rPr>
              <a:t>В рамках тендера на 2019 год было закуплено 5 наименований, на сумму  </a:t>
            </a:r>
            <a:r>
              <a:rPr lang="ru-RU" sz="3200" b="1" i="0" u="none" strike="noStrike" baseline="0" dirty="0">
                <a:solidFill>
                  <a:schemeClr val="tx1"/>
                </a:solidFill>
                <a:latin typeface="Calibri Light" panose="020F0302020204030204" pitchFamily="34" charset="0"/>
                <a:cs typeface="Calibri Light" panose="020F0302020204030204" pitchFamily="34" charset="0"/>
              </a:rPr>
              <a:t>385 201 274,13 тенге</a:t>
            </a:r>
            <a:endParaRPr lang="ru-KZ" sz="3200" b="1" dirty="0">
              <a:solidFill>
                <a:schemeClr val="tx1"/>
              </a:solidFill>
              <a:latin typeface="Calibri Light" panose="020F0302020204030204" pitchFamily="34" charset="0"/>
              <a:cs typeface="Calibri Light" panose="020F0302020204030204" pitchFamily="34" charset="0"/>
            </a:endParaRPr>
          </a:p>
        </p:txBody>
      </p:sp>
      <p:sp>
        <p:nvSpPr>
          <p:cNvPr id="3" name="Content Placeholder 2"/>
          <p:cNvSpPr txBox="1">
            <a:spLocks/>
          </p:cNvSpPr>
          <p:nvPr/>
        </p:nvSpPr>
        <p:spPr>
          <a:xfrm>
            <a:off x="661801" y="2217999"/>
            <a:ext cx="10152361" cy="20117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endParaRPr lang="ru-KZ" sz="3200" dirty="0"/>
          </a:p>
        </p:txBody>
      </p:sp>
      <p:sp>
        <p:nvSpPr>
          <p:cNvPr id="4" name="Slide Number Placeholder 5"/>
          <p:cNvSpPr>
            <a:spLocks noGrp="1"/>
          </p:cNvSpPr>
          <p:nvPr>
            <p:ph type="sldNum" sz="quarter" idx="12"/>
          </p:nvPr>
        </p:nvSpPr>
        <p:spPr>
          <a:xfrm>
            <a:off x="501053" y="6344420"/>
            <a:ext cx="2844800" cy="365125"/>
          </a:xfrm>
          <a:prstGeom prst="rect">
            <a:avLst/>
          </a:prstGeom>
        </p:spPr>
        <p:txBody>
          <a:bodyPr/>
          <a:lstStyle>
            <a:lvl1pPr algn="l">
              <a:defRPr sz="1200">
                <a:solidFill>
                  <a:srgbClr val="7F7F7F"/>
                </a:solidFill>
              </a:defRPr>
            </a:lvl1pPr>
          </a:lstStyle>
          <a:p>
            <a:fld id="{C15E4355-C1EE-2A42-B28B-63C6333920E9}" type="slidenum">
              <a:rPr lang="en-US" smtClean="0"/>
              <a:pPr/>
              <a:t>9</a:t>
            </a:fld>
            <a:endParaRPr lang="en-US" dirty="0"/>
          </a:p>
        </p:txBody>
      </p:sp>
      <p:sp>
        <p:nvSpPr>
          <p:cNvPr id="10" name="Rectangle 1">
            <a:extLst>
              <a:ext uri="{FF2B5EF4-FFF2-40B4-BE49-F238E27FC236}">
                <a16:creationId xmlns:a16="http://schemas.microsoft.com/office/drawing/2014/main" id="{E8BEC0B9-285B-42A4-98F9-86D4FA60F49B}"/>
              </a:ext>
            </a:extLst>
          </p:cNvPr>
          <p:cNvSpPr>
            <a:spLocks noChangeArrowheads="1"/>
          </p:cNvSpPr>
          <p:nvPr/>
        </p:nvSpPr>
        <p:spPr bwMode="auto">
          <a:xfrm>
            <a:off x="1365615" y="2723360"/>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ru-KZ" altLang="ru-KZ" sz="2400">
                <a:latin typeface="Arial" panose="020B0604020202020204" pitchFamily="34" charset="0"/>
              </a:rPr>
            </a:br>
            <a:endParaRPr lang="ru-KZ" altLang="ru-KZ" sz="2400">
              <a:latin typeface="Arial" panose="020B0604020202020204" pitchFamily="34" charset="0"/>
            </a:endParaRPr>
          </a:p>
        </p:txBody>
      </p:sp>
      <p:pic>
        <p:nvPicPr>
          <p:cNvPr id="9" name="Рисунок 8">
            <a:extLst>
              <a:ext uri="{FF2B5EF4-FFF2-40B4-BE49-F238E27FC236}">
                <a16:creationId xmlns:a16="http://schemas.microsoft.com/office/drawing/2014/main" id="{4B1FDBE8-6BE7-466A-A431-9794B89168D5}"/>
              </a:ext>
            </a:extLst>
          </p:cNvPr>
          <p:cNvPicPr>
            <a:picLocks noChangeAspect="1"/>
          </p:cNvPicPr>
          <p:nvPr/>
        </p:nvPicPr>
        <p:blipFill>
          <a:blip r:embed="rId3"/>
          <a:stretch>
            <a:fillRect/>
          </a:stretch>
        </p:blipFill>
        <p:spPr>
          <a:xfrm>
            <a:off x="1611901" y="1131667"/>
            <a:ext cx="8408627" cy="5327452"/>
          </a:xfrm>
          <a:prstGeom prst="rect">
            <a:avLst/>
          </a:prstGeom>
        </p:spPr>
      </p:pic>
    </p:spTree>
    <p:extLst>
      <p:ext uri="{BB962C8B-B14F-4D97-AF65-F5344CB8AC3E}">
        <p14:creationId xmlns:p14="http://schemas.microsoft.com/office/powerpoint/2010/main" val="25874070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1335</Words>
  <Application>Microsoft Office PowerPoint</Application>
  <PresentationFormat>Широкоэкранный</PresentationFormat>
  <Paragraphs>91</Paragraphs>
  <Slides>15</Slides>
  <Notes>9</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Tahoma</vt:lpstr>
      <vt:lpstr>Тема Office</vt:lpstr>
      <vt:lpstr>CorelDRAW X7 Graphic</vt:lpstr>
      <vt:lpstr>Исследование закупок антиретровирусных препаратов для лечения ВИЧ-инфекции на 2019 год  в Республике Казахстан </vt:lpstr>
      <vt:lpstr>Эпидемиологическая ситуация на 31.12.2019</vt:lpstr>
      <vt:lpstr>Методология </vt:lpstr>
      <vt:lpstr>Национальный протокол лечения ВИЧ  </vt:lpstr>
      <vt:lpstr>Схемы лечения РК в 2019 году</vt:lpstr>
      <vt:lpstr>Схемы лечения РК в 2019 году</vt:lpstr>
      <vt:lpstr>Процедуры закупок:</vt:lpstr>
      <vt:lpstr>Презентация PowerPoint</vt:lpstr>
      <vt:lpstr>Презентация PowerPoint</vt:lpstr>
      <vt:lpstr>Презентация PowerPoint</vt:lpstr>
      <vt:lpstr>Закуп через ЮНИСЕФ и безаналоговых препаратов</vt:lpstr>
      <vt:lpstr>Перебои.кз</vt:lpstr>
      <vt:lpstr>Основные выводы: </vt:lpstr>
      <vt:lpstr>Дальнейшие шаги для оптимизации процесса закупок препаратов для лечения ВИЧ-инфекции: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закупок антиретровирусных препаратов для лечения ВИЧ-инфекции на 2017 год  в Республике Казахстан </dc:title>
  <dc:creator>Анар</dc:creator>
  <cp:lastModifiedBy>Павел</cp:lastModifiedBy>
  <cp:revision>108</cp:revision>
  <dcterms:created xsi:type="dcterms:W3CDTF">2018-02-12T06:20:07Z</dcterms:created>
  <dcterms:modified xsi:type="dcterms:W3CDTF">2020-12-20T09:25:41Z</dcterms:modified>
</cp:coreProperties>
</file>