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5" r:id="rId3"/>
    <p:sldId id="496" r:id="rId4"/>
    <p:sldId id="265" r:id="rId5"/>
    <p:sldId id="257" r:id="rId6"/>
    <p:sldId id="498" r:id="rId7"/>
    <p:sldId id="501" r:id="rId8"/>
    <p:sldId id="502" r:id="rId9"/>
    <p:sldId id="503" r:id="rId10"/>
    <p:sldId id="504" r:id="rId11"/>
    <p:sldId id="259" r:id="rId12"/>
    <p:sldId id="271" r:id="rId13"/>
    <p:sldId id="272" r:id="rId14"/>
    <p:sldId id="510" r:id="rId15"/>
    <p:sldId id="50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CD0EB-06EE-47ED-B0CE-127437D30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4D6758-2B98-43FC-9927-4B434F71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A8C4F-43AD-4B9B-9E8D-C7531F80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B82DB-4A71-42C5-940B-03C06DA6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04DFD-71D9-4FAE-809A-29B6F57C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20DED-853C-4B92-B25B-6BD9E92A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09B73A-0B79-4A48-93CC-B15D987F8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27B45-F5E5-4F7E-B319-83FEAF2B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F4323-5E3E-452B-B7BA-31EABAAF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CAD46-5F9F-4734-9B59-24E143A9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F8849-1955-4DF5-9935-12E6489AD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9AF7D6-EF1E-4D15-9084-1D0F42596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A5C2F-E7A5-4A73-AA2B-40550FE8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7C1DC-FA76-45D2-AE58-F53B5E85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A0D51-EAD5-4ACD-9AB4-01153B02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5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15"/>
            <a:ext cx="12192000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64" y="133265"/>
            <a:ext cx="2430272" cy="33832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4809" y="452740"/>
            <a:ext cx="8110084" cy="333645"/>
          </a:xfrm>
        </p:spPr>
        <p:txBody>
          <a:bodyPr anchor="t">
            <a:noAutofit/>
          </a:bodyPr>
          <a:lstStyle>
            <a:lvl1pPr marL="0" indent="0" algn="l">
              <a:buNone/>
              <a:defRPr sz="220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2" y="6558614"/>
            <a:ext cx="906225" cy="24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3" y="6582032"/>
            <a:ext cx="263123" cy="20523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016217" y="6562656"/>
            <a:ext cx="16968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25216" y="6592482"/>
            <a:ext cx="375417" cy="201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5E982CA-F8C8-E841-8CFA-638B604AB2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1673394" y="6672548"/>
            <a:ext cx="82469" cy="61852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222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15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F655C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17" name="bg object 17"/>
          <p:cNvSpPr/>
          <p:nvPr/>
        </p:nvSpPr>
        <p:spPr>
          <a:xfrm>
            <a:off x="337001" y="244328"/>
            <a:ext cx="11525250" cy="6366867"/>
          </a:xfrm>
          <a:custGeom>
            <a:avLst/>
            <a:gdLst/>
            <a:ahLst/>
            <a:cxnLst/>
            <a:rect l="l" t="t" r="r" b="b"/>
            <a:pathLst>
              <a:path w="9220200" h="6791325">
                <a:moveTo>
                  <a:pt x="0" y="6791324"/>
                </a:moveTo>
                <a:lnTo>
                  <a:pt x="0" y="0"/>
                </a:lnTo>
                <a:lnTo>
                  <a:pt x="9220199" y="0"/>
                </a:lnTo>
                <a:lnTo>
                  <a:pt x="9220199" y="6791324"/>
                </a:lnTo>
                <a:lnTo>
                  <a:pt x="0" y="6791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38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7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38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09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D0640-586C-4D25-842E-FFE51053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A932D-DD70-4AAA-81E2-46988ED9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3856F-1BB1-43BE-AB9E-29D16090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3E4FB-DB6D-4196-9D18-D4559766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A09C-BAB6-4606-929C-C3F6AD1A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9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4907A-166C-4463-9457-1D1F9C83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581F7-BB39-4570-90A7-82806716B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DDD18-DEB2-4B9D-9C8E-01313BE7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BED80-E0BC-479D-BB7A-D1595331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2A829-E3F9-48BC-A5E8-4C18F0B5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7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E043-8A04-4A80-84E3-44B743D1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3C6D8-6D97-4CF1-975E-0653AFDF1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F63AD-127C-4519-A15A-C28CBD323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E6BDF-E500-4FCC-9188-2B817AC0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AB6695-F6A9-4578-9F91-DB832413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FF12C-4FAB-4BEE-9C3C-C0685C23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4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491CA-032C-4079-B767-D30DFD52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9AFF6-3DC2-4756-8397-DB6C4AFC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CCB937-6161-47A8-B522-F21AA7E51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366BD-7D7F-4E30-91E1-AA1229650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85A680-5FF2-469D-B7C3-C65317348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A15E40-5A23-49CA-A2BC-6573472D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C5B7EC-4F36-488E-B5AF-A8BE69E1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F7A5C2-2BD2-4AC4-80BC-6E3C1C6B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B04B0-3019-4752-8765-8F8C5E89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CF90CE-7423-49FC-BF44-2B5A7302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2393F6-232A-488A-ABD7-D3046739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181A2B-86D5-4327-99EA-D9A16D2A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0D3EB9-0E83-4364-BB60-E1ED82C3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60FA00-562D-4A26-9E63-3A33CF0D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0BC355-E294-4710-A29C-2D8D47A4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38647-597C-474C-86EA-AEED2CB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EA79B-8F35-445A-83F5-CC350916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5EDDB-7638-4777-814A-BEDF14B36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1276F-904D-455D-A47A-C56B8208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D1E4D-AF3C-4B9C-9B7F-BB74A9FF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669F7-56B3-4C53-AFDB-10EA3684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9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5B741-5326-465B-9EA4-4B616B67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739C29-7693-46B9-BB7D-E3C896FEE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346398-D6D0-473C-9247-A05AF556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B37D3-8390-4EF9-8ABD-9010E186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43F48-6287-43C9-9278-05BE2817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0A3D9-F48D-41E6-ABDF-9251653D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0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C45A2-E954-470F-994F-E5C0238E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7FED1-1418-4AA7-941D-3308C813C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00BC2-7BA0-4BD5-BC84-C77CDD283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B888-3391-4F4A-8059-9A6A5EF90E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362C98-DC97-4007-A7A1-50599601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A003F-3852-400A-87CD-80D02336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7C26-E2E4-4039-9BE2-1FE15620A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D989C2-A048-4DA0-8D17-B61C3C8D9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1156"/>
            <a:ext cx="9144000" cy="1655762"/>
          </a:xfrm>
        </p:spPr>
        <p:txBody>
          <a:bodyPr/>
          <a:lstStyle/>
          <a:p>
            <a:r>
              <a:rPr lang="ru-RU" dirty="0" err="1"/>
              <a:t>Джазыбекова</a:t>
            </a:r>
            <a:r>
              <a:rPr lang="ru-RU" dirty="0"/>
              <a:t> </a:t>
            </a:r>
            <a:r>
              <a:rPr lang="ru-RU" dirty="0" err="1"/>
              <a:t>Панагуль</a:t>
            </a:r>
            <a:r>
              <a:rPr lang="ru-RU" dirty="0"/>
              <a:t>  </a:t>
            </a:r>
            <a:r>
              <a:rPr lang="ru-RU" dirty="0" err="1"/>
              <a:t>Манерхановна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руководитель Департамента </a:t>
            </a:r>
            <a:r>
              <a:rPr lang="ru-RU" dirty="0" err="1"/>
              <a:t>МиОЭСИ</a:t>
            </a:r>
            <a:r>
              <a:rPr lang="ru-RU" dirty="0"/>
              <a:t> ННЦФ РК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C28CF-1FD0-4C2E-A2FA-EBAD3E3ED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5277" r="15335" b="50001"/>
          <a:stretch/>
        </p:blipFill>
        <p:spPr>
          <a:xfrm>
            <a:off x="61649" y="423333"/>
            <a:ext cx="1162735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1B229-4D7F-4B88-9444-79679ACF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ВЫВОДЫ по Приложению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41DC1-9DBB-43A6-BD78-061785C0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072092"/>
            <a:ext cx="10515600" cy="5506508"/>
          </a:xfrm>
        </p:spPr>
        <p:txBody>
          <a:bodyPr>
            <a:normAutofit/>
          </a:bodyPr>
          <a:lstStyle/>
          <a:p>
            <a:r>
              <a:rPr lang="ru-RU" sz="2400" dirty="0"/>
              <a:t>В осуществлении межведомственной координации и обеспечении взаимодействия с другими центральными и местными органами исполнительной власти в области защиты населения от ТБ основную роль выполняет Министерство здравоохранения РК.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Хотя отдельно взятыми министерствами и ведомствами выполняется определенная работа по противодействию ТБ в рамках своей компетенции, в планы работы большинства министерств и ведомств не включены вопросы противодействия ТБ, соответственно отмечается недостаточная их вовлеченность в выполнении задач по борьбе с ТБ, отсутствуют механизмы взаимодействия в реализации противотуберкулезных мероприятий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185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9813" y="368410"/>
            <a:ext cx="7572374" cy="1992012"/>
          </a:xfrm>
          <a:prstGeom prst="rect">
            <a:avLst/>
          </a:prstGeom>
        </p:spPr>
        <p:txBody>
          <a:bodyPr vert="horz" wrap="square" lIns="0" tIns="98227" rIns="0" bIns="0" rtlCol="0" anchor="ctr">
            <a:spAutoFit/>
          </a:bodyPr>
          <a:lstStyle/>
          <a:p>
            <a:pPr marL="11906" marR="4763" indent="233957" algn="ctr">
              <a:lnSpc>
                <a:spcPct val="79700"/>
              </a:lnSpc>
              <a:spcBef>
                <a:spcPts val="773"/>
              </a:spcBef>
              <a:tabLst>
                <a:tab pos="3432572" algn="l"/>
                <a:tab pos="4219575" algn="l"/>
                <a:tab pos="5143500" algn="l"/>
              </a:tabLst>
            </a:pPr>
            <a:r>
              <a:rPr lang="ru-RU" sz="2250" spc="215" dirty="0">
                <a:solidFill>
                  <a:schemeClr val="bg1"/>
                </a:solidFill>
                <a:latin typeface="Verdana"/>
                <a:cs typeface="Verdana"/>
              </a:rPr>
              <a:t>ОЮЛ «Казахстанский Союз Людей, Живущих с ВИЧ» при технической поддержке Европейской коалиции по борьбе с туберкулезом провели базовую оценку с использованием </a:t>
            </a:r>
            <a:br>
              <a:rPr lang="en-US" sz="2250" spc="215" dirty="0">
                <a:solidFill>
                  <a:schemeClr val="bg1"/>
                </a:solidFill>
                <a:latin typeface="Verdana"/>
                <a:cs typeface="Verdana"/>
              </a:rPr>
            </a:br>
            <a:br>
              <a:rPr lang="en-US" sz="2250" spc="215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ru-RU" sz="1875" spc="215" dirty="0">
                <a:solidFill>
                  <a:schemeClr val="bg1"/>
                </a:solidFill>
                <a:latin typeface="Verdana"/>
                <a:cs typeface="Verdana"/>
              </a:rPr>
              <a:t>Приложения 2</a:t>
            </a:r>
            <a:endParaRPr sz="1875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1766F6-861A-4E7E-89B9-BE6B10D1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2914350"/>
            <a:ext cx="5786438" cy="3360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15278" r="21874" b="4166"/>
          <a:stretch/>
        </p:blipFill>
        <p:spPr>
          <a:xfrm>
            <a:off x="6953251" y="2625986"/>
            <a:ext cx="3326457" cy="39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3F466-DF52-4F60-ADC8-D25E0BA3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91" y="165762"/>
            <a:ext cx="6673619" cy="461665"/>
          </a:xfrm>
        </p:spPr>
        <p:txBody>
          <a:bodyPr/>
          <a:lstStyle/>
          <a:p>
            <a:pPr algn="ctr"/>
            <a:r>
              <a:rPr lang="ru-RU" sz="3000" b="1" dirty="0"/>
              <a:t>Рекомендации: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FDE9D-FE98-42CE-8BF9-40450D4EA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66" y="661294"/>
            <a:ext cx="11006667" cy="29568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спектра услуг, предоставляемых ОГО, и обеспечения финансовой устойчивости.</a:t>
            </a:r>
          </a:p>
          <a:p>
            <a:pPr marL="321469" indent="-321469" algn="just">
              <a:buAutoNum type="arabicPeriod"/>
            </a:pPr>
            <a:endParaRPr lang="ru-RU" sz="1688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1469" indent="-321469" algn="just">
              <a:buAutoNum type="arabicPeriod"/>
            </a:pPr>
            <a:endParaRPr lang="ru-RU" sz="1688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0025" indent="0" algn="just">
              <a:lnSpc>
                <a:spcPct val="115000"/>
              </a:lnSpc>
              <a:buNone/>
            </a:pPr>
            <a:endParaRPr lang="ru-RU" sz="15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ru-RU" sz="1688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ru-RU" sz="1688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sz="2625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41CDF-1822-4DE7-A1B0-4CB1ADEB4219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80533" y="1346200"/>
            <a:ext cx="10625667" cy="5581913"/>
          </a:xfrm>
        </p:spPr>
        <p:txBody>
          <a:bodyPr/>
          <a:lstStyle/>
          <a:p>
            <a:pPr marL="321469" indent="-321469" algn="just">
              <a:lnSpc>
                <a:spcPct val="115000"/>
              </a:lnSpc>
              <a:spcAft>
                <a:spcPts val="1125"/>
              </a:spcAft>
              <a:buFont typeface="+mj-lt"/>
              <a:buAutoNum type="alphaLcParenR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 усилить совместную работу по проведению анализа ситуации по вопросам ТБ, ТБ/ВИЧ силами гражданского общества и формированию лотов для получения государственного социального заказа/государственных грантов.	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15000"/>
              </a:lnSpc>
              <a:spcAft>
                <a:spcPts val="1125"/>
              </a:spcAft>
              <a:buFont typeface="+mj-lt"/>
              <a:buAutoNum type="alphaLcParenR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определения эффективности проектов и степени удовлетворенности ключевых групп населения необходимо проводить оценку качества деятельности организаций, реализующих проекты, направленные на оказание услуг по ТБ, ТБ/ВИЧ.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15000"/>
              </a:lnSpc>
              <a:spcAft>
                <a:spcPts val="1125"/>
              </a:spcAft>
              <a:buFont typeface="+mj-lt"/>
              <a:buAutoNum type="alphaLcParenR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устойчивость и работоспособность системы предоставления услуг в сфере ТБ за счет бюджетного финансирования. Разработать и утвердить национальные стандарты, тарифы услуг, предоставляемые ОГО по уходу и поддержке лечения ТБ.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21469" indent="-321469" algn="just">
              <a:lnSpc>
                <a:spcPct val="115000"/>
              </a:lnSpc>
              <a:spcAft>
                <a:spcPts val="1125"/>
              </a:spcAft>
              <a:buFont typeface="+mj-lt"/>
              <a:buAutoNum type="alphaLcParenR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 развитие и поддержку пациентских организаций во всех регионах Казахстана, а также обучение навыкам, которые бы могли обеспечить устойчивость организаций, навыков ведения переговоров, построения партнерской коммуникации и повышения профессионализма работников ОГО.</a:t>
            </a:r>
            <a:endParaRPr lang="ru-R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25" dirty="0"/>
          </a:p>
        </p:txBody>
      </p:sp>
    </p:spTree>
    <p:extLst>
      <p:ext uri="{BB962C8B-B14F-4D97-AF65-F5344CB8AC3E}">
        <p14:creationId xmlns:p14="http://schemas.microsoft.com/office/powerpoint/2010/main" val="73005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FA644-3971-4FA9-B27E-DE7FCABC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675" y="85650"/>
            <a:ext cx="6673619" cy="436448"/>
          </a:xfrm>
        </p:spPr>
        <p:txBody>
          <a:bodyPr/>
          <a:lstStyle/>
          <a:p>
            <a:pPr algn="ctr"/>
            <a:r>
              <a:rPr lang="ru-RU" sz="2625" b="1" dirty="0"/>
              <a:t>Рекомендации: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FE91D-DA0C-4FC2-B458-D6882D87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267" y="696278"/>
            <a:ext cx="11504145" cy="12579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Формализация и улучшение процесса эффективного взаимодействия с Национальной Программой по ТБ, со страновым координационным комитетом и другими партнёрами.</a:t>
            </a:r>
          </a:p>
          <a:p>
            <a:pPr algn="just"/>
            <a:endParaRPr lang="ru-RU" sz="16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ru-RU" sz="1688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15545-5420-4A99-BB21-2C435498E68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40267" y="1214438"/>
            <a:ext cx="11565466" cy="2378728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статусного документа на законодательном уровне, регламентирующего функции и обязанности всех сторон с указанием сроков, ответственных сторон, и установление высокой правительственной структуры, ответственной за контроль над этим документом.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многосекторальную дорожную карту/план сотрудничества для представителей различных секторов, вовлечённых в борьбу с ТБ, в том числе и механизмы обмена и доступа к информации. 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Обеспечить участие гражданского общества в процессе совместных миссий по мониторингу/обзору, а не только в проведении информационных совещаний по полученным результатам.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75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655E3AA-7872-4C2A-AF58-2E689A5D55E7}"/>
              </a:ext>
            </a:extLst>
          </p:cNvPr>
          <p:cNvSpPr txBox="1">
            <a:spLocks/>
          </p:cNvSpPr>
          <p:nvPr/>
        </p:nvSpPr>
        <p:spPr>
          <a:xfrm>
            <a:off x="541867" y="3355340"/>
            <a:ext cx="10507133" cy="1180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572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потребностей людей, затронутых туберкулезом:</a:t>
            </a:r>
          </a:p>
          <a:p>
            <a:pPr marL="0" indent="0" algn="just" defTabSz="8572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1" kern="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6CC1C0F-8BB3-4040-8B65-482F7B23D722}"/>
              </a:ext>
            </a:extLst>
          </p:cNvPr>
          <p:cNvSpPr txBox="1">
            <a:spLocks/>
          </p:cNvSpPr>
          <p:nvPr/>
        </p:nvSpPr>
        <p:spPr>
          <a:xfrm>
            <a:off x="343927" y="3909306"/>
            <a:ext cx="11700934" cy="259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разработку информационных материалов о доступных социальных услугах, государственной помощи и выплатах, с особым вниманием к уязвимым группам населения.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28625"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и внедрить систематический подход по решению вопросов оформления документов у пациентов с целью получения государственной поддержки в виде выплат на возмещение транспортных расходов и выплат по инвалидности.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28625" algn="just">
              <a:lnSpc>
                <a:spcPct val="115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Усилить работу по снижению стигмы и дискриминации по отношению к людям, затронутым туберкулезом. Разработать план реализации информационных кампаний для пациентов об их правах, для работодателей, с целью исключения случаев дискриминации.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28625" algn="just">
              <a:lnSpc>
                <a:spcPct val="115000"/>
              </a:lnSpc>
            </a:pPr>
            <a:r>
              <a:rPr lang="kk-K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Рассмотреть вопрос о включении инструмента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OneImpact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Kazakhstan </a:t>
            </a:r>
            <a:r>
              <a:rPr lang="kk-K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систему мониторинга на национальном уровне в целях оценки услуг, сбора данных о системных проблемах, с которыми сталкиваются люди, затронутые туберкулезом во время лечения ТБ.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5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3E72A-4A72-4DF2-A53D-A4CF64F8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67" y="365125"/>
            <a:ext cx="11438466" cy="1325563"/>
          </a:xfrm>
        </p:spPr>
        <p:txBody>
          <a:bodyPr/>
          <a:lstStyle/>
          <a:p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Приложение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3. </a:t>
            </a:r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Принятие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</a:t>
            </a:r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выполнение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рекомендаций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ВОЗ по </a:t>
            </a:r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туберкулезу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(2016 г. – </a:t>
            </a:r>
            <a:r>
              <a:rPr lang="uk-UA" sz="1800" b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март</a:t>
            </a:r>
            <a:r>
              <a:rPr lang="uk-UA" sz="1800" b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2020 г.)   </a:t>
            </a: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65C9778-2FE7-4888-AA91-9929C7FB8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91240"/>
              </p:ext>
            </p:extLst>
          </p:nvPr>
        </p:nvGraphicFramePr>
        <p:xfrm>
          <a:off x="376767" y="1165225"/>
          <a:ext cx="11438466" cy="614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741">
                  <a:extLst>
                    <a:ext uri="{9D8B030D-6E8A-4147-A177-3AD203B41FA5}">
                      <a16:colId xmlns:a16="http://schemas.microsoft.com/office/drawing/2014/main" val="2141984218"/>
                    </a:ext>
                  </a:extLst>
                </a:gridCol>
                <a:gridCol w="1252520">
                  <a:extLst>
                    <a:ext uri="{9D8B030D-6E8A-4147-A177-3AD203B41FA5}">
                      <a16:colId xmlns:a16="http://schemas.microsoft.com/office/drawing/2014/main" val="2094793193"/>
                    </a:ext>
                  </a:extLst>
                </a:gridCol>
                <a:gridCol w="930182">
                  <a:extLst>
                    <a:ext uri="{9D8B030D-6E8A-4147-A177-3AD203B41FA5}">
                      <a16:colId xmlns:a16="http://schemas.microsoft.com/office/drawing/2014/main" val="4084425544"/>
                    </a:ext>
                  </a:extLst>
                </a:gridCol>
                <a:gridCol w="1215682">
                  <a:extLst>
                    <a:ext uri="{9D8B030D-6E8A-4147-A177-3AD203B41FA5}">
                      <a16:colId xmlns:a16="http://schemas.microsoft.com/office/drawing/2014/main" val="3546491085"/>
                    </a:ext>
                  </a:extLst>
                </a:gridCol>
                <a:gridCol w="1224892">
                  <a:extLst>
                    <a:ext uri="{9D8B030D-6E8A-4147-A177-3AD203B41FA5}">
                      <a16:colId xmlns:a16="http://schemas.microsoft.com/office/drawing/2014/main" val="3392151410"/>
                    </a:ext>
                  </a:extLst>
                </a:gridCol>
                <a:gridCol w="3269449">
                  <a:extLst>
                    <a:ext uri="{9D8B030D-6E8A-4147-A177-3AD203B41FA5}">
                      <a16:colId xmlns:a16="http://schemas.microsoft.com/office/drawing/2014/main" val="3386460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65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публикации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b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Частично выполнена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b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b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Примечания/ комментарии: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рекомендации приняты, следует указать дату публикации;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частичного выполнения, кратко укажите невыполненные аспекты 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/>
                </a:tc>
                <a:extLst>
                  <a:ext uri="{0D108BD9-81ED-4DB2-BD59-A6C34878D82A}">
                    <a16:rowId xmlns:a16="http://schemas.microsoft.com/office/drawing/2014/main" val="6581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Consolidated guidance on tuberculosis. Module 1: Prevention:  Tuberculosis preventive treatment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Сводные рекомендации по туберкулезу. Модуль 1. Профилактика: профилактическое лечение туберкулеза (официальный перевод отсутствует), </a:t>
                      </a:r>
                      <a:r>
                        <a:rPr lang="ru-RU" sz="1400" u="sng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заменяет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публикацию «Обновленное сводное руководство по программному ведению случаев латентной туберкулезной инфекции, 2018 г.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 </a:t>
                      </a:r>
                    </a:p>
                  </a:txBody>
                  <a:tcPr marL="67945" marR="50165" marT="5207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☐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50165" marT="52070" marB="228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Данные рекомендации включены в приказ Министра здравоохранения Республики Казахстан № ҚР ДСМ-214/2020  от 30.11.2020 года «Об утверждении правил проведения мероприятий по профилактике туберкулеза»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 ноября 2020 года, Г</a:t>
                      </a: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лава 2,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Параграф 2. Профилактическое лечение латентной туберкулезной инфекции.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на основе рекомендаций ВОЗ подготовлен клинический протокол по программному ведению случаев ЛТИ,  находится на согласовании в МЗ РК.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операционного исследования проекта Глобального Фонда по новой модели финансирования проводится операционное исследование по внедрению профилактического лечения с использованием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рифапентина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945" marR="50165" marT="52070" marB="22860"/>
                </a:tc>
                <a:extLst>
                  <a:ext uri="{0D108BD9-81ED-4DB2-BD59-A6C34878D82A}">
                    <a16:rowId xmlns:a16="http://schemas.microsoft.com/office/drawing/2014/main" val="66253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4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F892-7742-4365-9921-2887EF9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365125"/>
            <a:ext cx="11006667" cy="14605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результатам оценки с использованием Приложения 3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7687D-DF44-4941-89CE-8A6761A2A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1430867"/>
            <a:ext cx="11006667" cy="4746096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Создать рабочую группу для определения тематических единиц для комплексного анализа соответствия национальных протоколов, стандартов, стратегий и других нормативно-правовых документов рекомендациям ВОЗ, определения барьеров для внедрения, и разработки алгоритма мониторинга внедрения рекомендаций ВОЗ, с фокусом на аспекты применимые 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многосекторальному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сотрудничеству и подотчётности. 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Инициировать анализ программ подготовки медицинских кадров, повышения квалификации медицинских кадров, а также подготовки и повышения квалификации кадров системы социального обслуживания и социальной работы по вопросам туберкулёза на предмет соответствия рекомендациям ВОЗ 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адвокатировать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соответствующие изменения в учебных программах по результатам оценки.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4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95794" y="910141"/>
            <a:ext cx="8849030" cy="456932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Глобальные целевые ориентиры: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90-(90)-90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E982CA-F8C8-E841-8CFA-638B604AB2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A00B1A77-7B86-44FA-869F-E2A8BBE8E969}"/>
              </a:ext>
            </a:extLst>
          </p:cNvPr>
          <p:cNvSpPr txBox="1">
            <a:spLocks/>
          </p:cNvSpPr>
          <p:nvPr/>
        </p:nvSpPr>
        <p:spPr>
          <a:xfrm>
            <a:off x="95794" y="439978"/>
            <a:ext cx="8921457" cy="35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Глобальный план по ликвидации туберкулеза</a:t>
            </a:r>
            <a:r>
              <a:rPr lang="en-US" sz="2400" dirty="0"/>
              <a:t> 2016-2020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AA2AD-1F00-4B9B-86EB-4B87A8AC3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209687">
            <a:off x="8910827" y="570966"/>
            <a:ext cx="1933008" cy="2434784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F827AAF-3A4F-4FDD-A472-A46635908584}"/>
              </a:ext>
            </a:extLst>
          </p:cNvPr>
          <p:cNvSpPr txBox="1">
            <a:spLocks/>
          </p:cNvSpPr>
          <p:nvPr/>
        </p:nvSpPr>
        <p:spPr>
          <a:xfrm>
            <a:off x="8655113" y="4182554"/>
            <a:ext cx="3483353" cy="20661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Глобальный план 2016-2020 установил амбициозные цели, призванные преодолеть неприемлемые разрывы в оказании противо-туберкулезной помощи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0E60B1-8B25-46F3-96FB-3D6D3058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6" y="1435723"/>
            <a:ext cx="8476037" cy="4812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C8A6A-F49B-40D5-B36C-CC68A349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2314">
            <a:off x="9997005" y="1712807"/>
            <a:ext cx="1588953" cy="219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56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ъект 2">
            <a:extLst>
              <a:ext uri="{FF2B5EF4-FFF2-40B4-BE49-F238E27FC236}">
                <a16:creationId xmlns:a16="http://schemas.microsoft.com/office/drawing/2014/main" id="{678639B6-AAD7-4615-8B03-3415AAD5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981076"/>
            <a:ext cx="6793441" cy="6046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ru-RU" altLang="ru-RU" sz="2000" b="1" dirty="0">
                <a:cs typeface="Arial" panose="020B0604020202020204" pitchFamily="34" charset="0"/>
              </a:rPr>
              <a:t>16-17 ноября 2017 г. - Москва, Российская Федерация. </a:t>
            </a:r>
          </a:p>
          <a:p>
            <a:pPr marL="0" indent="0" algn="just"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Первая глобальная министерская конференция ВОЗ</a:t>
            </a:r>
          </a:p>
          <a:p>
            <a:pPr marL="0" indent="0" algn="just">
              <a:buNone/>
            </a:pPr>
            <a:r>
              <a:rPr lang="ru-RU" altLang="ru-RU" sz="2000" b="1" dirty="0">
                <a:cs typeface="Arial" panose="020B0604020202020204" pitchFamily="34" charset="0"/>
              </a:rPr>
              <a:t>Ликвидировать туберкулёз в эпоху устойчивого развития: </a:t>
            </a:r>
            <a:r>
              <a:rPr lang="ru-RU" altLang="ru-RU" sz="2000" b="1" dirty="0" err="1">
                <a:cs typeface="Arial" panose="020B0604020202020204" pitchFamily="34" charset="0"/>
              </a:rPr>
              <a:t>многосекторальный</a:t>
            </a:r>
            <a:r>
              <a:rPr lang="ru-RU" altLang="ru-RU" sz="2000" b="1" dirty="0">
                <a:cs typeface="Arial" panose="020B0604020202020204" pitchFamily="34" charset="0"/>
              </a:rPr>
              <a:t> подход</a:t>
            </a:r>
          </a:p>
          <a:p>
            <a:pPr marL="0" indent="0" algn="ctr">
              <a:buNone/>
            </a:pPr>
            <a:endParaRPr lang="ru-RU" altLang="ru-R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2000" b="1" dirty="0">
                <a:solidFill>
                  <a:schemeClr val="tx2"/>
                </a:solidFill>
                <a:cs typeface="Arial" panose="020B0604020202020204" pitchFamily="34" charset="0"/>
              </a:rPr>
              <a:t>26 сентября 2018 г. – Нью-Йорк, США</a:t>
            </a:r>
          </a:p>
          <a:p>
            <a:pPr marL="0" indent="0" algn="just">
              <a:buNone/>
            </a:pPr>
            <a:r>
              <a:rPr lang="en-US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73 </a:t>
            </a:r>
            <a:r>
              <a:rPr lang="ru-RU" alt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сессия Генеральной Ассамблеи ООН </a:t>
            </a:r>
            <a:r>
              <a:rPr lang="ru-RU" altLang="ru-RU" sz="2000" b="1" dirty="0">
                <a:solidFill>
                  <a:srgbClr val="C00000"/>
                </a:solidFill>
              </a:rPr>
              <a:t>«Объединимся для искоренения туберкулёза: срочные меры глобального реагирования на глобальную эпидемию» и принята Политическая Декларация с Основными целями и обязательствами до 2022 года </a:t>
            </a:r>
            <a:endParaRPr lang="ru-RU" altLang="ru-RU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Государства-члены ООН, обратились к ВОЗ с призывом разработать рамочный документ, который будет регламентировать </a:t>
            </a:r>
            <a:r>
              <a:rPr lang="ru-RU" alt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многосекторальный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механизм подотчетности для ускорения прогресса в ликвидации ТБ (ММП-ТБ) с целью обеспечения практического выполнения политических обязательств в борьбе с ТБ</a:t>
            </a:r>
          </a:p>
        </p:txBody>
      </p:sp>
      <p:pic>
        <p:nvPicPr>
          <p:cNvPr id="50179" name="Рисунок 6">
            <a:extLst>
              <a:ext uri="{FF2B5EF4-FFF2-40B4-BE49-F238E27FC236}">
                <a16:creationId xmlns:a16="http://schemas.microsoft.com/office/drawing/2014/main" id="{EDC8A05B-0BB3-456D-B28C-A84A18AA5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08" y="1149348"/>
            <a:ext cx="492442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12FD2-9CD6-4085-926E-AF0ADEDA54E9}"/>
              </a:ext>
            </a:extLst>
          </p:cNvPr>
          <p:cNvSpPr/>
          <p:nvPr/>
        </p:nvSpPr>
        <p:spPr>
          <a:xfrm>
            <a:off x="2063751" y="115889"/>
            <a:ext cx="8353425" cy="8651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68580" tIns="34290" rIns="68580" bIns="34290"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00"/>
                </a:solidFill>
              </a:rPr>
              <a:t>Консолидация усилий всех государств мира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C41074-9F6E-4436-B775-244ABC61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347" y="3933032"/>
            <a:ext cx="3414557" cy="3284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4ECA8-13E6-4B48-A553-B6C24F9CA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99" y="272946"/>
            <a:ext cx="9677400" cy="116339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4 Элемента ММП-ТБ:</a:t>
            </a:r>
            <a:br>
              <a:rPr lang="en-US" sz="2800" b="1" dirty="0">
                <a:solidFill>
                  <a:srgbClr val="FF0000"/>
                </a:solidFill>
              </a:rPr>
            </a:br>
            <a:br>
              <a:rPr lang="en-US" sz="2800" b="1" dirty="0"/>
            </a:br>
            <a:r>
              <a:rPr lang="ru-RU" sz="2800" b="1" dirty="0"/>
              <a:t>обязательства, </a:t>
            </a:r>
            <a:r>
              <a:rPr lang="en-US" sz="2800" b="1" dirty="0"/>
              <a:t> </a:t>
            </a:r>
            <a:r>
              <a:rPr lang="ru-RU" sz="2800" b="1" dirty="0"/>
              <a:t>действия, </a:t>
            </a:r>
            <a:r>
              <a:rPr lang="en-US" sz="2800" b="1" dirty="0"/>
              <a:t> </a:t>
            </a:r>
            <a:r>
              <a:rPr lang="ru-RU" sz="2800" b="1" dirty="0"/>
              <a:t>мониторинг, отчетность и обзор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1877"/>
          <a:stretch/>
        </p:blipFill>
        <p:spPr>
          <a:xfrm>
            <a:off x="9500580" y="120507"/>
            <a:ext cx="2225148" cy="167375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7153D0-3B59-4135-B0C1-B059C0446AE6}"/>
              </a:ext>
            </a:extLst>
          </p:cNvPr>
          <p:cNvSpPr txBox="1">
            <a:spLocks/>
          </p:cNvSpPr>
          <p:nvPr/>
        </p:nvSpPr>
        <p:spPr>
          <a:xfrm>
            <a:off x="2361594" y="1746791"/>
            <a:ext cx="8746067" cy="19389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базовой оценки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является выявление сильных сторон и возможных пробелов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многосекторальном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сотрудничестве в рамках деятельности, направленной на ликвидацию туберкулеза, а также потенциальных путей совершенствования механизмов и практик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многосекторального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сотрудничества и подотчётности для ускорения прогресса в ликвидации туберкулёза в Республике Казахстан.</a:t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81C510-5D74-4782-AF8D-4F7BD4E3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40" y="1588780"/>
            <a:ext cx="3027722" cy="176586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B6EDC5-5B00-4B04-95FC-F93712562B3C}"/>
              </a:ext>
            </a:extLst>
          </p:cNvPr>
          <p:cNvSpPr txBox="1">
            <a:spLocks/>
          </p:cNvSpPr>
          <p:nvPr/>
        </p:nvSpPr>
        <p:spPr>
          <a:xfrm>
            <a:off x="296333" y="3712570"/>
            <a:ext cx="11717867" cy="3145430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Kozuka Mincho Pro H" panose="02020A00000000000000" pitchFamily="18" charset="-128"/>
                <a:cs typeface="Arial" panose="020B0604020202020204" pitchFamily="34" charset="0"/>
              </a:rPr>
              <a:t>Дополнительные методы для сбора информации:</a:t>
            </a:r>
            <a:b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        опрос, в основу которого взяты пункты Приложении 2 Контрольного перечня ММП-ТБ, из разделов «Действия», «Мониторинг и отчетность» и «Обзор».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    интервью с лидерами организаций, которые работают в направлении ликвидации ТБ;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 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фокус-группы с 3 группами участников: координаторы программ, работники, непосредственно предоставляющие услуги, представители сообщества людей, которых затронула проблема ТБ;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ru-RU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8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8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8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8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0848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61A0E-829F-4D46-8B54-DE94E6F2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6" y="278341"/>
            <a:ext cx="3442679" cy="9323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E72E-2DFD-488E-B82C-5BD3BA64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132" y="365125"/>
            <a:ext cx="745066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Контрольный перечень вопросов для оценки исходной ситуации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19389-BE40-4F21-BE15-46821E3B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Направления для оценки: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Приложение 1</a:t>
            </a:r>
            <a:r>
              <a:rPr lang="ru-RU" dirty="0"/>
              <a:t> - Министерства/ведомства, участвующие в осуществлении мер борьбы с ТБ - за заполнение обычно отвечает СКК, но решение принимает страна.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Приложение 2</a:t>
            </a:r>
            <a:r>
              <a:rPr lang="ru-RU" dirty="0"/>
              <a:t> - привлечение гражданского общества и пострадавших общин к четырем компонентам </a:t>
            </a:r>
            <a:r>
              <a:rPr lang="ru-RU" dirty="0" err="1"/>
              <a:t>многосекторальной</a:t>
            </a:r>
            <a:r>
              <a:rPr lang="ru-RU" dirty="0"/>
              <a:t> системы взаимодействия и подотчетности по преодолению ТБ на уровне страны, за заполнение отвечает представитель от ОГО и предоставляется полное техническое сопровождение со стороны ЕКТБ с вовлечением социолога и других экспертов.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FF0000"/>
                </a:solidFill>
              </a:rPr>
              <a:t>Приложение 3</a:t>
            </a:r>
            <a:r>
              <a:rPr lang="ru-RU" dirty="0"/>
              <a:t> - принятие и внедрение Руководств ВОЗ по противодействию ТБ - за заполнение отвечает НТП.</a:t>
            </a:r>
          </a:p>
        </p:txBody>
      </p:sp>
    </p:spTree>
    <p:extLst>
      <p:ext uri="{BB962C8B-B14F-4D97-AF65-F5344CB8AC3E}">
        <p14:creationId xmlns:p14="http://schemas.microsoft.com/office/powerpoint/2010/main" val="38630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86C-BF7D-4E7E-BB27-59C86951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61925"/>
            <a:ext cx="10879667" cy="54927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Контрольный перечень вопросов по ММП-ТБ – Приложение 1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8A8138D-993C-421D-BCCA-D658F25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86366"/>
              </p:ext>
            </p:extLst>
          </p:nvPr>
        </p:nvGraphicFramePr>
        <p:xfrm>
          <a:off x="186265" y="804332"/>
          <a:ext cx="11768667" cy="600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12">
                  <a:extLst>
                    <a:ext uri="{9D8B030D-6E8A-4147-A177-3AD203B41FA5}">
                      <a16:colId xmlns:a16="http://schemas.microsoft.com/office/drawing/2014/main" val="3671077549"/>
                    </a:ext>
                  </a:extLst>
                </a:gridCol>
                <a:gridCol w="1517400">
                  <a:extLst>
                    <a:ext uri="{9D8B030D-6E8A-4147-A177-3AD203B41FA5}">
                      <a16:colId xmlns:a16="http://schemas.microsoft.com/office/drawing/2014/main" val="1823954624"/>
                    </a:ext>
                  </a:extLst>
                </a:gridCol>
                <a:gridCol w="1720307">
                  <a:extLst>
                    <a:ext uri="{9D8B030D-6E8A-4147-A177-3AD203B41FA5}">
                      <a16:colId xmlns:a16="http://schemas.microsoft.com/office/drawing/2014/main" val="922158549"/>
                    </a:ext>
                  </a:extLst>
                </a:gridCol>
                <a:gridCol w="3895949">
                  <a:extLst>
                    <a:ext uri="{9D8B030D-6E8A-4147-A177-3AD203B41FA5}">
                      <a16:colId xmlns:a16="http://schemas.microsoft.com/office/drawing/2014/main" val="3950528173"/>
                    </a:ext>
                  </a:extLst>
                </a:gridCol>
                <a:gridCol w="3232299">
                  <a:extLst>
                    <a:ext uri="{9D8B030D-6E8A-4147-A177-3AD203B41FA5}">
                      <a16:colId xmlns:a16="http://schemas.microsoft.com/office/drawing/2014/main" val="146972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Министерство/ ведомство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Взаимодействует с министерством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здравоохранения по ликвидации ТБ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Выделяются бюджетные средства 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определенных функций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Определенные функции/ направления деятельности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(укажите также, оформлены ли они официально на основе правового акта, межминистерского меморандума о взаимопонимании и т.д., а также, кто является ответственным лицом, например, министр, директор, другое должностное лицо)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показателей для оценки эффективности деятельности </a:t>
                      </a: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24318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 сельского 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☒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☒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Министра сельского хозяйства Республики Казахстан от 29 июня 2015 года № 7-1/587 «Об утверждении Ветеринарных (ветеринарно-санитарных) правил»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Зарегистрирован в Министерстве юстиции Республики Казахстан 25 августа 2015 года № 11940.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ветеринарных мероприятий по туберкулезу животных и птиц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Министра сельского хозяйства Республики Казахстан от 19 декабря 2014 года № 16-04/676 «Об утверждении Правил взаимодействия государственных органов при проведении ветеринарных мероприятий» (Зарегистрирован в Министерстве юстиции Республики Казахстан 22 июля 2015 года № 11727)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307922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 обороны/ вооруженных сил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Министра обороны является членом Странового координационного комитета по работе с международными организациями по вопросам ВИЧ-инфекции и Туберкулеза, учрежденного Распоряжением Премьер-Министра Республики Казахстан №64-р от 05 мая 2020 года.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заседаниях СКК;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Обследование военнослужащих на туберкулез;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Информационно-образовательные программы для военнослужащих и призывников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325394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1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86C-BF7D-4E7E-BB27-59C86951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61925"/>
            <a:ext cx="10879667" cy="54927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Контрольный перечень вопросов по ММП-ТБ – Приложение 1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8A8138D-993C-421D-BCCA-D658F25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79557"/>
              </p:ext>
            </p:extLst>
          </p:nvPr>
        </p:nvGraphicFramePr>
        <p:xfrm>
          <a:off x="186265" y="804332"/>
          <a:ext cx="11768667" cy="495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12">
                  <a:extLst>
                    <a:ext uri="{9D8B030D-6E8A-4147-A177-3AD203B41FA5}">
                      <a16:colId xmlns:a16="http://schemas.microsoft.com/office/drawing/2014/main" val="3671077549"/>
                    </a:ext>
                  </a:extLst>
                </a:gridCol>
                <a:gridCol w="1517400">
                  <a:extLst>
                    <a:ext uri="{9D8B030D-6E8A-4147-A177-3AD203B41FA5}">
                      <a16:colId xmlns:a16="http://schemas.microsoft.com/office/drawing/2014/main" val="1823954624"/>
                    </a:ext>
                  </a:extLst>
                </a:gridCol>
                <a:gridCol w="1720307">
                  <a:extLst>
                    <a:ext uri="{9D8B030D-6E8A-4147-A177-3AD203B41FA5}">
                      <a16:colId xmlns:a16="http://schemas.microsoft.com/office/drawing/2014/main" val="922158549"/>
                    </a:ext>
                  </a:extLst>
                </a:gridCol>
                <a:gridCol w="4689849">
                  <a:extLst>
                    <a:ext uri="{9D8B030D-6E8A-4147-A177-3AD203B41FA5}">
                      <a16:colId xmlns:a16="http://schemas.microsoft.com/office/drawing/2014/main" val="3950528173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146972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Министерство/ ведомство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Взаимодействует с министерством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здравоохранения по ликвидации ТБ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Выделяются бюджетные средства 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определенных функций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Определенные функции/ направления деятельности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(укажите также, оформлены ли они официально на основе правового акта, межминистерского меморандума о взаимопонимании и т.д., а также, кто является ответственным лицом, например, министр, директор, другое должностное лицо)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показателей для оценки эффективности деятельности </a:t>
                      </a: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24318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Комиссия по правам человека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☐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национального центра по правам человека и офис Омбудсмена в РК участвуют в заседаниях СКК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заседаниях, совещаниях и круглых столах СКК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307922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 информации/коммуникаций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председателя комитета по делам гражданского общества Министерства информации и общественного согласия РК  является членом Странового координационного комитета по работе с международными организациями по вопросам ВИЧ-инфекции и Туберкулеза, учрежденного Распоряжением Премьер -Министра Республики Казахстан №64-р от 05 мая 2020 года.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заседаниях СКК;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государственного социального заказа для НПО, работающих по вопросам туберкулеза;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нормативно-правовых актов по вопросам ГСЗ для НПО.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325394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3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86C-BF7D-4E7E-BB27-59C86951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61925"/>
            <a:ext cx="10879667" cy="54927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Контрольный перечень вопросов по ММП-ТБ – Приложение 1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8A8138D-993C-421D-BCCA-D658F25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46611"/>
              </p:ext>
            </p:extLst>
          </p:nvPr>
        </p:nvGraphicFramePr>
        <p:xfrm>
          <a:off x="186265" y="804332"/>
          <a:ext cx="11768667" cy="630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2">
                  <a:extLst>
                    <a:ext uri="{9D8B030D-6E8A-4147-A177-3AD203B41FA5}">
                      <a16:colId xmlns:a16="http://schemas.microsoft.com/office/drawing/2014/main" val="3671077549"/>
                    </a:ext>
                  </a:extLst>
                </a:gridCol>
                <a:gridCol w="1126066">
                  <a:extLst>
                    <a:ext uri="{9D8B030D-6E8A-4147-A177-3AD203B41FA5}">
                      <a16:colId xmlns:a16="http://schemas.microsoft.com/office/drawing/2014/main" val="182395462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22158549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3950528173"/>
                    </a:ext>
                  </a:extLst>
                </a:gridCol>
                <a:gridCol w="4292599">
                  <a:extLst>
                    <a:ext uri="{9D8B030D-6E8A-4147-A177-3AD203B41FA5}">
                      <a16:colId xmlns:a16="http://schemas.microsoft.com/office/drawing/2014/main" val="146972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Министерство/ ведомство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Взаимодействует с министерством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здравоохранения по ликвидации ТБ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Выделяются бюджетные средства 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определенных функций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Определенные функции/ направления деятельности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(укажите также, оформлены ли они официально на основе правового акта, межминистерского меморандума о взаимопонимании и т.д., а также, кто является ответственным лицом, например, министр, директор, другое должностное лицо)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показателей для оценки эффективности деятельности </a:t>
                      </a: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24318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 труда и социальной защиты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Вице-министр труда и социальной защиты РК является членом Странового координационного комитета по работе с международными организациями по вопросам ВИЧ-инфекции и Туберкулеза, учрежденного Распоряжением Премьер -Министра Республики Казахстан №64-р от 05 мая 2020 года.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работе заседания СКК;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Круглые столы по вопросам совершенствования нормативных актов;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социальной помощи для больных туберкулезом, получающие лечение в амбулаторных условиях. В основном, социальная поддержка оказывается в виде денежных компенсаций в размере 5-10 минимальных расчетных показателей ежемесячно на карт-счета пациентов (если нет перерывов в лечении). В редких случаях – продуктовые корзины, уголь, компенсация затрат на транспорт. Если пациент получал соцподдержку из проекта ГФ, по из  местного бюджета не получал. В настоящее время проект ГФ соцподдержку не оказывает. Соцподдержка оказывается из средств местного исполнительного органа (местного бюджета).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/>
                </a:tc>
                <a:extLst>
                  <a:ext uri="{0D108BD9-81ED-4DB2-BD59-A6C34878D82A}">
                    <a16:rowId xmlns:a16="http://schemas.microsoft.com/office/drawing/2014/main" val="325394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5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86C-BF7D-4E7E-BB27-59C86951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61925"/>
            <a:ext cx="10879667" cy="54927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Контрольный перечень вопросов по ММП-ТБ – Приложение 1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8A8138D-993C-421D-BCCA-D658F25F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4682"/>
              </p:ext>
            </p:extLst>
          </p:nvPr>
        </p:nvGraphicFramePr>
        <p:xfrm>
          <a:off x="194733" y="804332"/>
          <a:ext cx="11760199" cy="449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44">
                  <a:extLst>
                    <a:ext uri="{9D8B030D-6E8A-4147-A177-3AD203B41FA5}">
                      <a16:colId xmlns:a16="http://schemas.microsoft.com/office/drawing/2014/main" val="3671077549"/>
                    </a:ext>
                  </a:extLst>
                </a:gridCol>
                <a:gridCol w="1517400">
                  <a:extLst>
                    <a:ext uri="{9D8B030D-6E8A-4147-A177-3AD203B41FA5}">
                      <a16:colId xmlns:a16="http://schemas.microsoft.com/office/drawing/2014/main" val="1823954624"/>
                    </a:ext>
                  </a:extLst>
                </a:gridCol>
                <a:gridCol w="1720307">
                  <a:extLst>
                    <a:ext uri="{9D8B030D-6E8A-4147-A177-3AD203B41FA5}">
                      <a16:colId xmlns:a16="http://schemas.microsoft.com/office/drawing/2014/main" val="922158549"/>
                    </a:ext>
                  </a:extLst>
                </a:gridCol>
                <a:gridCol w="3987116">
                  <a:extLst>
                    <a:ext uri="{9D8B030D-6E8A-4147-A177-3AD203B41FA5}">
                      <a16:colId xmlns:a16="http://schemas.microsoft.com/office/drawing/2014/main" val="3950528173"/>
                    </a:ext>
                  </a:extLst>
                </a:gridCol>
                <a:gridCol w="3141132">
                  <a:extLst>
                    <a:ext uri="{9D8B030D-6E8A-4147-A177-3AD203B41FA5}">
                      <a16:colId xmlns:a16="http://schemas.microsoft.com/office/drawing/2014/main" val="146972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Министерство/ ведомство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Взаимодействует с министерством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здравоохранения по ликвидации ТБ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Выделяются бюджетные средства на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определенных функций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Определенные функции/ направления деятельности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(укажите также, оформлены ли они официально на основе правового акта, межминистерского меморандума о взаимопонимании и т.д., а также, кто является ответственным лицом, например, министр, директор, другое должностное лицо) </a:t>
                      </a: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показателей для оценки эффективности деятельности </a:t>
                      </a: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24318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Министерство внутренних дел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Calibri" panose="020F0502020204030204" pitchFamily="34" charset="0"/>
                          <a:cs typeface="Segoe UI Symbol" panose="020B0502040204020203" pitchFamily="34" charset="0"/>
                        </a:rPr>
                        <a:t>☒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Министра внутренних дел является членом Странового координационного комитета по работе с международными организациями по вопросам ВИЧ-инфекции и Туберкулеза, учрежденного Распоряжением Премьер -Министра Республики Казахстан №64-р от 05 мая 2020 года.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заседаниях СКК;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Обследование и лечение туберкулеза в исправительных учреждениях;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Информационно-образовательные программы и социальное сопровождение для осужденных и освобождающихся из мест лишения свободы.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36830" marT="46990" marB="0"/>
                </a:tc>
                <a:extLst>
                  <a:ext uri="{0D108BD9-81ED-4DB2-BD59-A6C34878D82A}">
                    <a16:rowId xmlns:a16="http://schemas.microsoft.com/office/drawing/2014/main" val="307922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10490" marT="46990" marB="0"/>
                </a:tc>
                <a:extLst>
                  <a:ext uri="{0D108BD9-81ED-4DB2-BD59-A6C34878D82A}">
                    <a16:rowId xmlns:a16="http://schemas.microsoft.com/office/drawing/2014/main" val="325394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5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1947</Words>
  <Application>Microsoft Office PowerPoint</Application>
  <PresentationFormat>Широкоэкранный</PresentationFormat>
  <Paragraphs>152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MS Gothic</vt:lpstr>
      <vt:lpstr>Arial</vt:lpstr>
      <vt:lpstr>Arial Black</vt:lpstr>
      <vt:lpstr>Calibri</vt:lpstr>
      <vt:lpstr>Calibri Light</vt:lpstr>
      <vt:lpstr>Cambria</vt:lpstr>
      <vt:lpstr>Helvetica</vt:lpstr>
      <vt:lpstr>Lucida Sans Unicode</vt:lpstr>
      <vt:lpstr>Segoe UI 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4 Элемента ММП-ТБ:  обязательства,  действия,  мониторинг, отчетность и обзор</vt:lpstr>
      <vt:lpstr>Контрольный перечень вопросов для оценки исходной ситуации </vt:lpstr>
      <vt:lpstr>Контрольный перечень вопросов по ММП-ТБ – Приложение 1 </vt:lpstr>
      <vt:lpstr>Контрольный перечень вопросов по ММП-ТБ – Приложение 1 </vt:lpstr>
      <vt:lpstr>Контрольный перечень вопросов по ММП-ТБ – Приложение 1 </vt:lpstr>
      <vt:lpstr>Контрольный перечень вопросов по ММП-ТБ – Приложение 1 </vt:lpstr>
      <vt:lpstr>ВЫВОДЫ по Приложению 1</vt:lpstr>
      <vt:lpstr>ОЮЛ «Казахстанский Союз Людей, Живущих с ВИЧ» при технической поддержке Европейской коалиции по борьбе с туберкулезом провели базовую оценку с использованием   Приложения 2</vt:lpstr>
      <vt:lpstr>Рекомендации:</vt:lpstr>
      <vt:lpstr>Рекомендации:</vt:lpstr>
      <vt:lpstr>Приложение 3. Принятие и выполнение рекомендаций ВОЗ по туберкулезу (2016 г. – март 2020 г.)    </vt:lpstr>
      <vt:lpstr>РЕКОМЕНДАЦИИ по результатам оценки с использованием Приложения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многосекторальной подотчетности по туберкулезу (ММП-ТБ) </dc:title>
  <dc:creator>ASUS</dc:creator>
  <cp:lastModifiedBy>ASUS</cp:lastModifiedBy>
  <cp:revision>5</cp:revision>
  <dcterms:created xsi:type="dcterms:W3CDTF">2021-10-24T17:19:24Z</dcterms:created>
  <dcterms:modified xsi:type="dcterms:W3CDTF">2021-10-25T12:16:37Z</dcterms:modified>
</cp:coreProperties>
</file>