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9" r:id="rId3"/>
    <p:sldId id="280" r:id="rId4"/>
    <p:sldId id="281" r:id="rId5"/>
    <p:sldId id="286" r:id="rId6"/>
    <p:sldId id="283" r:id="rId7"/>
    <p:sldId id="284" r:id="rId8"/>
    <p:sldId id="285" r:id="rId9"/>
    <p:sldId id="289" r:id="rId10"/>
    <p:sldId id="288" r:id="rId11"/>
    <p:sldId id="257" r:id="rId12"/>
    <p:sldId id="258" r:id="rId13"/>
    <p:sldId id="259" r:id="rId14"/>
    <p:sldId id="266" r:id="rId15"/>
    <p:sldId id="267" r:id="rId16"/>
    <p:sldId id="270" r:id="rId17"/>
    <p:sldId id="275" r:id="rId18"/>
    <p:sldId id="272" r:id="rId19"/>
    <p:sldId id="271" r:id="rId20"/>
    <p:sldId id="274" r:id="rId21"/>
    <p:sldId id="264" r:id="rId22"/>
    <p:sldId id="291" r:id="rId23"/>
    <p:sldId id="294" r:id="rId24"/>
    <p:sldId id="290" r:id="rId25"/>
    <p:sldId id="295" r:id="rId26"/>
    <p:sldId id="278" r:id="rId2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>
    <p:restoredLeft sz="15620"/>
    <p:restoredTop sz="90727" autoAdjust="0"/>
  </p:normalViewPr>
  <p:slideViewPr>
    <p:cSldViewPr>
      <p:cViewPr>
        <p:scale>
          <a:sx n="60" d="100"/>
          <a:sy n="60" d="100"/>
        </p:scale>
        <p:origin x="-228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72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279138589278857E-2"/>
          <c:y val="2.0884823166597406E-2"/>
          <c:w val="0.90108448006111597"/>
          <c:h val="0.9393190387181114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Заболеваемость</c:v>
                </c:pt>
              </c:strCache>
            </c:strRef>
          </c:tx>
          <c:spPr>
            <a:ln w="37101">
              <a:solidFill>
                <a:srgbClr val="FF0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5213054390324651E-2"/>
                  <c:y val="-3.47518947915920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352865726263083E-2"/>
                  <c:y val="-3.46091918372708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1492918207816814E-2"/>
                  <c:y val="-3.0802760833818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097015258041001E-2"/>
                  <c:y val="-3.9468248239928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1165398022550831E-2"/>
                  <c:y val="-3.7426695573389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2845475543286374E-3"/>
                  <c:y val="-2.91271444488784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8886446045529002E-3"/>
                  <c:y val="-3.69166887943817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1492741654777087E-2"/>
                  <c:y val="-2.7952803263929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096838705001273E-2"/>
                  <c:y val="-3.26957720606153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6701176900840647E-2"/>
                  <c:y val="-3.24150473999559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734">
                <a:noFill/>
              </a:ln>
            </c:spPr>
            <c:txPr>
              <a:bodyPr/>
              <a:lstStyle/>
              <a:p>
                <a:pPr>
                  <a:defRPr sz="77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160.4</c:v>
                </c:pt>
                <c:pt idx="1">
                  <c:v>154.30000000000001</c:v>
                </c:pt>
                <c:pt idx="2">
                  <c:v>147.30000000000001</c:v>
                </c:pt>
                <c:pt idx="3">
                  <c:v>132.1</c:v>
                </c:pt>
                <c:pt idx="4">
                  <c:v>126.4</c:v>
                </c:pt>
                <c:pt idx="5">
                  <c:v>125.5</c:v>
                </c:pt>
                <c:pt idx="6">
                  <c:v>105.3</c:v>
                </c:pt>
                <c:pt idx="7">
                  <c:v>95.3</c:v>
                </c:pt>
                <c:pt idx="8">
                  <c:v>86.6</c:v>
                </c:pt>
                <c:pt idx="9">
                  <c:v>81.7</c:v>
                </c:pt>
                <c:pt idx="10">
                  <c:v>73.400000000000006</c:v>
                </c:pt>
                <c:pt idx="11">
                  <c:v>66.400000000000006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 w="37101">
              <a:solidFill>
                <a:srgbClr val="00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2610351161756904E-2"/>
                  <c:y val="-4.1718253863657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750162497695335E-2"/>
                  <c:y val="-3.4390166848446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122357836391915E-2"/>
                  <c:y val="-3.60863497906651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030026315187501E-2"/>
                  <c:y val="-3.58143567090222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401980508268782E-2"/>
                  <c:y val="-3.30308323571813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3309648987064366E-2"/>
                  <c:y val="-3.343637620282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5913987182903849E-2"/>
                  <c:y val="-3.3906775417787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053798518842338E-2"/>
                  <c:y val="-3.424320325744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2193609854780638E-2"/>
                  <c:y val="-3.4105181551103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702984976214773E-2"/>
                  <c:y val="-3.0915903047964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1866330815130008E-2"/>
                  <c:y val="-3.1524323969261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734">
                <a:noFill/>
              </a:ln>
            </c:spPr>
            <c:txPr>
              <a:bodyPr/>
              <a:lstStyle/>
              <a:p>
                <a:pPr>
                  <a:defRPr sz="77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22.4</c:v>
                </c:pt>
                <c:pt idx="1">
                  <c:v>20.6</c:v>
                </c:pt>
                <c:pt idx="2">
                  <c:v>20.8</c:v>
                </c:pt>
                <c:pt idx="3">
                  <c:v>20.3</c:v>
                </c:pt>
                <c:pt idx="4">
                  <c:v>18.100000000000001</c:v>
                </c:pt>
                <c:pt idx="5">
                  <c:v>16.899999999999999</c:v>
                </c:pt>
                <c:pt idx="6">
                  <c:v>12.9</c:v>
                </c:pt>
                <c:pt idx="7">
                  <c:v>10.6</c:v>
                </c:pt>
                <c:pt idx="8">
                  <c:v>8.4</c:v>
                </c:pt>
                <c:pt idx="9">
                  <c:v>7.4</c:v>
                </c:pt>
                <c:pt idx="10">
                  <c:v>5.6</c:v>
                </c:pt>
                <c:pt idx="11">
                  <c:v>4.7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0788736"/>
        <c:axId val="40790272"/>
      </c:lineChart>
      <c:catAx>
        <c:axId val="4078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77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0790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07902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09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70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07887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.3638392857142857"/>
          <c:y val="3.3934709349179727E-2"/>
          <c:w val="0.52516450953875593"/>
          <c:h val="0.15125056151608501"/>
        </c:manualLayout>
      </c:layout>
      <c:overlay val="0"/>
      <c:spPr>
        <a:noFill/>
        <a:ln w="24734">
          <a:noFill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2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22271714922049"/>
          <c:y val="1.8614398833437892E-2"/>
          <c:w val="0.87527839643652561"/>
          <c:h val="0.89561129389623739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Заболеваемость</c:v>
                </c:pt>
              </c:strCache>
            </c:strRef>
          </c:tx>
          <c:spPr>
            <a:ln w="37975">
              <a:solidFill>
                <a:srgbClr val="FF000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1.6511831324378414E-2"/>
                  <c:y val="-3.44113433214196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3728003930508919E-2"/>
                  <c:y val="-3.42388467488141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0943941579036352E-2"/>
                  <c:y val="-3.15481500372258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614222211973681E-2"/>
                  <c:y val="-3.6481063214171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0966252279128687E-2"/>
                  <c:y val="-3.7840960493417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4896765649669636E-3"/>
                  <c:y val="-2.95578711388551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1599571979042562E-3"/>
                  <c:y val="-3.62128197890991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2057644280649484E-2"/>
                  <c:y val="-2.8669588553700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3727924913586665E-2"/>
                  <c:y val="-3.2471006507048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5398205546523958E-2"/>
                  <c:y val="-3.25139794907577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17">
                <a:noFill/>
              </a:ln>
            </c:spPr>
            <c:txPr>
              <a:bodyPr/>
              <a:lstStyle/>
              <a:p>
                <a:pPr>
                  <a:defRPr sz="79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 2010г. 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strCache>
            </c:strRef>
          </c:cat>
          <c:val>
            <c:numRef>
              <c:f>Sheet1!$B$2:$M$2</c:f>
              <c:numCache>
                <c:formatCode>General</c:formatCode>
                <c:ptCount val="12"/>
                <c:pt idx="0">
                  <c:v>1936.7</c:v>
                </c:pt>
                <c:pt idx="1">
                  <c:v>1573</c:v>
                </c:pt>
                <c:pt idx="2">
                  <c:v>1391</c:v>
                </c:pt>
                <c:pt idx="3">
                  <c:v>771.3</c:v>
                </c:pt>
                <c:pt idx="4">
                  <c:v>750.5</c:v>
                </c:pt>
                <c:pt idx="5">
                  <c:v>767.6</c:v>
                </c:pt>
                <c:pt idx="6">
                  <c:v>643.9</c:v>
                </c:pt>
                <c:pt idx="7">
                  <c:v>672.8</c:v>
                </c:pt>
                <c:pt idx="8">
                  <c:v>522.5</c:v>
                </c:pt>
                <c:pt idx="9">
                  <c:v>941.1</c:v>
                </c:pt>
                <c:pt idx="10">
                  <c:v>965.8</c:v>
                </c:pt>
                <c:pt idx="11">
                  <c:v>799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Смертность</c:v>
                </c:pt>
              </c:strCache>
            </c:strRef>
          </c:tx>
          <c:spPr>
            <a:ln w="37975">
              <a:solidFill>
                <a:srgbClr val="00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0000FF"/>
              </a:solidFill>
              <a:ln>
                <a:solidFill>
                  <a:srgbClr val="0000FF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3928536513669749E-2"/>
                  <c:y val="-4.10786668544624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144709119800285E-2"/>
                  <c:y val="-3.06819259434261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587818260532662E-2"/>
                  <c:y val="-3.8083680791866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5576584416855208E-2"/>
                  <c:y val="-3.73648754628084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724710000739552E-2"/>
                  <c:y val="-3.1500990503985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235866163718022E-2"/>
                  <c:y val="-3.428567823978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133553246463248E-2"/>
                  <c:y val="-3.4260717708417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349490894990776E-2"/>
                  <c:y val="-3.33455102106313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2792834993326093E-2"/>
                  <c:y val="-3.05287053114160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690287118468258E-2"/>
                  <c:y val="-3.18575613837556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836056775140554E-2"/>
                  <c:y val="-3.24231460808036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317">
                <a:noFill/>
              </a:ln>
            </c:spPr>
            <c:txPr>
              <a:bodyPr/>
              <a:lstStyle/>
              <a:p>
                <a:pPr>
                  <a:defRPr sz="797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Sheet1!$B$1:$M$1</c:f>
              <c:strCach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 2010г. 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strCache>
            </c:strRef>
          </c:cat>
          <c:val>
            <c:numRef>
              <c:f>Sheet1!$B$3:$M$3</c:f>
              <c:numCache>
                <c:formatCode>General</c:formatCode>
                <c:ptCount val="12"/>
                <c:pt idx="0">
                  <c:v>94.7</c:v>
                </c:pt>
                <c:pt idx="1">
                  <c:v>69.2</c:v>
                </c:pt>
                <c:pt idx="2">
                  <c:v>46.1</c:v>
                </c:pt>
                <c:pt idx="3">
                  <c:v>64.900000000000006</c:v>
                </c:pt>
                <c:pt idx="4">
                  <c:v>83.2</c:v>
                </c:pt>
                <c:pt idx="5">
                  <c:v>115.9</c:v>
                </c:pt>
                <c:pt idx="6">
                  <c:v>107.7</c:v>
                </c:pt>
                <c:pt idx="7">
                  <c:v>94</c:v>
                </c:pt>
                <c:pt idx="8">
                  <c:v>61.4</c:v>
                </c:pt>
                <c:pt idx="9">
                  <c:v>115.2</c:v>
                </c:pt>
                <c:pt idx="10">
                  <c:v>88.6</c:v>
                </c:pt>
                <c:pt idx="11">
                  <c:v>91.2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128320"/>
        <c:axId val="41129856"/>
      </c:lineChart>
      <c:catAx>
        <c:axId val="41128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7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1129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1298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72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1128320"/>
        <c:crosses val="autoZero"/>
        <c:crossBetween val="between"/>
      </c:valAx>
      <c:spPr>
        <a:noFill/>
        <a:ln w="25317">
          <a:noFill/>
        </a:ln>
      </c:spPr>
    </c:plotArea>
    <c:legend>
      <c:legendPos val="r"/>
      <c:legendEntry>
        <c:idx val="1"/>
        <c:txPr>
          <a:bodyPr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</c:legendEntry>
      <c:layout>
        <c:manualLayout>
          <c:xMode val="edge"/>
          <c:yMode val="edge"/>
          <c:x val="0.37567841070917957"/>
          <c:y val="7.6923076923076927E-2"/>
          <c:w val="0.59015569935482992"/>
          <c:h val="0.13788044239932729"/>
        </c:manualLayout>
      </c:layout>
      <c:overlay val="0"/>
      <c:spPr>
        <a:noFill/>
        <a:ln w="25317">
          <a:noFill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947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5BD48-58A6-45AC-972C-C232D21CE96E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8AC280-EBC0-41A2-9EDE-C9FF93028C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057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AFF8E-9CDB-4F2C-A6CE-A36FFD1B29D5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52E20F-9981-46CA-8543-907118722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2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D41E8-B327-47CF-93A0-15AFB266F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83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80729"/>
            <a:ext cx="7774632" cy="261972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Обзор ситуации по гранту 8 раунда ГФСТМ и по НМФ по ТБ в Республике Казахстан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4797152"/>
            <a:ext cx="6512768" cy="84164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Алматы, октябрь, 2015г.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3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8836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Результаты реализации грантов ГФ по ТБ в РК в 2007-2014гг.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1875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smtClean="0"/>
              <a:t>	</a:t>
            </a:r>
            <a:endParaRPr lang="ru-RU" sz="2800" b="1" smtClean="0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40200" y="2563813"/>
            <a:ext cx="4824413" cy="3889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400" smtClean="0"/>
              <a:t>	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zh-CN" sz="2400" u="sng" smtClean="0">
              <a:solidFill>
                <a:srgbClr val="FCF004"/>
              </a:solidFill>
            </a:endParaRPr>
          </a:p>
        </p:txBody>
      </p:sp>
      <p:sp>
        <p:nvSpPr>
          <p:cNvPr id="18944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52400" y="1412776"/>
            <a:ext cx="8763000" cy="5292824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zh-CN" sz="2800" b="1" dirty="0" smtClean="0">
                <a:effectLst/>
              </a:rPr>
              <a:t>   Выполнение программных мероприятий на 95% и более – общий критерий оценки ГФ - </a:t>
            </a:r>
            <a:r>
              <a:rPr lang="ru-RU" altLang="zh-CN" sz="2800" b="1" dirty="0" smtClean="0">
                <a:solidFill>
                  <a:srgbClr val="FF0000"/>
                </a:solidFill>
                <a:effectLst/>
                <a:uFill>
                  <a:solidFill>
                    <a:srgbClr val="FF0000"/>
                  </a:solidFill>
                </a:uFill>
              </a:rPr>
              <a:t>«А-2 – В-1»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zh-CN" sz="2800" b="1" dirty="0" smtClean="0">
                <a:effectLst/>
              </a:rPr>
              <a:t>   Освоение финансовых средств- 95,7%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altLang="zh-CN" sz="2800" b="1" dirty="0">
              <a:effectLst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zh-CN" sz="24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  В </a:t>
            </a:r>
            <a:r>
              <a:rPr lang="ru-RU" altLang="zh-CN" sz="2400" b="1" dirty="0">
                <a:solidFill>
                  <a:schemeClr val="tx2">
                    <a:lumMod val="75000"/>
                  </a:schemeClr>
                </a:solidFill>
                <a:effectLst/>
              </a:rPr>
              <a:t>Казахстане с </a:t>
            </a:r>
            <a:r>
              <a:rPr lang="ru-RU" altLang="zh-CN" sz="24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2009-2014гг</a:t>
            </a:r>
            <a:r>
              <a:rPr lang="ru-RU" altLang="zh-CN" sz="2400" b="1" dirty="0">
                <a:solidFill>
                  <a:schemeClr val="tx2">
                    <a:lumMod val="75000"/>
                  </a:schemeClr>
                </a:solidFill>
                <a:effectLst/>
              </a:rPr>
              <a:t>.  достигнуто уменьшение </a:t>
            </a:r>
            <a:r>
              <a:rPr lang="ru-RU" altLang="zh-CN" sz="24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заболеваемости ТБ более 50%  </a:t>
            </a:r>
            <a:r>
              <a:rPr lang="ru-RU" altLang="zh-CN" sz="2400" b="1" dirty="0">
                <a:solidFill>
                  <a:schemeClr val="tx2">
                    <a:lumMod val="75000"/>
                  </a:schemeClr>
                </a:solidFill>
                <a:effectLst/>
              </a:rPr>
              <a:t>и смертности </a:t>
            </a:r>
            <a:r>
              <a:rPr lang="ru-RU" altLang="zh-CN" sz="24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70%. 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altLang="zh-CN" sz="2400" b="1" dirty="0" smtClean="0">
              <a:effectLst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ru-RU" altLang="zh-CN" sz="2400" b="1" dirty="0" smtClean="0">
                <a:effectLst/>
              </a:rPr>
              <a:t>МЛУ/ШЛУ </a:t>
            </a:r>
            <a:r>
              <a:rPr lang="ru-RU" altLang="zh-CN" sz="2400" b="1" dirty="0">
                <a:effectLst/>
              </a:rPr>
              <a:t>ТБ в РК – чрезвычайно серьёзная проблема- </a:t>
            </a:r>
            <a:r>
              <a:rPr lang="ru-RU" altLang="zh-CN" sz="2400" b="1" dirty="0" smtClean="0">
                <a:effectLst/>
              </a:rPr>
              <a:t>необходима </a:t>
            </a:r>
            <a:r>
              <a:rPr lang="ru-RU" altLang="zh-CN" sz="2400" b="1" dirty="0">
                <a:effectLst/>
              </a:rPr>
              <a:t>интеграция со всеми </a:t>
            </a:r>
            <a:r>
              <a:rPr lang="ru-RU" altLang="zh-CN" sz="2400" b="1" dirty="0" smtClean="0">
                <a:effectLst/>
              </a:rPr>
              <a:t>партнерами - </a:t>
            </a:r>
            <a:r>
              <a:rPr lang="ru-RU" altLang="zh-CN" sz="2400" b="1" dirty="0">
                <a:effectLst/>
              </a:rPr>
              <a:t>всего ОЗ, КУИС РК, ВОЗ, ГФ, USAID, КNCV, НПО и др.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endParaRPr lang="ru-RU" altLang="zh-CN" sz="2800" b="1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683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47248" cy="115212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Проект Гранта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ГФСТМ по НМФ на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2015-2017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годы по борьбе с  М/ШЛУ ТБ в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РК был одобрен решением 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GAC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-14.11.2015г.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Цель </a:t>
            </a:r>
            <a:r>
              <a:rPr lang="ru-RU" sz="2800" b="1" dirty="0" smtClean="0"/>
              <a:t>гранта ГФ по НМФ – Дальнейшее с</a:t>
            </a:r>
            <a:r>
              <a:rPr lang="ru-RU" sz="2800" dirty="0" smtClean="0"/>
              <a:t>нижение бремени ТБ и М/ШЛУ ТБ в </a:t>
            </a:r>
            <a:r>
              <a:rPr lang="ru-RU" sz="2800" dirty="0"/>
              <a:t>Казахстане </a:t>
            </a:r>
            <a:r>
              <a:rPr lang="ru-RU" sz="2800" dirty="0" smtClean="0"/>
              <a:t>путем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реформирование системы </a:t>
            </a:r>
            <a:r>
              <a:rPr lang="ru-RU" sz="2800" dirty="0"/>
              <a:t>борьбы с </a:t>
            </a:r>
            <a:r>
              <a:rPr lang="ru-RU" sz="2800" dirty="0" smtClean="0"/>
              <a:t>ТБ и </a:t>
            </a:r>
            <a:r>
              <a:rPr lang="ru-RU" sz="2800" dirty="0"/>
              <a:t>укрепление управления </a:t>
            </a:r>
            <a:r>
              <a:rPr lang="ru-RU" sz="2800" dirty="0" smtClean="0"/>
              <a:t>ЛУ формами ТБ </a:t>
            </a:r>
            <a:r>
              <a:rPr lang="ru-RU" sz="2800" dirty="0"/>
              <a:t>с помощью обеспечения всеобщего доступа </a:t>
            </a:r>
            <a:r>
              <a:rPr lang="ru-RU" sz="2800" dirty="0" smtClean="0"/>
              <a:t>к диагностике </a:t>
            </a:r>
            <a:r>
              <a:rPr lang="ru-RU" sz="2800" dirty="0"/>
              <a:t>и лечению </a:t>
            </a:r>
            <a:r>
              <a:rPr lang="ru-RU" sz="2800" dirty="0" smtClean="0"/>
              <a:t>уязвимых групп населения </a:t>
            </a:r>
            <a:r>
              <a:rPr lang="ru-RU" sz="2800" dirty="0"/>
              <a:t>– заключенные, ВИЧ- инфицированные, трудовые </a:t>
            </a:r>
            <a:r>
              <a:rPr lang="ru-RU" sz="2800" dirty="0" smtClean="0"/>
              <a:t>мигранты и др.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sz="4200" b="1" dirty="0"/>
          </a:p>
          <a:p>
            <a:pPr marL="0" indent="0" algn="ctr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962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7060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Запланированный бюджет гранта по НМФ (в </a:t>
            </a:r>
            <a:r>
              <a:rPr lang="en-US" sz="3600" b="1" dirty="0" smtClean="0"/>
              <a:t>$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354512"/>
              </p:ext>
            </p:extLst>
          </p:nvPr>
        </p:nvGraphicFramePr>
        <p:xfrm>
          <a:off x="107504" y="1196752"/>
          <a:ext cx="8856985" cy="547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397"/>
                <a:gridCol w="1771397"/>
                <a:gridCol w="1771397"/>
                <a:gridCol w="1771397"/>
                <a:gridCol w="1771397"/>
              </a:tblGrid>
              <a:tr h="1675959">
                <a:tc>
                  <a:txBody>
                    <a:bodyPr/>
                    <a:lstStyle/>
                    <a:p>
                      <a:r>
                        <a:rPr lang="ru-RU" dirty="0" smtClean="0"/>
                        <a:t>Основной реципиент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2017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</a:tr>
              <a:tr h="1059050">
                <a:tc>
                  <a:txBody>
                    <a:bodyPr/>
                    <a:lstStyle/>
                    <a:p>
                      <a:r>
                        <a:rPr lang="ru-RU" dirty="0" smtClean="0"/>
                        <a:t>НЦПТ РК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12 506 950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9 208 687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7 290 484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29 306 121</a:t>
                      </a:r>
                      <a:endParaRPr lang="ru-RU" b="1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7099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ХОУП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2 118 542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2 175 249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2 283 837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6 577 628</a:t>
                      </a:r>
                      <a:endParaRPr lang="ru-RU" dirty="0"/>
                    </a:p>
                  </a:txBody>
                  <a:tcPr/>
                </a:tc>
              </a:tr>
              <a:tr h="1766610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Всего по РК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14 625 492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11 383 936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9 574 321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GB" sz="1800" b="1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35,883,749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70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</a:rPr>
              <a:t>Задачи проекта гранта ГФ по НМФ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531" y="692696"/>
            <a:ext cx="9036496" cy="597666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Задача 1.</a:t>
            </a:r>
            <a:r>
              <a:rPr lang="ru-RU" sz="2400" dirty="0"/>
              <a:t> Поддержка реформирования противотуберкулезной помощи путем усиления менеджмента, мониторинга и оценки,  потенциала </a:t>
            </a:r>
            <a:r>
              <a:rPr lang="ru-RU" sz="2400" dirty="0" smtClean="0"/>
              <a:t>НТП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Задача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2. </a:t>
            </a:r>
            <a:r>
              <a:rPr lang="ru-RU" sz="2400" dirty="0" smtClean="0"/>
              <a:t>Улучшить </a:t>
            </a:r>
            <a:r>
              <a:rPr lang="ru-RU" sz="2400" dirty="0"/>
              <a:t>своевременное выявление случаев и качество диагностики ТБ и ЛУ </a:t>
            </a:r>
            <a:r>
              <a:rPr lang="ru-RU" sz="2400" dirty="0" smtClean="0"/>
              <a:t>ТБ.</a:t>
            </a: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Задача 3. </a:t>
            </a:r>
            <a:r>
              <a:rPr lang="ru-RU" sz="2400" dirty="0" smtClean="0"/>
              <a:t>Содействовать </a:t>
            </a:r>
            <a:r>
              <a:rPr lang="ru-RU" sz="2400" dirty="0"/>
              <a:t>качественному и основанному на доказательствах лечению случаев ЛУ ТБ </a:t>
            </a:r>
            <a:endParaRPr lang="ru-RU" sz="2400" dirty="0" smtClean="0"/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Задача 4.</a:t>
            </a:r>
            <a:r>
              <a:rPr lang="ru-RU" sz="2400" dirty="0"/>
              <a:t> </a:t>
            </a:r>
            <a:r>
              <a:rPr lang="ru-RU" sz="2400" dirty="0" smtClean="0"/>
              <a:t>Усилить </a:t>
            </a:r>
            <a:r>
              <a:rPr lang="ru-RU" sz="2400" dirty="0"/>
              <a:t>сотрудничество и ответное действие для контроля ТБ/ВИЧ </a:t>
            </a:r>
            <a:r>
              <a:rPr lang="ru-RU" sz="2400" dirty="0" smtClean="0"/>
              <a:t>ко-инфекции</a:t>
            </a:r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Задача 5. </a:t>
            </a:r>
            <a:r>
              <a:rPr lang="ru-RU" sz="2400" dirty="0" smtClean="0"/>
              <a:t>Усилить </a:t>
            </a:r>
            <a:r>
              <a:rPr lang="ru-RU" sz="2400" dirty="0"/>
              <a:t>контроль над ТБ и ЛУ ТБ в пенитенциарной системе </a:t>
            </a:r>
            <a:endParaRPr lang="ru-RU" sz="2400" dirty="0" smtClean="0"/>
          </a:p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Задача 6</a:t>
            </a:r>
            <a:r>
              <a:rPr lang="ru-RU" sz="2400" dirty="0"/>
              <a:t>. </a:t>
            </a:r>
            <a:r>
              <a:rPr lang="ru-RU" sz="2400" dirty="0" smtClean="0"/>
              <a:t>Усилить </a:t>
            </a:r>
            <a:r>
              <a:rPr lang="ru-RU" sz="2400" dirty="0"/>
              <a:t>партнерство с гражданским сектором для эффективного контроля над ТБ, ЛУ ТБ и ТБ/ВИЧ </a:t>
            </a:r>
          </a:p>
        </p:txBody>
      </p:sp>
    </p:spTree>
    <p:extLst>
      <p:ext uri="{BB962C8B-B14F-4D97-AF65-F5344CB8AC3E}">
        <p14:creationId xmlns:p14="http://schemas.microsoft.com/office/powerpoint/2010/main" val="153422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512168"/>
          </a:xfrm>
          <a:ln w="25400"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1.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 	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Поддержка реформирования противотуберкулезной помощи путем усиления </a:t>
            </a: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>менеджмента, 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мониторинга и оценки, </a:t>
            </a: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> потенциала</a:t>
            </a:r>
            <a:r>
              <a:rPr lang="ru-RU" sz="2400" b="1" dirty="0">
                <a:solidFill>
                  <a:prstClr val="black"/>
                </a:solidFill>
              </a:rPr>
              <a:t> НТП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8245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1.1. Совершенствование нормативно-правовой базы </a:t>
            </a:r>
          </a:p>
          <a:p>
            <a:r>
              <a:rPr lang="ru-RU" dirty="0" smtClean="0"/>
              <a:t>Создание рабочей группы, привлечение национальных консультантов, техническая поддержка ВОЗ.</a:t>
            </a:r>
          </a:p>
          <a:p>
            <a:r>
              <a:rPr lang="ru-RU" dirty="0" smtClean="0"/>
              <a:t>Разработка мероприятий для 4 пилотных регионов по полному амбулаторному лечению ТБ и М/ШЛУ ТБ (Актюбинская, </a:t>
            </a:r>
            <a:r>
              <a:rPr lang="ru-RU" dirty="0" err="1" smtClean="0"/>
              <a:t>Жамбылская</a:t>
            </a:r>
            <a:r>
              <a:rPr lang="ru-RU" dirty="0" smtClean="0"/>
              <a:t>, </a:t>
            </a:r>
            <a:r>
              <a:rPr lang="ru-RU" dirty="0" err="1" smtClean="0"/>
              <a:t>Кызылординская</a:t>
            </a:r>
            <a:r>
              <a:rPr lang="ru-RU" dirty="0" smtClean="0"/>
              <a:t> области и </a:t>
            </a:r>
            <a:r>
              <a:rPr lang="ru-RU" dirty="0" err="1" smtClean="0"/>
              <a:t>г.Астана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1.2. Укрепление и реформирование кадрового потенциала</a:t>
            </a:r>
          </a:p>
          <a:p>
            <a:r>
              <a:rPr lang="ru-RU" dirty="0" smtClean="0"/>
              <a:t>Обучение менеджеров здравоохранения, координаторов НТП для реализации новых стратегий и руководств (внедрение быстрых методов диагностики ТБ и М/ШЛУ ТБ,  критерии для госпитализации, роль различных служб при амбулаторном лечении, удовлетворение потребностей групп риска)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1.3. Усиление программ </a:t>
            </a:r>
            <a:r>
              <a:rPr lang="ru-RU" b="1" dirty="0" err="1" smtClean="0">
                <a:solidFill>
                  <a:schemeClr val="accent2"/>
                </a:solidFill>
              </a:rPr>
              <a:t>МиО</a:t>
            </a:r>
            <a:r>
              <a:rPr lang="ru-RU" b="1" dirty="0" smtClean="0">
                <a:solidFill>
                  <a:schemeClr val="accent2"/>
                </a:solidFill>
              </a:rPr>
              <a:t> и информационной системы</a:t>
            </a:r>
          </a:p>
          <a:p>
            <a:r>
              <a:rPr lang="ru-RU" dirty="0" smtClean="0"/>
              <a:t>Проведение программных надзорных визитов, привлечение национальных консультантов для улучшения информационной системы по ТБ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28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7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2. </a:t>
            </a:r>
            <a:r>
              <a:rPr lang="ru-RU" sz="2700" dirty="0">
                <a:solidFill>
                  <a:prstClr val="black"/>
                </a:solidFill>
                <a:ea typeface="+mn-ea"/>
                <a:cs typeface="+mn-cs"/>
              </a:rPr>
              <a:t>	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Улучшить своевременное выявление случаев и качество диагностики ТБ и ЛУ ТБ.</a:t>
            </a:r>
            <a:r>
              <a:rPr lang="ru-RU" sz="22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ru-RU" sz="22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49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50405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2.1. Расширение </a:t>
            </a:r>
            <a:r>
              <a:rPr lang="en-US" b="1" dirty="0" err="1" smtClean="0">
                <a:solidFill>
                  <a:schemeClr val="accent2"/>
                </a:solidFill>
              </a:rPr>
              <a:t>Xpert</a:t>
            </a:r>
            <a:r>
              <a:rPr lang="en-US" b="1" dirty="0" smtClean="0">
                <a:solidFill>
                  <a:schemeClr val="accent2"/>
                </a:solidFill>
              </a:rPr>
              <a:t> MTB/RIF</a:t>
            </a:r>
            <a:r>
              <a:rPr lang="ru-RU" b="1" dirty="0" smtClean="0">
                <a:solidFill>
                  <a:schemeClr val="accent2"/>
                </a:solidFill>
              </a:rPr>
              <a:t>.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В гражданском секторе закуп  </a:t>
            </a:r>
            <a:r>
              <a:rPr lang="ru-RU" sz="3600" b="1" dirty="0" smtClean="0">
                <a:solidFill>
                  <a:schemeClr val="accent2"/>
                </a:solidFill>
              </a:rPr>
              <a:t>9</a:t>
            </a:r>
            <a:r>
              <a:rPr lang="ru-RU" dirty="0" smtClean="0"/>
              <a:t>  4-модульных аппаратов и </a:t>
            </a:r>
            <a:r>
              <a:rPr lang="ru-RU" sz="3600" b="1" dirty="0" smtClean="0">
                <a:solidFill>
                  <a:schemeClr val="accent2"/>
                </a:solidFill>
              </a:rPr>
              <a:t>7</a:t>
            </a:r>
            <a:r>
              <a:rPr lang="ru-RU" dirty="0" smtClean="0"/>
              <a:t>  2-модульных аппаратов, к ним </a:t>
            </a:r>
            <a:r>
              <a:rPr lang="en-US" dirty="0" smtClean="0"/>
              <a:t>UPS</a:t>
            </a:r>
            <a:r>
              <a:rPr lang="ru-RU" dirty="0" smtClean="0"/>
              <a:t>-станции, компьютерное оборудование, картриджи.  </a:t>
            </a:r>
          </a:p>
          <a:p>
            <a:r>
              <a:rPr lang="ru-RU" dirty="0" smtClean="0"/>
              <a:t>Обучение персонала  Тб лабораторий использованию </a:t>
            </a:r>
            <a:r>
              <a:rPr lang="en-US" dirty="0" err="1"/>
              <a:t>Xpert</a:t>
            </a:r>
            <a:r>
              <a:rPr lang="en-US" dirty="0"/>
              <a:t> </a:t>
            </a:r>
            <a:r>
              <a:rPr lang="en-US" dirty="0" smtClean="0"/>
              <a:t>MTB/RIF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2.2. Демонстрационные проекты по расширению </a:t>
            </a:r>
            <a:r>
              <a:rPr lang="en-US" b="1" dirty="0" err="1" smtClean="0">
                <a:solidFill>
                  <a:schemeClr val="accent2"/>
                </a:solidFill>
              </a:rPr>
              <a:t>Xpert</a:t>
            </a:r>
            <a:r>
              <a:rPr lang="en-US" b="1" dirty="0" smtClean="0">
                <a:solidFill>
                  <a:schemeClr val="accent2"/>
                </a:solidFill>
              </a:rPr>
              <a:t> MTB/RIF</a:t>
            </a:r>
            <a:r>
              <a:rPr lang="ru-RU" b="1" dirty="0" smtClean="0">
                <a:solidFill>
                  <a:schemeClr val="accent2"/>
                </a:solidFill>
              </a:rPr>
              <a:t> на периферический (районный) уровень</a:t>
            </a:r>
          </a:p>
          <a:p>
            <a:r>
              <a:rPr lang="ru-RU" dirty="0" smtClean="0"/>
              <a:t>Закуп </a:t>
            </a:r>
            <a:r>
              <a:rPr lang="ru-RU" sz="3600" b="1" dirty="0" smtClean="0">
                <a:solidFill>
                  <a:schemeClr val="accent2"/>
                </a:solidFill>
              </a:rPr>
              <a:t>18</a:t>
            </a:r>
            <a:r>
              <a:rPr lang="ru-RU" dirty="0" smtClean="0"/>
              <a:t>  4-модульных аппаратов и </a:t>
            </a:r>
            <a:r>
              <a:rPr lang="ru-RU" sz="3600" b="1" dirty="0" smtClean="0">
                <a:solidFill>
                  <a:schemeClr val="accent2"/>
                </a:solidFill>
              </a:rPr>
              <a:t>16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ru-RU" dirty="0" smtClean="0"/>
              <a:t> 2-модульных  аппаратов.  </a:t>
            </a:r>
          </a:p>
          <a:p>
            <a:r>
              <a:rPr lang="ru-RU" dirty="0" smtClean="0"/>
              <a:t>Привлечение национальных консультантов и внешней технической помощи.</a:t>
            </a:r>
          </a:p>
          <a:p>
            <a:r>
              <a:rPr lang="ru-RU" dirty="0" smtClean="0"/>
              <a:t>Мониторинг, семинары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2.3.</a:t>
            </a:r>
            <a:r>
              <a:rPr lang="ru-RU" b="1" dirty="0" smtClean="0">
                <a:solidFill>
                  <a:schemeClr val="accent2"/>
                </a:solidFill>
              </a:rPr>
              <a:t> Лабораторное обеспечение быстрых диагностики ТБ и ЛУ ТБ. </a:t>
            </a:r>
          </a:p>
          <a:p>
            <a:r>
              <a:rPr lang="ru-RU" dirty="0" smtClean="0"/>
              <a:t>Закуп расходных материалов на </a:t>
            </a:r>
            <a:r>
              <a:rPr lang="en-US" dirty="0" smtClean="0"/>
              <a:t>MGIT</a:t>
            </a:r>
            <a:r>
              <a:rPr lang="ru-RU" dirty="0" smtClean="0"/>
              <a:t> (1 год – 60% потребности, 2 год – 40%, 3 год – 20%)</a:t>
            </a:r>
          </a:p>
          <a:p>
            <a:r>
              <a:rPr lang="ru-RU" dirty="0" smtClean="0"/>
              <a:t>Закуп </a:t>
            </a:r>
            <a:r>
              <a:rPr lang="ru-RU" b="1" dirty="0" smtClean="0">
                <a:solidFill>
                  <a:srgbClr val="C00000"/>
                </a:solidFill>
              </a:rPr>
              <a:t>2</a:t>
            </a:r>
            <a:r>
              <a:rPr lang="ru-RU" b="1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LPA </a:t>
            </a:r>
            <a:r>
              <a:rPr lang="en-US" dirty="0" err="1" smtClean="0"/>
              <a:t>Hain</a:t>
            </a:r>
            <a:r>
              <a:rPr lang="en-US" dirty="0" smtClean="0"/>
              <a:t> </a:t>
            </a:r>
            <a:r>
              <a:rPr lang="ru-RU" dirty="0" smtClean="0"/>
              <a:t>аппаратов для региональных лабораторий.</a:t>
            </a:r>
          </a:p>
          <a:p>
            <a:r>
              <a:rPr lang="ru-RU" dirty="0" smtClean="0"/>
              <a:t>Закуп расходных материалов  к ППР и ПВР для </a:t>
            </a:r>
            <a:r>
              <a:rPr lang="en-US" dirty="0"/>
              <a:t>LPA </a:t>
            </a:r>
            <a:r>
              <a:rPr lang="en-US" dirty="0" err="1" smtClean="0"/>
              <a:t>Hain</a:t>
            </a:r>
            <a:r>
              <a:rPr lang="ru-RU" dirty="0" smtClean="0"/>
              <a:t> (1 год – 100% потребности, 2 год – 80%, 3 год – 50%).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18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7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3. 	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Содействовать качественному и основанному на доказательствах лечению случаев ЛУ ТБ </a:t>
            </a:r>
            <a:b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3.1 Внедрение демонстрационных проектов полного амбулаторного лечения ТБ и ЛУ ТБ </a:t>
            </a:r>
          </a:p>
          <a:p>
            <a:r>
              <a:rPr lang="ru-RU" dirty="0" smtClean="0"/>
              <a:t>Создание рабочей группы по внедрению модели амбулаторного лечения. </a:t>
            </a:r>
          </a:p>
          <a:p>
            <a:r>
              <a:rPr lang="ru-RU" dirty="0" smtClean="0"/>
              <a:t>Обучение специалистов ПТО и ПМСП </a:t>
            </a:r>
          </a:p>
          <a:p>
            <a:r>
              <a:rPr lang="ru-RU" dirty="0" err="1" smtClean="0"/>
              <a:t>МиО</a:t>
            </a:r>
            <a:r>
              <a:rPr lang="ru-RU" dirty="0" smtClean="0"/>
              <a:t> за внедрением  демонстрационных проектов.</a:t>
            </a:r>
          </a:p>
          <a:p>
            <a:r>
              <a:rPr lang="ru-RU" dirty="0" smtClean="0"/>
              <a:t>Социальная поддержка (</a:t>
            </a:r>
            <a:r>
              <a:rPr lang="ru-RU" b="1" i="1" dirty="0" smtClean="0">
                <a:solidFill>
                  <a:schemeClr val="accent2"/>
                </a:solidFill>
              </a:rPr>
              <a:t>следующий слайд)</a:t>
            </a:r>
            <a:r>
              <a:rPr lang="ru-RU" dirty="0" smtClean="0"/>
              <a:t>  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3.2. Лечение пациентов ШЛУ ТБ </a:t>
            </a:r>
          </a:p>
          <a:p>
            <a:r>
              <a:rPr lang="ru-RU" dirty="0" smtClean="0"/>
              <a:t>Внешняя техническая помощь и привлечение национальных консультантов по внедрению новых схем лечения</a:t>
            </a:r>
          </a:p>
          <a:p>
            <a:r>
              <a:rPr lang="ru-RU" dirty="0" smtClean="0"/>
              <a:t>Закуп ПВР и ПТР (</a:t>
            </a:r>
            <a:r>
              <a:rPr lang="ru-RU" dirty="0" err="1" smtClean="0"/>
              <a:t>бедаквилин</a:t>
            </a:r>
            <a:r>
              <a:rPr lang="ru-RU" dirty="0" smtClean="0"/>
              <a:t>) для </a:t>
            </a:r>
            <a:r>
              <a:rPr lang="ru-RU" b="1" dirty="0" smtClean="0">
                <a:solidFill>
                  <a:srgbClr val="C00000"/>
                </a:solidFill>
              </a:rPr>
              <a:t>300 </a:t>
            </a:r>
            <a:r>
              <a:rPr lang="ru-RU" dirty="0" smtClean="0"/>
              <a:t>пациентов гражданского и </a:t>
            </a:r>
            <a:r>
              <a:rPr lang="ru-RU" b="1" dirty="0" smtClean="0">
                <a:solidFill>
                  <a:srgbClr val="C00000"/>
                </a:solidFill>
              </a:rPr>
              <a:t>50</a:t>
            </a:r>
            <a:r>
              <a:rPr lang="ru-RU" dirty="0" smtClean="0"/>
              <a:t> пациентов пенитенциарного секторов. </a:t>
            </a:r>
          </a:p>
          <a:p>
            <a:r>
              <a:rPr lang="ru-RU" dirty="0" smtClean="0"/>
              <a:t>Обучение по применению новых ПТП для лечения М/ШЛУ ТБ (</a:t>
            </a:r>
            <a:r>
              <a:rPr lang="ru-RU" dirty="0" err="1" smtClean="0"/>
              <a:t>фармаконадзор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96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  <a:ln w="254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  <a:spcAft>
                <a:spcPts val="1000"/>
              </a:spcAft>
            </a:pP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Демонстрационные проекты </a:t>
            </a:r>
            <a:b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ru-RU" sz="2400" b="1" dirty="0">
                <a:solidFill>
                  <a:prstClr val="black"/>
                </a:solidFill>
                <a:ea typeface="Calibri"/>
                <a:cs typeface="Times New Roman"/>
              </a:rPr>
              <a:t>полного амбулаторного лечения случаев TБ и М/ШЛУ </a:t>
            </a:r>
            <a:r>
              <a:rPr lang="ru-RU" sz="2400" b="1" dirty="0" smtClean="0">
                <a:solidFill>
                  <a:prstClr val="black"/>
                </a:solidFill>
                <a:ea typeface="Calibri"/>
                <a:cs typeface="Times New Roman"/>
              </a:rPr>
              <a:t>ТБ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425355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 smtClean="0">
                <a:solidFill>
                  <a:srgbClr val="C00000"/>
                </a:solidFill>
                <a:ea typeface="Calibri"/>
                <a:cs typeface="Times New Roman"/>
              </a:rPr>
              <a:t>Актюбинская</a:t>
            </a:r>
            <a:r>
              <a:rPr lang="ru-RU" sz="7200" b="1" dirty="0">
                <a:solidFill>
                  <a:srgbClr val="C00000"/>
                </a:solidFill>
                <a:ea typeface="Calibri"/>
                <a:cs typeface="Times New Roman"/>
              </a:rPr>
              <a:t>, </a:t>
            </a:r>
            <a:r>
              <a:rPr lang="ru-RU" sz="7200" b="1" dirty="0" err="1">
                <a:solidFill>
                  <a:srgbClr val="C00000"/>
                </a:solidFill>
                <a:ea typeface="Calibri"/>
                <a:cs typeface="Times New Roman"/>
              </a:rPr>
              <a:t>Жамбылская</a:t>
            </a:r>
            <a:r>
              <a:rPr lang="ru-RU" sz="7200" b="1" dirty="0">
                <a:solidFill>
                  <a:srgbClr val="C00000"/>
                </a:solidFill>
                <a:ea typeface="Calibri"/>
                <a:cs typeface="Times New Roman"/>
              </a:rPr>
              <a:t> и </a:t>
            </a:r>
            <a:r>
              <a:rPr lang="ru-RU" sz="7200" b="1" dirty="0" err="1">
                <a:solidFill>
                  <a:srgbClr val="C00000"/>
                </a:solidFill>
                <a:ea typeface="Calibri"/>
                <a:cs typeface="Times New Roman"/>
              </a:rPr>
              <a:t>Кызылординская</a:t>
            </a:r>
            <a:r>
              <a:rPr lang="ru-RU" sz="7200" b="1" dirty="0">
                <a:solidFill>
                  <a:srgbClr val="C00000"/>
                </a:solidFill>
                <a:ea typeface="Calibri"/>
                <a:cs typeface="Times New Roman"/>
              </a:rPr>
              <a:t> </a:t>
            </a:r>
            <a:r>
              <a:rPr lang="ru-RU" sz="7200" b="1" dirty="0" smtClean="0">
                <a:solidFill>
                  <a:srgbClr val="C00000"/>
                </a:solidFill>
                <a:ea typeface="Calibri"/>
                <a:cs typeface="Times New Roman"/>
              </a:rPr>
              <a:t>области, </a:t>
            </a:r>
            <a:r>
              <a:rPr lang="ru-RU" sz="7200" b="1" dirty="0" err="1" smtClean="0">
                <a:solidFill>
                  <a:srgbClr val="C00000"/>
                </a:solidFill>
                <a:ea typeface="Calibri"/>
                <a:cs typeface="Times New Roman"/>
              </a:rPr>
              <a:t>г.Астана</a:t>
            </a:r>
            <a:r>
              <a:rPr lang="ru-RU" sz="7200" b="1" dirty="0">
                <a:solidFill>
                  <a:srgbClr val="C00000"/>
                </a:solidFill>
                <a:ea typeface="Calibri"/>
                <a:cs typeface="Times New Roman"/>
              </a:rPr>
              <a:t>,</a:t>
            </a:r>
            <a:endParaRPr lang="ru-RU" sz="7200" b="1" dirty="0" smtClean="0">
              <a:solidFill>
                <a:srgbClr val="C00000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72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ru-RU" sz="7200" b="1" u="sng" dirty="0" smtClean="0">
                <a:solidFill>
                  <a:prstClr val="black"/>
                </a:solidFill>
                <a:ea typeface="Calibri"/>
                <a:cs typeface="Times New Roman"/>
              </a:rPr>
              <a:t>Со</a:t>
            </a:r>
            <a:r>
              <a:rPr lang="ru-RU" sz="7200" b="1" u="sng" dirty="0" smtClean="0">
                <a:ea typeface="Calibri"/>
                <a:cs typeface="Times New Roman"/>
              </a:rPr>
              <a:t>циальная  поддержка пациентов </a:t>
            </a:r>
            <a:r>
              <a:rPr lang="ru-RU" sz="7200" dirty="0" smtClean="0">
                <a:ea typeface="Calibri"/>
                <a:cs typeface="Times New Roman"/>
              </a:rPr>
              <a:t>в целях повышения приверженности  полному курсу лечения для </a:t>
            </a:r>
            <a:r>
              <a:rPr lang="ru-RU" sz="7200" b="1" dirty="0">
                <a:solidFill>
                  <a:srgbClr val="C0504D"/>
                </a:solidFill>
                <a:ea typeface="Calibri"/>
                <a:cs typeface="Times New Roman"/>
              </a:rPr>
              <a:t>1467 </a:t>
            </a:r>
            <a:r>
              <a:rPr lang="ru-RU" sz="7200" b="1" dirty="0" smtClean="0">
                <a:solidFill>
                  <a:srgbClr val="C0504D"/>
                </a:solidFill>
                <a:ea typeface="Calibri"/>
                <a:cs typeface="Times New Roman"/>
              </a:rPr>
              <a:t>больных </a:t>
            </a:r>
            <a:r>
              <a:rPr lang="ru-RU" sz="7200" dirty="0" smtClean="0">
                <a:ea typeface="Calibri"/>
                <a:cs typeface="Times New Roman"/>
              </a:rPr>
              <a:t>в течение 3 лет: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 smtClean="0">
                <a:ea typeface="Calibri"/>
                <a:cs typeface="Times New Roman"/>
              </a:rPr>
              <a:t>транспортные </a:t>
            </a:r>
            <a:r>
              <a:rPr lang="ru-RU" sz="7200" b="1" dirty="0">
                <a:ea typeface="Calibri"/>
                <a:cs typeface="Times New Roman"/>
              </a:rPr>
              <a:t>расходы </a:t>
            </a:r>
            <a:r>
              <a:rPr lang="ru-RU" sz="7200" dirty="0" smtClean="0">
                <a:ea typeface="Calibri"/>
                <a:cs typeface="Times New Roman"/>
              </a:rPr>
              <a:t>– из расчета  по 2 доллара США на 1 визит (26 визитов в месяц) на протяжении 9 месяцев – для пациентов  ПЛУ ТБ и 20 месяцев – для пациентов  М/ШЛУ ТБ.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7200" b="1" dirty="0" smtClean="0">
                <a:ea typeface="Calibri"/>
                <a:cs typeface="Times New Roman"/>
              </a:rPr>
              <a:t>денежное поощрение  - </a:t>
            </a:r>
            <a:r>
              <a:rPr lang="ru-RU" sz="7200" dirty="0" smtClean="0">
                <a:ea typeface="Calibri"/>
                <a:cs typeface="Times New Roman"/>
              </a:rPr>
              <a:t>в размере 100 долларов США в </a:t>
            </a:r>
            <a:r>
              <a:rPr lang="ru-RU" sz="7200" dirty="0">
                <a:ea typeface="Calibri"/>
                <a:cs typeface="Times New Roman"/>
              </a:rPr>
              <a:t>месяц на протяжении 9 месяцев – для </a:t>
            </a:r>
            <a:r>
              <a:rPr lang="ru-RU" sz="7200" dirty="0" smtClean="0">
                <a:ea typeface="Calibri"/>
                <a:cs typeface="Times New Roman"/>
              </a:rPr>
              <a:t>пациентов ПЛУ </a:t>
            </a:r>
            <a:r>
              <a:rPr lang="ru-RU" sz="7200" dirty="0">
                <a:ea typeface="Calibri"/>
                <a:cs typeface="Times New Roman"/>
              </a:rPr>
              <a:t>ТБ и 20 </a:t>
            </a:r>
            <a:r>
              <a:rPr lang="ru-RU" sz="7200" dirty="0" smtClean="0">
                <a:ea typeface="Calibri"/>
                <a:cs typeface="Times New Roman"/>
              </a:rPr>
              <a:t>месяцев </a:t>
            </a:r>
            <a:r>
              <a:rPr lang="ru-RU" sz="7200" dirty="0">
                <a:ea typeface="Calibri"/>
                <a:cs typeface="Times New Roman"/>
              </a:rPr>
              <a:t>– </a:t>
            </a:r>
            <a:r>
              <a:rPr lang="ru-RU" sz="7200" dirty="0" smtClean="0">
                <a:ea typeface="Calibri"/>
                <a:cs typeface="Times New Roman"/>
              </a:rPr>
              <a:t>для пациентов </a:t>
            </a:r>
            <a:r>
              <a:rPr lang="ru-RU" sz="7200" dirty="0">
                <a:ea typeface="Calibri"/>
                <a:cs typeface="Times New Roman"/>
              </a:rPr>
              <a:t>М/ШЛУ </a:t>
            </a:r>
            <a:r>
              <a:rPr lang="ru-RU" sz="7200" dirty="0" smtClean="0">
                <a:ea typeface="Calibri"/>
                <a:cs typeface="Times New Roman"/>
              </a:rPr>
              <a:t>ТБ. </a:t>
            </a:r>
            <a:endParaRPr lang="ru-RU" sz="7200" b="1" dirty="0">
              <a:solidFill>
                <a:schemeClr val="accent2"/>
              </a:solidFill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u="sng" dirty="0" smtClean="0">
                <a:ea typeface="Calibri"/>
                <a:cs typeface="Times New Roman"/>
              </a:rPr>
              <a:t>Программа «Спутник» </a:t>
            </a:r>
            <a:r>
              <a:rPr lang="ru-RU" sz="7200" dirty="0" smtClean="0">
                <a:ea typeface="Calibri"/>
                <a:cs typeface="Times New Roman"/>
              </a:rPr>
              <a:t>с транспортными средствами и мобильными  командами для поддержки и контроля за пациентами М/ШЛУ ТБ, нарушающих режим лечения. Расчетное количество 734  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u="sng" dirty="0" smtClean="0">
                <a:ea typeface="Calibri"/>
                <a:cs typeface="Times New Roman"/>
              </a:rPr>
              <a:t>Компенсация</a:t>
            </a:r>
            <a:r>
              <a:rPr lang="ru-RU" sz="7200" u="sng" dirty="0" smtClean="0">
                <a:ea typeface="Calibri"/>
                <a:cs typeface="Times New Roman"/>
              </a:rPr>
              <a:t> </a:t>
            </a:r>
            <a:r>
              <a:rPr lang="ru-RU" sz="7200" b="1" u="sng" dirty="0" smtClean="0">
                <a:ea typeface="Calibri"/>
                <a:cs typeface="Times New Roman"/>
              </a:rPr>
              <a:t>транспортных расходов для 120 медицинских работников</a:t>
            </a:r>
            <a:r>
              <a:rPr lang="ru-RU" sz="7200" dirty="0" smtClean="0">
                <a:ea typeface="Calibri"/>
                <a:cs typeface="Times New Roman"/>
              </a:rPr>
              <a:t>, осуществляющих НКЛ на дому (стоимость одного посещения - 4 доллара США)  </a:t>
            </a:r>
            <a:endParaRPr lang="ru-RU" sz="72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93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 w="254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4.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 	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Усилить сотрудничество и ответное действие для контроля ТБ/ВИЧ </a:t>
            </a:r>
            <a:r>
              <a:rPr lang="ru-RU" sz="2400" b="1" dirty="0" smtClean="0">
                <a:solidFill>
                  <a:prstClr val="black"/>
                </a:solidFill>
                <a:ea typeface="+mn-ea"/>
                <a:cs typeface="+mn-cs"/>
              </a:rPr>
              <a:t>ко-инфекции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72816"/>
            <a:ext cx="8784976" cy="489654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4.1. Укрепление потенциала во взаимодействии ТБ/ВИЧ </a:t>
            </a:r>
            <a:endParaRPr lang="en-US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Создание рабочей группы по укреплению совместных мероприятий  по ТБ и ВИЧ.</a:t>
            </a:r>
          </a:p>
          <a:p>
            <a:r>
              <a:rPr lang="ru-RU" dirty="0" smtClean="0"/>
              <a:t>Подготовка тренеров по программному и клиническому управлению ТБ/ВИЧ.</a:t>
            </a:r>
          </a:p>
          <a:p>
            <a:r>
              <a:rPr lang="ru-RU" dirty="0" smtClean="0"/>
              <a:t>Национальные семинары.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4.2. Скрининг ЛЖВ для ТБ и МЛУ ТБ с помощью </a:t>
            </a:r>
            <a:r>
              <a:rPr lang="en-US" b="1" dirty="0" err="1" smtClean="0">
                <a:solidFill>
                  <a:schemeClr val="accent2"/>
                </a:solidFill>
              </a:rPr>
              <a:t>Xpert</a:t>
            </a:r>
            <a:r>
              <a:rPr lang="en-US" b="1" dirty="0" smtClean="0">
                <a:solidFill>
                  <a:schemeClr val="accent2"/>
                </a:solidFill>
              </a:rPr>
              <a:t> MTB/RIF</a:t>
            </a:r>
            <a:endParaRPr lang="ru-RU" b="1" dirty="0" smtClean="0">
              <a:solidFill>
                <a:schemeClr val="accent2"/>
              </a:solidFill>
            </a:endParaRPr>
          </a:p>
          <a:p>
            <a:r>
              <a:rPr lang="ru-RU" dirty="0" smtClean="0"/>
              <a:t>Закуп </a:t>
            </a:r>
            <a:r>
              <a:rPr lang="ru-RU" b="1" dirty="0" smtClean="0">
                <a:solidFill>
                  <a:schemeClr val="accent2"/>
                </a:solidFill>
              </a:rPr>
              <a:t>2</a:t>
            </a:r>
            <a:r>
              <a:rPr lang="ru-RU" dirty="0" smtClean="0"/>
              <a:t>  2-модульных аппаратов и  для центров СПИД (</a:t>
            </a:r>
            <a:r>
              <a:rPr lang="ru-RU" dirty="0" err="1" smtClean="0"/>
              <a:t>г.Алматы</a:t>
            </a:r>
            <a:r>
              <a:rPr lang="ru-RU" dirty="0" smtClean="0"/>
              <a:t> и </a:t>
            </a:r>
            <a:r>
              <a:rPr lang="ru-RU" dirty="0" err="1" smtClean="0"/>
              <a:t>г.Костанай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Обучение сотрудников службы СПИД использованию </a:t>
            </a:r>
            <a:r>
              <a:rPr lang="en-US" dirty="0" err="1" smtClean="0"/>
              <a:t>Xpert</a:t>
            </a:r>
            <a:r>
              <a:rPr lang="en-US" dirty="0" smtClean="0"/>
              <a:t> MTB/RIF </a:t>
            </a:r>
            <a:r>
              <a:rPr lang="ru-RU" dirty="0" smtClean="0"/>
              <a:t>у ЛЖВ.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b="1" dirty="0">
                <a:solidFill>
                  <a:schemeClr val="accent2"/>
                </a:solidFill>
              </a:rPr>
              <a:t>4.3. Антиретровирусная терапия </a:t>
            </a:r>
          </a:p>
          <a:p>
            <a:r>
              <a:rPr lang="ru-RU" dirty="0" smtClean="0"/>
              <a:t>Закуп АРВ-препаратов для ВИЧ-положительных пациентов, в том числе мигрантов -  </a:t>
            </a:r>
            <a:r>
              <a:rPr lang="ru-RU" b="1" dirty="0" smtClean="0">
                <a:solidFill>
                  <a:schemeClr val="accent2"/>
                </a:solidFill>
              </a:rPr>
              <a:t>1 год – 160 пациентов, 2 год – 240 пациентов, 3 год – 240 пациентов.</a:t>
            </a:r>
          </a:p>
          <a:p>
            <a:r>
              <a:rPr lang="ru-RU" dirty="0" smtClean="0"/>
              <a:t>Закуп тестов для вирусной нагрузки, СД 4/8 и биохимических исследований для этих пациентов.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2646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  <a:ln w="25400"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5. </a:t>
            </a:r>
            <a:r>
              <a:rPr lang="ru-RU" sz="2400" dirty="0">
                <a:solidFill>
                  <a:prstClr val="black"/>
                </a:solidFill>
                <a:ea typeface="+mn-ea"/>
                <a:cs typeface="+mn-cs"/>
              </a:rPr>
              <a:t>	</a:t>
            </a:r>
            <a:r>
              <a:rPr lang="ru-RU" sz="2400" b="1" dirty="0">
                <a:solidFill>
                  <a:prstClr val="black"/>
                </a:solidFill>
                <a:ea typeface="+mn-ea"/>
                <a:cs typeface="+mn-cs"/>
              </a:rPr>
              <a:t>Усилить контроль над ТБ и ЛУ ТБ в пенитенциарной системе 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accent2"/>
                </a:solidFill>
              </a:rPr>
              <a:t>5.1. Укрепление потенциала контроля над ТБ и реформ </a:t>
            </a:r>
            <a:r>
              <a:rPr lang="ru-RU" sz="1800" b="1" dirty="0" err="1" smtClean="0">
                <a:solidFill>
                  <a:schemeClr val="accent2"/>
                </a:solidFill>
              </a:rPr>
              <a:t>медслужбы</a:t>
            </a:r>
            <a:r>
              <a:rPr lang="ru-RU" sz="1800" b="1" dirty="0" smtClean="0">
                <a:solidFill>
                  <a:schemeClr val="accent2"/>
                </a:solidFill>
              </a:rPr>
              <a:t> в УИС.</a:t>
            </a:r>
          </a:p>
          <a:p>
            <a:r>
              <a:rPr lang="ru-RU" sz="1600" dirty="0" smtClean="0"/>
              <a:t>Привлечение внешней техпомощи и нац. </a:t>
            </a:r>
            <a:r>
              <a:rPr lang="ru-RU" sz="1600" dirty="0" err="1" smtClean="0"/>
              <a:t>Консульт</a:t>
            </a:r>
            <a:r>
              <a:rPr lang="ru-RU" sz="1600" dirty="0" smtClean="0"/>
              <a:t>. для усиления контроля над ТБ в тюрьмах.</a:t>
            </a:r>
          </a:p>
          <a:p>
            <a:r>
              <a:rPr lang="ru-RU" sz="1600" dirty="0" smtClean="0"/>
              <a:t>Закуп </a:t>
            </a:r>
            <a:r>
              <a:rPr lang="en-US" sz="1600" dirty="0" smtClean="0"/>
              <a:t>IT</a:t>
            </a:r>
            <a:r>
              <a:rPr lang="ru-RU" sz="1600" dirty="0" smtClean="0"/>
              <a:t> оборудования для укрепления </a:t>
            </a:r>
            <a:r>
              <a:rPr lang="ru-RU" sz="1600" dirty="0" err="1" smtClean="0"/>
              <a:t>МиО</a:t>
            </a:r>
            <a:r>
              <a:rPr lang="ru-RU" sz="1600" dirty="0" smtClean="0"/>
              <a:t> (</a:t>
            </a:r>
            <a:r>
              <a:rPr lang="ru-RU" sz="1600" b="1" dirty="0" smtClean="0">
                <a:solidFill>
                  <a:schemeClr val="accent2"/>
                </a:solidFill>
              </a:rPr>
              <a:t>34 комплекта из настольных компьютеров, ноутбуков, принтеров, копировальных и мультимедийных устройств)</a:t>
            </a:r>
          </a:p>
          <a:p>
            <a:r>
              <a:rPr lang="ru-RU" sz="1600" dirty="0" smtClean="0"/>
              <a:t>Национальные семинары по контролю за ТБ в тюрьмах  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2"/>
                </a:solidFill>
              </a:rPr>
              <a:t>5.2.   Скрининг лиц, содержащихся в СИЗО, на ТБ и МЛУ ТБ с помощью </a:t>
            </a:r>
            <a:r>
              <a:rPr lang="en-US" sz="1800" b="1" dirty="0" err="1" smtClean="0">
                <a:solidFill>
                  <a:schemeClr val="accent2"/>
                </a:solidFill>
              </a:rPr>
              <a:t>XpertMTB</a:t>
            </a:r>
            <a:r>
              <a:rPr lang="en-US" sz="1800" b="1" dirty="0" smtClean="0">
                <a:solidFill>
                  <a:schemeClr val="accent2"/>
                </a:solidFill>
              </a:rPr>
              <a:t>/RIF.</a:t>
            </a:r>
            <a:endParaRPr lang="ru-RU" sz="1800" b="1" dirty="0" smtClean="0">
              <a:solidFill>
                <a:schemeClr val="accent2"/>
              </a:solidFill>
            </a:endParaRPr>
          </a:p>
          <a:p>
            <a:r>
              <a:rPr lang="ru-RU" sz="1600" dirty="0" smtClean="0"/>
              <a:t>Закуп </a:t>
            </a:r>
            <a:r>
              <a:rPr lang="ru-RU" sz="1600" b="1" dirty="0" smtClean="0">
                <a:solidFill>
                  <a:srgbClr val="C00000"/>
                </a:solidFill>
              </a:rPr>
              <a:t>7</a:t>
            </a:r>
            <a:r>
              <a:rPr lang="ru-RU" sz="1600" dirty="0" smtClean="0"/>
              <a:t> </a:t>
            </a:r>
            <a:r>
              <a:rPr lang="ru-RU" sz="1600" dirty="0" err="1" smtClean="0"/>
              <a:t>аппар</a:t>
            </a:r>
            <a:r>
              <a:rPr lang="ru-RU" sz="1600" dirty="0" smtClean="0"/>
              <a:t>. для СИЗО </a:t>
            </a:r>
            <a:r>
              <a:rPr lang="ru-RU" sz="1600" dirty="0" err="1" smtClean="0"/>
              <a:t>г.Алматы</a:t>
            </a:r>
            <a:r>
              <a:rPr lang="ru-RU" sz="1600" dirty="0" smtClean="0"/>
              <a:t>,  ВКО, ЮКО,</a:t>
            </a:r>
            <a:r>
              <a:rPr lang="ru-RU" sz="1600" dirty="0"/>
              <a:t> </a:t>
            </a:r>
            <a:r>
              <a:rPr lang="ru-RU" sz="1600" dirty="0" smtClean="0"/>
              <a:t>Карагандинской, </a:t>
            </a:r>
            <a:r>
              <a:rPr lang="ru-RU" sz="1600" dirty="0" err="1" smtClean="0"/>
              <a:t>Жамбылской</a:t>
            </a:r>
            <a:r>
              <a:rPr lang="ru-RU" sz="1600" dirty="0" smtClean="0"/>
              <a:t>, </a:t>
            </a:r>
            <a:r>
              <a:rPr lang="ru-RU" sz="1600" dirty="0" err="1" smtClean="0"/>
              <a:t>Костанайской</a:t>
            </a:r>
            <a:r>
              <a:rPr lang="ru-RU" sz="1600" dirty="0" smtClean="0"/>
              <a:t>  обл. и </a:t>
            </a:r>
            <a:r>
              <a:rPr lang="ru-RU" sz="1600" dirty="0" err="1" smtClean="0"/>
              <a:t>г.Астана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Обучение сотрудников УИС скринингу задержанных лиц  на ТБ и ЛУ ТБ. 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2"/>
                </a:solidFill>
              </a:rPr>
              <a:t>5.3 </a:t>
            </a:r>
            <a:r>
              <a:rPr lang="ru-RU" sz="1800" b="1" dirty="0" smtClean="0">
                <a:solidFill>
                  <a:schemeClr val="accent2"/>
                </a:solidFill>
              </a:rPr>
              <a:t>Лечение пациентов МЛУ ТБ в тюрьмах.</a:t>
            </a:r>
          </a:p>
          <a:p>
            <a:r>
              <a:rPr lang="ru-RU" sz="1600" dirty="0" smtClean="0"/>
              <a:t>Закуп ПВР </a:t>
            </a:r>
            <a:r>
              <a:rPr lang="ru-RU" sz="1600" b="1" dirty="0" smtClean="0">
                <a:solidFill>
                  <a:schemeClr val="accent2"/>
                </a:solidFill>
              </a:rPr>
              <a:t>для 900 больных МЛУ ТБ </a:t>
            </a:r>
            <a:r>
              <a:rPr lang="ru-RU" sz="1600" dirty="0" smtClean="0"/>
              <a:t>(по 300 в год). </a:t>
            </a:r>
          </a:p>
          <a:p>
            <a:r>
              <a:rPr lang="ru-RU" sz="1600" dirty="0" smtClean="0"/>
              <a:t>Обучение штата пенитенциарных учреждений лечению МЛУ ТБ.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2"/>
                </a:solidFill>
              </a:rPr>
              <a:t>5.4. Укрепление инфекционного контроля за ТБ в тюрьмах </a:t>
            </a:r>
          </a:p>
          <a:p>
            <a:r>
              <a:rPr lang="ru-RU" sz="1600" dirty="0" smtClean="0"/>
              <a:t>Закуп средств ИК по защите окружающей среды –  </a:t>
            </a:r>
            <a:r>
              <a:rPr lang="ru-RU" sz="1600" b="1" dirty="0" smtClean="0">
                <a:solidFill>
                  <a:schemeClr val="accent2"/>
                </a:solidFill>
              </a:rPr>
              <a:t>280 ламп УФБИ </a:t>
            </a:r>
            <a:r>
              <a:rPr lang="ru-RU" sz="1600" dirty="0" smtClean="0"/>
              <a:t>для 7 больниц пенитенциарной системы.</a:t>
            </a:r>
          </a:p>
          <a:p>
            <a:r>
              <a:rPr lang="ru-RU" sz="1600" dirty="0" smtClean="0"/>
              <a:t>Закуп </a:t>
            </a:r>
            <a:r>
              <a:rPr lang="ru-RU" sz="1600" b="1" dirty="0" smtClean="0">
                <a:solidFill>
                  <a:schemeClr val="accent2"/>
                </a:solidFill>
              </a:rPr>
              <a:t>респираторов </a:t>
            </a:r>
            <a:r>
              <a:rPr lang="en-US" sz="1600" b="1" dirty="0" smtClean="0">
                <a:solidFill>
                  <a:schemeClr val="accent2"/>
                </a:solidFill>
              </a:rPr>
              <a:t>N95/FFP-2</a:t>
            </a:r>
            <a:r>
              <a:rPr lang="ru-RU" sz="1600" b="1" dirty="0" smtClean="0">
                <a:solidFill>
                  <a:schemeClr val="accent2"/>
                </a:solidFill>
              </a:rPr>
              <a:t> для 140 сотрудников </a:t>
            </a:r>
            <a:r>
              <a:rPr lang="ru-RU" sz="1600" dirty="0" smtClean="0"/>
              <a:t>в местах с высоким риском заражения ТБ.</a:t>
            </a:r>
          </a:p>
          <a:p>
            <a:r>
              <a:rPr lang="ru-RU" sz="1600" dirty="0" smtClean="0"/>
              <a:t>Привлечение национального консультанта по инфекционному контролю за ТБ в тюрьмах для разработки руководства и инструкций  на разных уровнях пенитенциарной системы. 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787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>
              <a:defRPr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Грант </a:t>
            </a:r>
            <a:r>
              <a:rPr lang="ru-RU" sz="4000" b="1" dirty="0">
                <a:solidFill>
                  <a:schemeClr val="accent4">
                    <a:lumMod val="50000"/>
                  </a:schemeClr>
                </a:solidFill>
              </a:rPr>
              <a:t>8 Раунда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ГФ </a:t>
            </a:r>
            <a:r>
              <a:rPr lang="ru-RU" sz="4000" b="1" dirty="0" err="1" smtClean="0">
                <a:solidFill>
                  <a:schemeClr val="accent4">
                    <a:lumMod val="50000"/>
                  </a:schemeClr>
                </a:solidFill>
              </a:rPr>
              <a:t>поТБ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 в РК</a:t>
            </a:r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1875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smtClean="0"/>
              <a:t>	</a:t>
            </a:r>
            <a:endParaRPr lang="ru-RU" sz="2800" b="1" smtClean="0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7338" y="2438400"/>
            <a:ext cx="8677275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zh-CN" sz="2000" b="1" dirty="0" smtClean="0"/>
              <a:t>	</a:t>
            </a:r>
            <a:endParaRPr lang="ru-RU" sz="2000" b="1" dirty="0" smtClean="0"/>
          </a:p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ru-RU" b="1" kern="1200" dirty="0" smtClean="0">
                <a:solidFill>
                  <a:schemeClr val="tx2"/>
                </a:solidFill>
                <a:effectLst/>
                <a:cs typeface="Arial" charset="0"/>
              </a:rPr>
              <a:t>Общий период реализации: </a:t>
            </a:r>
            <a:r>
              <a:rPr lang="ru-RU" sz="3600" b="1" kern="1200" dirty="0" smtClean="0">
                <a:solidFill>
                  <a:schemeClr val="tx2"/>
                </a:solidFill>
                <a:effectLst/>
                <a:cs typeface="Arial" charset="0"/>
              </a:rPr>
              <a:t>2010 – 2014гг. </a:t>
            </a:r>
            <a:r>
              <a:rPr lang="ru-RU" b="1" kern="1200" dirty="0" smtClean="0">
                <a:solidFill>
                  <a:srgbClr val="FFFFFF"/>
                </a:solidFill>
                <a:effectLst/>
                <a:cs typeface="Arial" charset="0"/>
              </a:rPr>
              <a:t>(</a:t>
            </a:r>
            <a:r>
              <a:rPr lang="en-US" b="1" kern="1200" dirty="0" smtClean="0">
                <a:solidFill>
                  <a:srgbClr val="FFFFFF"/>
                </a:solidFill>
                <a:effectLst/>
                <a:cs typeface="Arial" charset="0"/>
              </a:rPr>
              <a:t>I –</a:t>
            </a:r>
            <a:r>
              <a:rPr lang="ru-RU" b="1" kern="1200" dirty="0" smtClean="0">
                <a:solidFill>
                  <a:srgbClr val="FFFFFF"/>
                </a:solidFill>
                <a:effectLst/>
                <a:cs typeface="Arial" charset="0"/>
              </a:rPr>
              <a:t> фаза 2010-2011гг.;</a:t>
            </a:r>
            <a:r>
              <a:rPr lang="kk-KZ" b="1" kern="1200" dirty="0" smtClean="0">
                <a:solidFill>
                  <a:srgbClr val="FFFFFF"/>
                </a:solidFill>
                <a:effectLst/>
                <a:cs typeface="Arial" charset="0"/>
              </a:rPr>
              <a:t> </a:t>
            </a:r>
            <a:r>
              <a:rPr lang="en-US" b="1" kern="1200" dirty="0" smtClean="0">
                <a:solidFill>
                  <a:srgbClr val="FFFFFF"/>
                </a:solidFill>
                <a:effectLst/>
                <a:cs typeface="Arial" charset="0"/>
              </a:rPr>
              <a:t>II</a:t>
            </a:r>
            <a:r>
              <a:rPr lang="ru-RU" b="1" kern="1200" dirty="0" smtClean="0">
                <a:solidFill>
                  <a:srgbClr val="FFFFFF"/>
                </a:solidFill>
                <a:effectLst/>
                <a:cs typeface="Arial" charset="0"/>
              </a:rPr>
              <a:t> – фаза 2012 – 2014гг)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 smtClean="0"/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280988" y="981075"/>
            <a:ext cx="8611492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</a:pPr>
            <a:r>
              <a:rPr lang="ru-RU" sz="2400" b="1" dirty="0">
                <a:solidFill>
                  <a:schemeClr val="tx2"/>
                </a:solidFill>
                <a:cs typeface="Arial" charset="0"/>
              </a:rPr>
              <a:t>Цель</a:t>
            </a:r>
            <a:r>
              <a:rPr lang="ru-RU" sz="3200" b="1" dirty="0">
                <a:solidFill>
                  <a:schemeClr val="tx2"/>
                </a:solidFill>
                <a:cs typeface="Arial" charset="0"/>
              </a:rPr>
              <a:t> </a:t>
            </a:r>
            <a:r>
              <a:rPr lang="ru-RU" sz="2400" dirty="0">
                <a:cs typeface="Arial" charset="0"/>
              </a:rPr>
              <a:t>- </a:t>
            </a:r>
            <a:r>
              <a:rPr lang="ru-RU" sz="2400" b="1" dirty="0">
                <a:cs typeface="Arial" charset="0"/>
              </a:rPr>
              <a:t>«</a:t>
            </a:r>
            <a:r>
              <a:rPr lang="ru-RU" altLang="zh-CN" sz="2400" b="1" dirty="0">
                <a:cs typeface="Arial" charset="0"/>
              </a:rPr>
              <a:t>Снижение бремени туберкулеза в Казахстане путем усиления менеджмента лекарственно-устойчивого туберкулеза</a:t>
            </a:r>
            <a:r>
              <a:rPr lang="ru-RU" sz="2400" b="1" dirty="0">
                <a:cs typeface="Arial" charset="0"/>
              </a:rPr>
              <a:t>» </a:t>
            </a:r>
          </a:p>
          <a:p>
            <a:pPr>
              <a:spcBef>
                <a:spcPct val="0"/>
              </a:spcBef>
              <a:buClrTx/>
              <a:buSzTx/>
            </a:pPr>
            <a:endParaRPr lang="ru-RU" sz="2400" dirty="0">
              <a:cs typeface="Arial" charset="0"/>
            </a:endParaRPr>
          </a:p>
        </p:txBody>
      </p:sp>
      <p:sp>
        <p:nvSpPr>
          <p:cNvPr id="10" name="Объект 1"/>
          <p:cNvSpPr>
            <a:spLocks noGrp="1"/>
          </p:cNvSpPr>
          <p:nvPr>
            <p:ph sz="half" idx="2"/>
          </p:nvPr>
        </p:nvSpPr>
        <p:spPr>
          <a:xfrm>
            <a:off x="381000" y="3429001"/>
            <a:ext cx="8305800" cy="1656184"/>
          </a:xfrm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Clr>
                <a:srgbClr val="86D1EC"/>
              </a:buClr>
              <a:buFont typeface="Wingdings" pitchFamily="2" charset="2"/>
              <a:buNone/>
              <a:defRPr/>
            </a:pPr>
            <a:endParaRPr lang="ru-RU" altLang="ko-KR" sz="2400" b="1" dirty="0" smtClean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80000"/>
              </a:lnSpc>
              <a:buClr>
                <a:srgbClr val="86D1EC"/>
              </a:buClr>
              <a:buFont typeface="Wingdings" pitchFamily="2" charset="2"/>
              <a:buNone/>
              <a:defRPr/>
            </a:pPr>
            <a:r>
              <a:rPr lang="ru-RU" altLang="ko-KR" b="1" dirty="0" smtClean="0">
                <a:solidFill>
                  <a:schemeClr val="tx2"/>
                </a:solidFill>
              </a:rPr>
              <a:t>Задача</a:t>
            </a:r>
            <a:endParaRPr lang="ru-RU" altLang="ko-KR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80000"/>
              </a:lnSpc>
              <a:buClr>
                <a:srgbClr val="86D1EC"/>
              </a:buClr>
              <a:buFont typeface="Wingdings" pitchFamily="2" charset="2"/>
              <a:buNone/>
              <a:defRPr/>
            </a:pPr>
            <a:r>
              <a:rPr lang="ru-RU" altLang="ko-KR" sz="2400" b="1" dirty="0" smtClean="0">
                <a:solidFill>
                  <a:schemeClr val="tx2"/>
                </a:solidFill>
              </a:rPr>
              <a:t>Консолидация </a:t>
            </a:r>
            <a:r>
              <a:rPr lang="ru-RU" altLang="ko-KR" sz="2400" b="1" dirty="0">
                <a:solidFill>
                  <a:schemeClr val="tx2"/>
                </a:solidFill>
              </a:rPr>
              <a:t>и расширение применения стратегии ДОТС путем обеспечения всеобщего доступа к диагностике и лечению лекарственно-устойчивого туберкулеза</a:t>
            </a:r>
            <a:endParaRPr lang="ru-RU" altLang="zh-CN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90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7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Задача </a:t>
            </a:r>
            <a:r>
              <a:rPr lang="ru-RU" sz="2700" b="1" dirty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>6</a:t>
            </a:r>
            <a:r>
              <a:rPr lang="ru-RU" sz="2700" dirty="0">
                <a:solidFill>
                  <a:prstClr val="black"/>
                </a:solidFill>
                <a:ea typeface="+mn-ea"/>
                <a:cs typeface="+mn-cs"/>
              </a:rPr>
              <a:t>. 	</a:t>
            </a:r>
            <a:r>
              <a:rPr lang="ru-RU" sz="2700" b="1" dirty="0" smtClean="0">
                <a:solidFill>
                  <a:prstClr val="black"/>
                </a:solidFill>
                <a:ea typeface="+mn-ea"/>
                <a:cs typeface="+mn-cs"/>
              </a:rPr>
              <a:t>Усилить </a:t>
            </a:r>
            <a: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  <a:t>партнерство с гражданским сектором для эффективного контроля над ТБ, ЛУ ТБ и ТБ/ВИЧ </a:t>
            </a:r>
            <a:br>
              <a:rPr lang="ru-RU" sz="27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ru-RU" sz="53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6.1. Поддержка Национального партнерства СТОП-ТБ </a:t>
            </a:r>
          </a:p>
          <a:p>
            <a:r>
              <a:rPr lang="ru-RU" dirty="0" smtClean="0"/>
              <a:t>Содействие в создании Национального партнерства СТОП-ТБ.</a:t>
            </a:r>
          </a:p>
          <a:p>
            <a:r>
              <a:rPr lang="ru-RU" dirty="0" smtClean="0"/>
              <a:t>Создание рабочей группы по укреплению участия гражданского общества в борьбе с ТБ.</a:t>
            </a:r>
          </a:p>
          <a:p>
            <a:r>
              <a:rPr lang="ru-RU" dirty="0" smtClean="0"/>
              <a:t>Разработка информационных и образовательных материалов для НПО.</a:t>
            </a:r>
          </a:p>
          <a:p>
            <a:r>
              <a:rPr lang="ru-RU" dirty="0" smtClean="0"/>
              <a:t>Организация конференций (2) для организации гражданского общества в борьбе с ТБ.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6.2.  Программа гранта НПО (</a:t>
            </a:r>
            <a:r>
              <a:rPr lang="ru-RU" b="1" i="1" dirty="0" smtClean="0">
                <a:solidFill>
                  <a:schemeClr val="accent2"/>
                </a:solidFill>
              </a:rPr>
              <a:t>следующий слайд</a:t>
            </a:r>
            <a:r>
              <a:rPr lang="ru-RU" b="1" dirty="0" smtClean="0">
                <a:solidFill>
                  <a:schemeClr val="accent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5902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64807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>
                <a:solidFill>
                  <a:schemeClr val="tx2"/>
                </a:solidFill>
              </a:rPr>
              <a:t>Программа </a:t>
            </a:r>
            <a:r>
              <a:rPr lang="ru-RU" sz="3200" b="1" dirty="0">
                <a:solidFill>
                  <a:schemeClr val="tx2"/>
                </a:solidFill>
              </a:rPr>
              <a:t>грантов НПО</a:t>
            </a:r>
            <a:br>
              <a:rPr lang="ru-RU" sz="3200" b="1" dirty="0">
                <a:solidFill>
                  <a:schemeClr val="tx2"/>
                </a:solidFill>
              </a:rPr>
            </a:b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688632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 smtClean="0">
                <a:ea typeface="Calibri"/>
                <a:cs typeface="Times New Roman"/>
              </a:rPr>
              <a:t>Гранты </a:t>
            </a:r>
            <a:r>
              <a:rPr lang="ru-RU" sz="7200" b="1" dirty="0">
                <a:ea typeface="Calibri"/>
                <a:cs typeface="Times New Roman"/>
              </a:rPr>
              <a:t>НПО для инновационных подходов в  приверженности ТБ и ЛУ-TБ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600" b="1" dirty="0">
                <a:solidFill>
                  <a:schemeClr val="accent2"/>
                </a:solidFill>
                <a:ea typeface="Calibri"/>
                <a:cs typeface="Times New Roman"/>
              </a:rPr>
              <a:t>Восемь грантов НПО </a:t>
            </a:r>
            <a:r>
              <a:rPr lang="ru-RU" sz="5600" dirty="0">
                <a:ea typeface="Calibri"/>
                <a:cs typeface="Times New Roman"/>
              </a:rPr>
              <a:t>в  </a:t>
            </a:r>
            <a:r>
              <a:rPr lang="ru-RU" sz="5600" dirty="0" err="1" smtClean="0">
                <a:ea typeface="Calibri"/>
                <a:cs typeface="Times New Roman"/>
              </a:rPr>
              <a:t>в</a:t>
            </a:r>
            <a:r>
              <a:rPr lang="ru-RU" sz="5600" dirty="0" smtClean="0">
                <a:ea typeface="Calibri"/>
                <a:cs typeface="Times New Roman"/>
              </a:rPr>
              <a:t> пилотных регионах  </a:t>
            </a:r>
            <a:r>
              <a:rPr lang="ru-RU" sz="5600" b="1" dirty="0">
                <a:ea typeface="Calibri"/>
                <a:cs typeface="Times New Roman"/>
              </a:rPr>
              <a:t>по разработке и внедрению инновационных подходов к приверженности пациентов ТБ и ЛУ-TБ в амбулаторных условиях</a:t>
            </a:r>
            <a:r>
              <a:rPr lang="ru-RU" sz="5600" dirty="0">
                <a:ea typeface="Calibri"/>
                <a:cs typeface="Times New Roman"/>
              </a:rPr>
              <a:t>. Особое внимание </a:t>
            </a:r>
            <a:r>
              <a:rPr lang="ru-RU" sz="5600" dirty="0" smtClean="0">
                <a:ea typeface="Calibri"/>
                <a:cs typeface="Times New Roman"/>
              </a:rPr>
              <a:t>будет  </a:t>
            </a:r>
            <a:r>
              <a:rPr lang="ru-RU" sz="5600" dirty="0">
                <a:ea typeface="Calibri"/>
                <a:cs typeface="Times New Roman"/>
              </a:rPr>
              <a:t>уделено пациентам из уязвимых групп населения с помощью усиления психологической поддержки, привлекая семьи и  сообщества , для предупреждения отрывов от лечения.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ea typeface="Calibri"/>
                <a:cs typeface="Times New Roman"/>
              </a:rPr>
              <a:t>Гранты НПО для улучшения лечения ТБ и ЛУ-TБ и поддержки заключенных и бывших заключенных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600" b="1" dirty="0">
                <a:solidFill>
                  <a:schemeClr val="accent2"/>
                </a:solidFill>
                <a:ea typeface="Calibri"/>
                <a:cs typeface="Times New Roman"/>
              </a:rPr>
              <a:t>Восемь грантов НПО </a:t>
            </a:r>
            <a:r>
              <a:rPr lang="ru-RU" sz="5600" dirty="0" smtClean="0">
                <a:ea typeface="Calibri"/>
                <a:cs typeface="Times New Roman"/>
              </a:rPr>
              <a:t>в  </a:t>
            </a:r>
            <a:r>
              <a:rPr lang="ru-RU" sz="5600" b="1" dirty="0">
                <a:ea typeface="Calibri"/>
                <a:cs typeface="Times New Roman"/>
              </a:rPr>
              <a:t>​​</a:t>
            </a:r>
            <a:r>
              <a:rPr lang="ru-RU" sz="5600" b="1" dirty="0" smtClean="0">
                <a:ea typeface="Calibri"/>
                <a:cs typeface="Times New Roman"/>
              </a:rPr>
              <a:t>Восточно-Казахстанской, Карагандинской, </a:t>
            </a:r>
            <a:r>
              <a:rPr lang="ru-RU" sz="5600" b="1" dirty="0" err="1" smtClean="0">
                <a:ea typeface="Calibri"/>
                <a:cs typeface="Times New Roman"/>
              </a:rPr>
              <a:t>Жамбылской</a:t>
            </a:r>
            <a:r>
              <a:rPr lang="ru-RU" sz="5600" b="1" dirty="0" smtClean="0">
                <a:ea typeface="Calibri"/>
                <a:cs typeface="Times New Roman"/>
              </a:rPr>
              <a:t> </a:t>
            </a:r>
            <a:r>
              <a:rPr lang="ru-RU" sz="5600" b="1" dirty="0">
                <a:ea typeface="Calibri"/>
                <a:cs typeface="Times New Roman"/>
              </a:rPr>
              <a:t>и </a:t>
            </a:r>
            <a:r>
              <a:rPr lang="ru-RU" sz="5600" b="1" dirty="0" smtClean="0">
                <a:ea typeface="Calibri"/>
                <a:cs typeface="Times New Roman"/>
              </a:rPr>
              <a:t>Южно-Казахстанской областях </a:t>
            </a:r>
            <a:r>
              <a:rPr lang="ru-RU" sz="5600" dirty="0" smtClean="0">
                <a:ea typeface="Calibri"/>
                <a:cs typeface="Times New Roman"/>
              </a:rPr>
              <a:t>  </a:t>
            </a:r>
            <a:r>
              <a:rPr lang="ru-RU" sz="5600" dirty="0">
                <a:ea typeface="Calibri"/>
                <a:cs typeface="Times New Roman"/>
              </a:rPr>
              <a:t>для  усиления современных  мероприятий, направленных на </a:t>
            </a:r>
            <a:r>
              <a:rPr lang="ru-RU" sz="5600" b="1" dirty="0">
                <a:ea typeface="Calibri"/>
                <a:cs typeface="Times New Roman"/>
              </a:rPr>
              <a:t>улучшение лечения у заключенных и бывших заключенных с ТБ</a:t>
            </a:r>
            <a:r>
              <a:rPr lang="ru-RU" sz="5600" dirty="0">
                <a:ea typeface="Calibri"/>
                <a:cs typeface="Times New Roman"/>
              </a:rPr>
              <a:t> . Особое внимание </a:t>
            </a:r>
            <a:r>
              <a:rPr lang="ru-RU" sz="5600" dirty="0" smtClean="0">
                <a:ea typeface="Calibri"/>
                <a:cs typeface="Times New Roman"/>
              </a:rPr>
              <a:t> будет </a:t>
            </a:r>
            <a:r>
              <a:rPr lang="ru-RU" sz="5600" dirty="0">
                <a:ea typeface="Calibri"/>
                <a:cs typeface="Times New Roman"/>
              </a:rPr>
              <a:t>уделено укреплению сотрудничества между пенитенциарной и гражданской системами, социальному сопровождению после выписки из тюрьмы, психологической поддержке, вовлечению семей и сообщества в целях снижения отрывов от лечения.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ea typeface="Calibri"/>
                <a:cs typeface="Times New Roman"/>
              </a:rPr>
              <a:t>Гранты НПО для улучшения выявления и ведение случаев ТБ и ЛУ-TБ  у ЛЖВ и группах высокого риска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600" dirty="0">
                <a:ea typeface="Calibri"/>
                <a:cs typeface="Times New Roman"/>
              </a:rPr>
              <a:t>Предлагается  </a:t>
            </a:r>
            <a:r>
              <a:rPr lang="ru-RU" sz="5600" b="1" dirty="0">
                <a:solidFill>
                  <a:schemeClr val="accent2"/>
                </a:solidFill>
                <a:ea typeface="Calibri"/>
                <a:cs typeface="Times New Roman"/>
              </a:rPr>
              <a:t>десять грантов НПО </a:t>
            </a:r>
            <a:r>
              <a:rPr lang="ru-RU" sz="5600" dirty="0">
                <a:ea typeface="Calibri"/>
                <a:cs typeface="Times New Roman"/>
              </a:rPr>
              <a:t>(два раунда по  пять  грантов продолжительностью 1,5 года  каждый) в  </a:t>
            </a:r>
            <a:r>
              <a:rPr lang="ru-RU" sz="5600" b="1" dirty="0">
                <a:ea typeface="Calibri"/>
                <a:cs typeface="Times New Roman"/>
              </a:rPr>
              <a:t>г. Астана, г. Алматы, </a:t>
            </a:r>
            <a:r>
              <a:rPr lang="ru-RU" sz="5600" b="1" dirty="0" err="1">
                <a:ea typeface="Calibri"/>
                <a:cs typeface="Times New Roman"/>
              </a:rPr>
              <a:t>Жамбылская</a:t>
            </a:r>
            <a:r>
              <a:rPr lang="ru-RU" sz="5600" b="1" dirty="0">
                <a:ea typeface="Calibri"/>
                <a:cs typeface="Times New Roman"/>
              </a:rPr>
              <a:t>, </a:t>
            </a:r>
            <a:r>
              <a:rPr lang="ru-RU" sz="5600" b="1" dirty="0" err="1">
                <a:ea typeface="Calibri"/>
                <a:cs typeface="Times New Roman"/>
              </a:rPr>
              <a:t>Кызылординская</a:t>
            </a:r>
            <a:r>
              <a:rPr lang="ru-RU" sz="5600" b="1" dirty="0">
                <a:ea typeface="Calibri"/>
                <a:cs typeface="Times New Roman"/>
              </a:rPr>
              <a:t> и Южно-Казахстанская областях</a:t>
            </a:r>
            <a:r>
              <a:rPr lang="ru-RU" sz="5600" dirty="0">
                <a:ea typeface="Calibri"/>
                <a:cs typeface="Times New Roman"/>
              </a:rPr>
              <a:t> для реализации расширенных мероприятий, направленных на группы населения с высоким риском (ЛЖВ и ПИН) по ТБ и ЛУ ТБ. Особое внимание </a:t>
            </a:r>
            <a:r>
              <a:rPr lang="ru-RU" sz="5600" dirty="0" smtClean="0">
                <a:ea typeface="Calibri"/>
                <a:cs typeface="Times New Roman"/>
              </a:rPr>
              <a:t>будет  </a:t>
            </a:r>
            <a:r>
              <a:rPr lang="ru-RU" sz="5600" dirty="0">
                <a:ea typeface="Calibri"/>
                <a:cs typeface="Times New Roman"/>
              </a:rPr>
              <a:t>уделено работе с информационными материалами и обучению, мотивированию  назначать у бенефициаров  консультирование и тестирование на ВИЧ (или регулярное определение иммунного статуса ВИЧ-инфицированных) и диагностику ТБ, проводить психологическую поддержку и содействовать связи между службами ТБ и ВИЧ.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98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  <a:ln w="25400"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 Рекомендации  для начала работы по гранту ГФ по НМФ  (1.)</a:t>
            </a:r>
            <a:br>
              <a:rPr lang="ru-RU" sz="36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</a:b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421" y="1196752"/>
            <a:ext cx="8791067" cy="540060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2400" b="1" dirty="0" smtClean="0"/>
              <a:t>Новый принцип работы по НМФ ГФ- подписание «Рамочного соглашения» и «</a:t>
            </a:r>
            <a:r>
              <a:rPr lang="ru-RU" sz="2400" b="1" dirty="0" err="1" smtClean="0"/>
              <a:t>Грантового</a:t>
            </a:r>
            <a:r>
              <a:rPr lang="ru-RU" sz="2400" b="1" dirty="0" smtClean="0"/>
              <a:t> соглашения» между Правлением ГФ и Правительством Республики Казахстан.  (от Правительства РК – Министр МЗСР РК).     </a:t>
            </a:r>
          </a:p>
          <a:p>
            <a:pPr marL="0" indent="0" algn="just">
              <a:buNone/>
            </a:pPr>
            <a:r>
              <a:rPr lang="ru-RU" sz="2400" b="1" dirty="0" smtClean="0"/>
              <a:t>	</a:t>
            </a:r>
          </a:p>
          <a:p>
            <a:pPr marL="0" indent="0" algn="just"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ГФ согласен с временным подписанием «Меморандума о сотрудничестве»  до согласования Рамочного соглашения на всех уровнях (МИД, Правительство РК, ратификация - Парламент, Президент страны).</a:t>
            </a:r>
          </a:p>
          <a:p>
            <a:pPr marL="0" indent="0" algn="just">
              <a:buNone/>
            </a:pP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400" b="1" dirty="0" smtClean="0"/>
              <a:t>МЗСР РК согласовывает редакционные поправки некоторых пунктов «Рамочного соглашения» по юридическим аспектам.</a:t>
            </a:r>
          </a:p>
        </p:txBody>
      </p:sp>
    </p:spTree>
    <p:extLst>
      <p:ext uri="{BB962C8B-B14F-4D97-AF65-F5344CB8AC3E}">
        <p14:creationId xmlns:p14="http://schemas.microsoft.com/office/powerpoint/2010/main" val="2417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  <a:ln w="25400"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Рекомендации ГФ 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для 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начала работы по гранту ГФ по НМФ  (2.)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</a:b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9766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b="1" dirty="0" smtClean="0"/>
              <a:t>2</a:t>
            </a:r>
            <a:r>
              <a:rPr lang="ru-RU" sz="2400" b="1" dirty="0"/>
              <a:t>. </a:t>
            </a:r>
            <a:r>
              <a:rPr lang="ru-RU" sz="2400" b="1" dirty="0" smtClean="0"/>
              <a:t>Реализация рекомендаций по «Отчету </a:t>
            </a:r>
            <a:r>
              <a:rPr lang="ru-RU" sz="2400" b="1" dirty="0"/>
              <a:t>офиса генерального инспектора (ОГИ</a:t>
            </a:r>
            <a:r>
              <a:rPr lang="ru-RU" sz="2400" b="1" dirty="0" smtClean="0"/>
              <a:t>) ГФ»</a:t>
            </a:r>
          </a:p>
          <a:p>
            <a:pPr marL="0" indent="0" algn="just">
              <a:buNone/>
            </a:pPr>
            <a:r>
              <a:rPr lang="ru-RU" sz="2400" b="1" dirty="0"/>
              <a:t>а</a:t>
            </a:r>
            <a:r>
              <a:rPr lang="ru-RU" sz="2400" b="1" dirty="0" smtClean="0"/>
              <a:t>).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МЗ РК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отчет ОГИ направлен в генпрокуратуру  РК и в МФ – в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Агентство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РК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по делам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госслужбы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и противодействию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коррупции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– 11.12.2014 – в ДВД и прокуратуру по г. Алматы, а так же в ДГД по г. Алматы от КГД МФ- </a:t>
            </a:r>
            <a:r>
              <a:rPr lang="ru-RU" sz="2400" dirty="0" err="1" smtClean="0">
                <a:solidFill>
                  <a:schemeClr val="accent6">
                    <a:lumMod val="50000"/>
                  </a:schemeClr>
                </a:solidFill>
              </a:rPr>
              <a:t>доследственная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проверка.</a:t>
            </a: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Ответ от 01.03.2015 – прекращение расследования ввиду отсутствия правонарушений, все средства использованы по назначению, все ТМЗ, ОС в наличии.</a:t>
            </a:r>
          </a:p>
          <a:p>
            <a:pPr marL="0" indent="0" algn="just">
              <a:buNone/>
            </a:pPr>
            <a:r>
              <a:rPr lang="ru-RU" sz="2400" b="1" dirty="0"/>
              <a:t>б</a:t>
            </a:r>
            <a:r>
              <a:rPr lang="ru-RU" sz="2400" b="1" dirty="0" smtClean="0"/>
              <a:t>.) Независимая аудиторская компания «</a:t>
            </a:r>
            <a:r>
              <a:rPr lang="ru-RU" sz="2400" b="1" dirty="0" err="1" smtClean="0"/>
              <a:t>Абзалаудит</a:t>
            </a:r>
            <a:r>
              <a:rPr lang="ru-RU" sz="2400" b="1" dirty="0" smtClean="0"/>
              <a:t>» по запросу УРПФС ДГД по г. Алматы в июле – августе 2015г. провела проверку от отчету ОГИ.  </a:t>
            </a:r>
          </a:p>
          <a:p>
            <a:pPr marL="0" indent="0" algn="just">
              <a:buNone/>
            </a:pPr>
            <a:r>
              <a:rPr lang="ru-RU" sz="2400" b="1" dirty="0" smtClean="0"/>
              <a:t>в).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По инициативе МИД,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в сентябре 2015г. МЗСР РК повторно обратилось в Правительство  РК по отчету ОГИ. </a:t>
            </a:r>
            <a:endParaRPr lang="ru-RU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КДГ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МФ проводит повторное расследование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514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  <a:ln w="2540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rgbClr val="C0504D">
                    <a:lumMod val="75000"/>
                  </a:srgbClr>
                </a:solidFill>
                <a:ea typeface="+mn-ea"/>
                <a:cs typeface="+mn-cs"/>
              </a:rPr>
            </a:br>
            <a:endParaRPr lang="ru-RU" b="1" dirty="0"/>
          </a:p>
        </p:txBody>
      </p:sp>
      <p:pic>
        <p:nvPicPr>
          <p:cNvPr id="1026" name="Picture 2" descr="C:\Users\Shismailov\Desktop\Новая папка\МЗСР РК - 2014-2015\Рисунок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404664"/>
            <a:ext cx="4752527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99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152400"/>
            <a:ext cx="8591550" cy="684213"/>
          </a:xfrm>
        </p:spPr>
        <p:txBody>
          <a:bodyPr anchor="b"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endParaRPr lang="en-US" sz="3200" dirty="0" smtClean="0">
              <a:solidFill>
                <a:schemeClr val="hlink"/>
              </a:solidFill>
            </a:endParaRP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71500"/>
            <a:ext cx="9144000" cy="59817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Комплексный плана борьбы с ТБ, М/ШЛУ ТБ на период 2014-2020г в РК синхронизирован с грантом - НМФ ГФ по ТБ в РК.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 smtClean="0">
                <a:effectLst/>
              </a:rPr>
              <a:t>Реформирование </a:t>
            </a:r>
            <a:r>
              <a:rPr lang="ru-RU" sz="2000" b="1" dirty="0">
                <a:effectLst/>
              </a:rPr>
              <a:t>противотуберкулезной </a:t>
            </a:r>
            <a:r>
              <a:rPr lang="ru-RU" sz="2000" b="1" dirty="0" smtClean="0">
                <a:effectLst/>
              </a:rPr>
              <a:t>службы и ее финансирования </a:t>
            </a:r>
            <a:r>
              <a:rPr lang="ru-RU" sz="2000" b="1" dirty="0">
                <a:effectLst/>
              </a:rPr>
              <a:t>с расширением амбулаторной и </a:t>
            </a:r>
            <a:r>
              <a:rPr lang="ru-RU" sz="2000" b="1" dirty="0" err="1">
                <a:effectLst/>
              </a:rPr>
              <a:t>стационарозамещающей</a:t>
            </a:r>
            <a:r>
              <a:rPr lang="ru-RU" sz="2000" b="1" dirty="0">
                <a:effectLst/>
              </a:rPr>
              <a:t> помощи больным ТБ и </a:t>
            </a:r>
            <a:r>
              <a:rPr lang="ru-RU" sz="2000" b="1" dirty="0" smtClean="0">
                <a:effectLst/>
              </a:rPr>
              <a:t>М/ШЛУ</a:t>
            </a:r>
            <a:r>
              <a:rPr lang="ru-RU" sz="2000" dirty="0">
                <a:effectLst/>
              </a:rPr>
              <a:t> </a:t>
            </a:r>
            <a:r>
              <a:rPr lang="ru-RU" sz="2000" b="1" dirty="0">
                <a:effectLst/>
              </a:rPr>
              <a:t> </a:t>
            </a:r>
            <a:r>
              <a:rPr lang="ru-RU" sz="2000" b="1" dirty="0" smtClean="0">
                <a:effectLst/>
              </a:rPr>
              <a:t>ТБ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 smtClean="0">
                <a:effectLst/>
              </a:rPr>
              <a:t>Улучшение </a:t>
            </a:r>
            <a:r>
              <a:rPr lang="ru-RU" sz="2000" b="1" dirty="0">
                <a:effectLst/>
              </a:rPr>
              <a:t>доступности </a:t>
            </a:r>
            <a:r>
              <a:rPr lang="ru-RU" sz="2000" b="1" dirty="0" smtClean="0">
                <a:effectLst/>
              </a:rPr>
              <a:t>к современным эффективным технологиям </a:t>
            </a:r>
            <a:r>
              <a:rPr lang="ru-RU" sz="2000" b="1" dirty="0">
                <a:effectLst/>
              </a:rPr>
              <a:t>диагностики и лечения ТБ и М/ШЛУ ТБ, усиление профилактических  мероприятий, в том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</a:rPr>
              <a:t>числе в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УИС, среди мигрантов и др</a:t>
            </a:r>
            <a:r>
              <a:rPr lang="ru-RU" sz="2000" b="1" dirty="0" smtClean="0">
                <a:effectLst/>
              </a:rPr>
              <a:t>.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 smtClean="0">
                <a:effectLst/>
              </a:rPr>
              <a:t>Обеспечение </a:t>
            </a:r>
            <a:r>
              <a:rPr lang="ru-RU" sz="2000" b="1" dirty="0">
                <a:effectLst/>
              </a:rPr>
              <a:t>эффективного </a:t>
            </a:r>
            <a:r>
              <a:rPr lang="ru-RU" sz="2000" b="1" dirty="0" smtClean="0">
                <a:effectLst/>
              </a:rPr>
              <a:t>лечения (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пре</a:t>
            </a:r>
            <a:r>
              <a:rPr lang="ru-RU" sz="2000" b="1" dirty="0" smtClean="0">
                <a:effectLst/>
              </a:rPr>
              <a:t>-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ШЛУ, М/ШЛУ ТБ в УИС)</a:t>
            </a:r>
            <a:r>
              <a:rPr lang="ru-RU" sz="2000" b="1" dirty="0" smtClean="0">
                <a:effectLst/>
              </a:rPr>
              <a:t> </a:t>
            </a:r>
            <a:r>
              <a:rPr lang="ru-RU" sz="2000" b="1" dirty="0">
                <a:effectLst/>
              </a:rPr>
              <a:t>с оказанием психосоциальной поддержки больным ТБ и М/ШЛУ </a:t>
            </a:r>
            <a:r>
              <a:rPr lang="ru-RU" sz="2000" b="1" dirty="0" smtClean="0">
                <a:effectLst/>
              </a:rPr>
              <a:t>ТБ.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>
                <a:effectLst/>
              </a:rPr>
              <a:t>Профилактика </a:t>
            </a:r>
            <a:r>
              <a:rPr lang="ru-RU" sz="2000" b="1" dirty="0" smtClean="0">
                <a:effectLst/>
              </a:rPr>
              <a:t>туберкулеза- </a:t>
            </a:r>
            <a:r>
              <a:rPr lang="ru-RU" sz="2000" b="1" dirty="0">
                <a:effectLst/>
              </a:rPr>
              <a:t>Усиление систем </a:t>
            </a:r>
            <a:r>
              <a:rPr lang="ru-RU" sz="2000" b="1" dirty="0" smtClean="0">
                <a:effectLst/>
              </a:rPr>
              <a:t>ИК, </a:t>
            </a:r>
            <a:r>
              <a:rPr lang="ru-RU" sz="2000" b="1" dirty="0" err="1" smtClean="0">
                <a:effectLst/>
              </a:rPr>
              <a:t>МиО</a:t>
            </a:r>
            <a:r>
              <a:rPr lang="ru-RU" sz="2000" b="1" dirty="0" smtClean="0">
                <a:effectLst/>
              </a:rPr>
              <a:t> </a:t>
            </a:r>
            <a:r>
              <a:rPr lang="ru-RU" sz="2000" b="1" dirty="0">
                <a:effectLst/>
              </a:rPr>
              <a:t>противотуберкулезных мероприятий, в том числе в </a:t>
            </a:r>
            <a:r>
              <a:rPr lang="ru-RU" sz="2000" b="1" dirty="0" smtClean="0">
                <a:effectLst/>
              </a:rPr>
              <a:t>УИС.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>
                <a:effectLst/>
              </a:rPr>
              <a:t>У</a:t>
            </a:r>
            <a:r>
              <a:rPr lang="ru-RU" sz="2000" b="1" dirty="0" smtClean="0">
                <a:effectLst/>
              </a:rPr>
              <a:t>силение </a:t>
            </a:r>
            <a:r>
              <a:rPr lang="ru-RU" sz="2000" b="1" dirty="0">
                <a:effectLst/>
              </a:rPr>
              <a:t>кадрового </a:t>
            </a:r>
            <a:r>
              <a:rPr lang="ru-RU" sz="2000" b="1" dirty="0" smtClean="0">
                <a:effectLst/>
              </a:rPr>
              <a:t>потенциала (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новые ставки, нагрузка,</a:t>
            </a:r>
            <a:r>
              <a:rPr lang="ru-RU" sz="2000" b="1" dirty="0" smtClean="0">
                <a:effectLst/>
              </a:rPr>
              <a:t>).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 smtClean="0">
                <a:effectLst/>
              </a:rPr>
              <a:t>Усиление </a:t>
            </a:r>
            <a:r>
              <a:rPr lang="ru-RU" sz="2000" b="1" dirty="0">
                <a:effectLst/>
              </a:rPr>
              <a:t>межведомственного и </a:t>
            </a:r>
            <a:r>
              <a:rPr lang="ru-RU" sz="2000" b="1" dirty="0" err="1">
                <a:effectLst/>
              </a:rPr>
              <a:t>межсекторального</a:t>
            </a:r>
            <a:r>
              <a:rPr lang="ru-RU" sz="2000" b="1" dirty="0">
                <a:effectLst/>
              </a:rPr>
              <a:t> взаимодействия по борьбе с </a:t>
            </a:r>
            <a:r>
              <a:rPr lang="ru-RU" sz="2000" b="1" dirty="0" smtClean="0">
                <a:effectLst/>
              </a:rPr>
              <a:t>ТБ.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 smtClean="0">
                <a:effectLst/>
              </a:rPr>
              <a:t>Обеспечение </a:t>
            </a:r>
            <a:r>
              <a:rPr lang="ru-RU" sz="2000" b="1" dirty="0">
                <a:effectLst/>
              </a:rPr>
              <a:t>контроля за ТБ/ВИЧ в </a:t>
            </a:r>
            <a:r>
              <a:rPr lang="ru-RU" sz="2000" b="1" dirty="0" smtClean="0">
                <a:effectLst/>
              </a:rPr>
              <a:t>стране (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ТОТ, ВААРТ</a:t>
            </a:r>
            <a:r>
              <a:rPr lang="ru-RU" sz="2000" b="1" dirty="0" smtClean="0">
                <a:effectLst/>
              </a:rPr>
              <a:t>).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 smtClean="0">
                <a:effectLst/>
              </a:rPr>
              <a:t>Привлечение </a:t>
            </a:r>
            <a:r>
              <a:rPr lang="ru-RU" sz="2000" b="1" dirty="0">
                <a:effectLst/>
              </a:rPr>
              <a:t>НПО в реализацию противотуберкулезных мероприятий в </a:t>
            </a:r>
            <a:r>
              <a:rPr lang="ru-RU" sz="2000" b="1" dirty="0" smtClean="0">
                <a:effectLst/>
              </a:rPr>
              <a:t>стране. </a:t>
            </a:r>
          </a:p>
          <a:p>
            <a:pPr algn="just" eaLnBrk="1" hangingPunct="1">
              <a:lnSpc>
                <a:spcPct val="80000"/>
              </a:lnSpc>
              <a:buFontTx/>
              <a:buChar char="-"/>
              <a:defRPr/>
            </a:pPr>
            <a:r>
              <a:rPr lang="ru-RU" sz="2000" b="1" dirty="0" smtClean="0">
                <a:effectLst/>
              </a:rPr>
              <a:t>Оказание </a:t>
            </a:r>
            <a:r>
              <a:rPr lang="ru-RU" sz="2000" b="1" dirty="0">
                <a:effectLst/>
              </a:rPr>
              <a:t>противотуберкулезной </a:t>
            </a:r>
            <a:r>
              <a:rPr lang="ru-RU" sz="2000" b="1" dirty="0" smtClean="0">
                <a:effectLst/>
              </a:rPr>
              <a:t>помощи </a:t>
            </a:r>
            <a:r>
              <a:rPr lang="ru-RU" sz="2000" b="1" dirty="0">
                <a:effectLst/>
              </a:rPr>
              <a:t>внутренним и внешним </a:t>
            </a:r>
            <a:r>
              <a:rPr lang="ru-RU" sz="2000" b="1" dirty="0" smtClean="0">
                <a:effectLst/>
              </a:rPr>
              <a:t>мигрантам (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диагностика, лечение, социальное сопровождение и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effectLst/>
              </a:rPr>
              <a:t>др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).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152400"/>
            <a:ext cx="8382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3600" dirty="0" smtClean="0">
                <a:solidFill>
                  <a:srgbClr val="FFFF00"/>
                </a:solidFill>
              </a:rPr>
              <a:t> </a:t>
            </a:r>
          </a:p>
          <a:p>
            <a:pPr eaLnBrk="1" hangingPunct="1">
              <a:defRPr/>
            </a:pPr>
            <a:endParaRPr lang="ru-RU" sz="3600" dirty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ru-RU" sz="3600" b="1" dirty="0" smtClean="0">
                <a:solidFill>
                  <a:srgbClr val="1F497D">
                    <a:lumMod val="75000"/>
                  </a:srgbClr>
                </a:solidFill>
                <a:effectLst/>
              </a:rPr>
              <a:t>Перспективы  интеграции </a:t>
            </a:r>
          </a:p>
          <a:p>
            <a:pPr eaLnBrk="1" hangingPunct="1">
              <a:defRPr/>
            </a:pPr>
            <a:endParaRPr lang="en-US" sz="3200" b="1" dirty="0" smtClean="0">
              <a:solidFill>
                <a:srgbClr val="1F497D">
                  <a:lumMod val="75000"/>
                </a:srgb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272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064895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5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524000"/>
            <a:ext cx="6781800" cy="2263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dirty="0" smtClean="0"/>
              <a:t>	</a:t>
            </a:r>
            <a:endParaRPr lang="ru-RU" sz="2800" b="1" dirty="0" smtClean="0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676400" y="2563813"/>
            <a:ext cx="7288213" cy="3889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zh-CN" sz="20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zh-CN" sz="2000" u="sng" dirty="0" smtClean="0">
              <a:solidFill>
                <a:srgbClr val="FCF004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zh-CN" b="1" dirty="0" smtClean="0">
              <a:solidFill>
                <a:srgbClr val="FCF004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ko-KR" sz="2000" dirty="0" smtClean="0"/>
              <a:t>	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ko-KR" sz="2000" dirty="0" smtClean="0"/>
              <a:t>	</a:t>
            </a:r>
            <a:r>
              <a:rPr lang="ru-RU" altLang="zh-CN" sz="2000" b="1" dirty="0" smtClean="0"/>
              <a:t>	</a:t>
            </a:r>
            <a:endParaRPr lang="ru-RU" sz="20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ru-RU" sz="2000" b="1" dirty="0" smtClean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52400" y="1052736"/>
            <a:ext cx="883920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u="sng" dirty="0" err="1" smtClean="0">
                <a:solidFill>
                  <a:schemeClr val="tx2">
                    <a:lumMod val="75000"/>
                  </a:schemeClr>
                </a:solidFill>
                <a:effectLst/>
              </a:rPr>
              <a:t>Утвержденый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бюджет на 5 лет - </a:t>
            </a:r>
            <a:r>
              <a:rPr lang="en-US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$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55 415 629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effectLst/>
                <a:cs typeface="Arial" charset="0"/>
              </a:rPr>
              <a:t>I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/>
                <a:cs typeface="Arial" charset="0"/>
              </a:rPr>
              <a:t>- 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фаза –                                          </a:t>
            </a:r>
            <a:r>
              <a:rPr lang="en-US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$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 30 329 313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effectLst/>
                <a:cs typeface="Arial" charset="0"/>
              </a:rPr>
              <a:t>II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/>
                <a:cs typeface="Arial" charset="0"/>
              </a:rPr>
              <a:t> – 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фаза -                                         </a:t>
            </a:r>
            <a:r>
              <a:rPr lang="en-US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$ 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</a:rPr>
              <a:t>25 086 316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zh-CN" sz="2800" b="1" u="sng" dirty="0" smtClean="0">
              <a:solidFill>
                <a:schemeClr val="tx2">
                  <a:lumMod val="75000"/>
                </a:schemeClr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u="sng" dirty="0" smtClean="0">
                <a:solidFill>
                  <a:schemeClr val="accent2"/>
                </a:solidFill>
                <a:effectLst/>
              </a:rPr>
              <a:t>Сокращен после  </a:t>
            </a:r>
            <a:r>
              <a:rPr lang="en-US" sz="2800" b="1" dirty="0" smtClean="0">
                <a:solidFill>
                  <a:schemeClr val="accent2"/>
                </a:solidFill>
                <a:effectLst/>
                <a:cs typeface="Arial" charset="0"/>
              </a:rPr>
              <a:t>I </a:t>
            </a:r>
            <a:r>
              <a:rPr lang="ru-RU" sz="2800" b="1" dirty="0">
                <a:solidFill>
                  <a:schemeClr val="accent2"/>
                </a:solidFill>
                <a:effectLst/>
                <a:cs typeface="Arial" charset="0"/>
              </a:rPr>
              <a:t>- </a:t>
            </a:r>
            <a:r>
              <a:rPr lang="ru-RU" altLang="zh-CN" sz="2800" b="1" u="sng" dirty="0" smtClean="0">
                <a:solidFill>
                  <a:schemeClr val="accent2"/>
                </a:solidFill>
                <a:effectLst/>
              </a:rPr>
              <a:t>фазы на -     </a:t>
            </a:r>
            <a:r>
              <a:rPr lang="en-US" altLang="zh-CN" sz="2800" b="1" u="sng" dirty="0" smtClean="0">
                <a:solidFill>
                  <a:schemeClr val="accent2"/>
                </a:solidFill>
                <a:effectLst/>
              </a:rPr>
              <a:t>$</a:t>
            </a:r>
            <a:r>
              <a:rPr lang="ru-RU" altLang="zh-CN" sz="2800" b="1" u="sng" dirty="0" smtClean="0">
                <a:solidFill>
                  <a:schemeClr val="accent2"/>
                </a:solidFill>
                <a:effectLst/>
              </a:rPr>
              <a:t>      940 535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Итого фактический  бюджет  -    </a:t>
            </a:r>
            <a:r>
              <a:rPr lang="en-US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$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  54 475 094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zh-CN" sz="2800" b="1" u="sng" dirty="0">
              <a:solidFill>
                <a:schemeClr val="tx2">
                  <a:lumMod val="75000"/>
                </a:schemeClr>
              </a:solidFill>
              <a:effectLst/>
              <a:uFill>
                <a:solidFill>
                  <a:schemeClr val="tx1"/>
                </a:solidFill>
              </a:u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Использовано средств за 5 лет  </a:t>
            </a:r>
            <a:r>
              <a:rPr lang="en-US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$</a:t>
            </a:r>
            <a:r>
              <a:rPr lang="ru-RU" altLang="zh-CN" sz="2800" b="1" u="sng" dirty="0" smtClean="0">
                <a:solidFill>
                  <a:schemeClr val="tx2">
                    <a:lumMod val="75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  53 013 107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altLang="zh-CN" sz="2800" b="1" u="sng" dirty="0" smtClean="0">
                <a:solidFill>
                  <a:schemeClr val="accent2">
                    <a:lumMod val="50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Дополнит. экономия во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effectLst/>
                <a:cs typeface="Arial" charset="0"/>
              </a:rPr>
              <a:t>II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/>
                <a:cs typeface="Arial" charset="0"/>
              </a:rPr>
              <a:t> </a:t>
            </a:r>
            <a:r>
              <a:rPr lang="ru-RU" altLang="zh-CN" sz="2800" b="1" u="sng" dirty="0" smtClean="0">
                <a:solidFill>
                  <a:schemeClr val="accent2">
                    <a:lumMod val="50000"/>
                  </a:schemeClr>
                </a:solidFill>
                <a:effectLst/>
              </a:rPr>
              <a:t>фазе</a:t>
            </a:r>
            <a:r>
              <a:rPr lang="ru-RU" altLang="zh-CN" sz="2800" b="1" u="sng" dirty="0" smtClean="0">
                <a:solidFill>
                  <a:schemeClr val="accent2">
                    <a:lumMod val="50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   </a:t>
            </a:r>
            <a:r>
              <a:rPr lang="en-US" altLang="zh-CN" sz="2800" b="1" u="sng" dirty="0" smtClean="0">
                <a:solidFill>
                  <a:schemeClr val="accent2">
                    <a:lumMod val="50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$</a:t>
            </a:r>
            <a:r>
              <a:rPr lang="ru-RU" altLang="zh-CN" sz="2800" b="1" u="sng" dirty="0" smtClean="0">
                <a:solidFill>
                  <a:schemeClr val="accent2">
                    <a:lumMod val="50000"/>
                  </a:schemeClr>
                </a:solidFill>
                <a:effectLst/>
                <a:uFill>
                  <a:solidFill>
                    <a:schemeClr val="tx1"/>
                  </a:solidFill>
                </a:uFill>
              </a:rPr>
              <a:t>    1 461 986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zh-CN" sz="2800" b="1" u="sng" dirty="0" smtClean="0">
              <a:solidFill>
                <a:schemeClr val="tx2">
                  <a:lumMod val="75000"/>
                </a:schemeClr>
              </a:solidFill>
              <a:effectLst/>
              <a:uFill>
                <a:solidFill>
                  <a:schemeClr val="tx1"/>
                </a:solidFill>
              </a:u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0405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altLang="zh-CN" b="1" u="sng" dirty="0" smtClean="0">
                <a:solidFill>
                  <a:srgbClr val="FFFF00"/>
                </a:solidFill>
              </a:rPr>
              <a:t/>
            </a:r>
            <a:br>
              <a:rPr lang="ru-RU" altLang="zh-CN" b="1" u="sng" dirty="0" smtClean="0">
                <a:solidFill>
                  <a:srgbClr val="FFFF00"/>
                </a:solidFill>
              </a:rPr>
            </a:br>
            <a:r>
              <a:rPr lang="ru-RU" altLang="zh-CN" b="1" u="sng" dirty="0" smtClean="0">
                <a:solidFill>
                  <a:srgbClr val="7030A0"/>
                </a:solidFill>
              </a:rPr>
              <a:t>Общий бюджет</a:t>
            </a:r>
            <a:br>
              <a:rPr lang="ru-RU" altLang="zh-CN" b="1" u="sng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45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11216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Два периода (1+2 и 3+4 кварталы) продления Грант ГФ 8 Раунда по ТБ в РК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на 2015год (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без доп. 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</a:rPr>
              <a:t>финанс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. – из средств экономии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  <p:sp>
        <p:nvSpPr>
          <p:cNvPr id="17510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52400" y="3429000"/>
            <a:ext cx="8915400" cy="244827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   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Цель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периодов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продления: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  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- обеспечение дальнейшей реализации Программы;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   - решение вопроса подписания Рамочного Соглашение  с ГФСТМ;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    - принятие решения по выполнению рекомендаций по отчету Офиса Генерального Инспектора 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altLang="zh-CN" sz="2400" u="sng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24438" y="5867400"/>
            <a:ext cx="4011612" cy="661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altLang="zh-CN" sz="20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altLang="zh-CN" sz="2000" u="sng" dirty="0" smtClean="0">
              <a:solidFill>
                <a:srgbClr val="FCF004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000" b="1" dirty="0" smtClean="0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 rot="10800000" flipV="1">
            <a:off x="395536" y="1324444"/>
            <a:ext cx="848811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ru-RU" sz="2400" dirty="0">
                <a:cs typeface="Arial" charset="0"/>
              </a:rPr>
              <a:t> </a:t>
            </a:r>
            <a:endParaRPr lang="ru-RU" sz="2400" dirty="0" smtClean="0">
              <a:cs typeface="Arial" charset="0"/>
            </a:endParaRPr>
          </a:p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1 период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продления с 01.01.2015 – 30.06.2015г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. -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с</a:t>
            </a:r>
            <a:r>
              <a:rPr lang="ru-RU" altLang="zh-CN" sz="2400" dirty="0" smtClean="0">
                <a:solidFill>
                  <a:schemeClr val="tx2">
                    <a:lumMod val="50000"/>
                  </a:schemeClr>
                </a:solidFill>
              </a:rPr>
              <a:t>умма бюджета: </a:t>
            </a: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</a:rPr>
              <a:t>$ </a:t>
            </a:r>
            <a:r>
              <a:rPr lang="ru-RU" altLang="zh-CN" sz="2400" dirty="0">
                <a:solidFill>
                  <a:schemeClr val="tx2">
                    <a:lumMod val="50000"/>
                  </a:schemeClr>
                </a:solidFill>
              </a:rPr>
              <a:t>713 </a:t>
            </a:r>
            <a:r>
              <a:rPr lang="ru-RU" altLang="zh-CN" sz="2400" dirty="0" smtClean="0">
                <a:solidFill>
                  <a:schemeClr val="tx2">
                    <a:lumMod val="50000"/>
                  </a:schemeClr>
                </a:solidFill>
              </a:rPr>
              <a:t>327;</a:t>
            </a:r>
          </a:p>
          <a:p>
            <a:pPr>
              <a:spcBef>
                <a:spcPct val="0"/>
              </a:spcBef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2 период продления с 01.07.2015 – 31.12.2015г. –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сумма бюджета: </a:t>
            </a:r>
            <a:r>
              <a:rPr lang="en-US" altLang="zh-CN" sz="2400" dirty="0">
                <a:solidFill>
                  <a:schemeClr val="tx2">
                    <a:lumMod val="50000"/>
                  </a:schemeClr>
                </a:solidFill>
              </a:rPr>
              <a:t>$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 501 031.</a:t>
            </a:r>
          </a:p>
          <a:p>
            <a:pPr>
              <a:spcBef>
                <a:spcPct val="0"/>
              </a:spcBef>
              <a:buClrTx/>
              <a:buSzTx/>
            </a:pPr>
            <a:endParaRPr lang="ru-RU" sz="2400" b="1" dirty="0"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79634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7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763000" cy="620688"/>
          </a:xfrm>
          <a:noFill/>
        </p:spPr>
        <p:txBody>
          <a:bodyPr anchor="b">
            <a:noAutofit/>
          </a:bodyPr>
          <a:lstStyle/>
          <a:p>
            <a:pPr eaLnBrk="1" hangingPunct="1"/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/>
              </a:rPr>
              <a:t>Задачи продления гранта ГФ по ТБ на  2015г.</a:t>
            </a:r>
            <a:endParaRPr lang="en-US" sz="3200" b="1" dirty="0" smtClean="0">
              <a:solidFill>
                <a:schemeClr val="tx2">
                  <a:lumMod val="75000"/>
                </a:schemeClr>
              </a:solidFill>
              <a:effectLst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5900" y="764704"/>
            <a:ext cx="8820150" cy="6093296"/>
          </a:xfrm>
        </p:spPr>
        <p:txBody>
          <a:bodyPr>
            <a:normAutofit fontScale="70000" lnSpcReduction="20000"/>
          </a:bodyPr>
          <a:lstStyle/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000" b="1" dirty="0" smtClean="0"/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b="1" dirty="0" smtClean="0"/>
              <a:t>Подготовка к внедрению гранта ГФ по НМФ – разработка мероприятий по реформирования ПТС РК на основе КП (формирование рабочих гр., привлечение </a:t>
            </a:r>
            <a:r>
              <a:rPr lang="ru-RU" sz="3000" b="1" dirty="0" err="1" smtClean="0"/>
              <a:t>внутр</a:t>
            </a:r>
            <a:r>
              <a:rPr lang="ru-RU" sz="3000" b="1" dirty="0" smtClean="0"/>
              <a:t>. и внеш. консультантов, доработка программного обеспечения НРБТ. 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b="1" dirty="0" smtClean="0"/>
              <a:t>       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Все договора заключены, исполнение по плану.</a:t>
            </a:r>
            <a:endParaRPr lang="ru-RU" sz="3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000" b="1" dirty="0" smtClean="0"/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b="1" dirty="0" smtClean="0"/>
              <a:t>Поставка ПВР для 100 пациентов в УИС. </a:t>
            </a:r>
            <a:r>
              <a:rPr lang="ru-RU" sz="3000" b="1" dirty="0" err="1" smtClean="0"/>
              <a:t>МиО</a:t>
            </a:r>
            <a:r>
              <a:rPr lang="ru-RU" sz="3000" b="1" dirty="0" smtClean="0"/>
              <a:t>  мероприятий  8раунда.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Все ПТП доставлены, набор пациентов завершен, выполнено 14 визитов, в </a:t>
            </a:r>
            <a:r>
              <a:rPr lang="ru-RU" sz="3000" b="1" dirty="0" err="1" smtClean="0">
                <a:solidFill>
                  <a:schemeClr val="accent2">
                    <a:lumMod val="75000"/>
                  </a:schemeClr>
                </a:solidFill>
              </a:rPr>
              <a:t>т.ч</a:t>
            </a: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. 5 УИС.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000" b="1" dirty="0"/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b="1" dirty="0" smtClean="0"/>
              <a:t>Реализации мероприятий по договору с ПРООН (обеспечение лабораторными реагентами, центрифугами, морозильниками, замена фильтров, ремонт лаборатории и др.)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b="1" dirty="0" smtClean="0">
                <a:solidFill>
                  <a:schemeClr val="accent2">
                    <a:lumMod val="75000"/>
                  </a:schemeClr>
                </a:solidFill>
              </a:rPr>
              <a:t>Все мероприятия в процессе исполнения.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000" b="1" dirty="0"/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ru-RU" sz="3000" b="1" dirty="0" smtClean="0"/>
              <a:t>Поставка реагентов для БАКТЕК с ТЛЧ к ПТП 1 и 2 ряда, </a:t>
            </a:r>
            <a:r>
              <a:rPr lang="ru-RU" sz="3000" b="1" dirty="0" err="1" smtClean="0"/>
              <a:t>Хайн</a:t>
            </a:r>
            <a:r>
              <a:rPr lang="ru-RU" sz="3000" b="1" dirty="0" smtClean="0"/>
              <a:t> теста, </a:t>
            </a:r>
            <a:r>
              <a:rPr lang="en-US" sz="3000" b="1" dirty="0" smtClean="0"/>
              <a:t>G-expert</a:t>
            </a:r>
            <a:r>
              <a:rPr lang="ru-RU" sz="3000" b="1" dirty="0" smtClean="0"/>
              <a:t>. </a:t>
            </a:r>
            <a:r>
              <a:rPr lang="ru-RU" sz="3000" b="1" dirty="0">
                <a:solidFill>
                  <a:schemeClr val="accent2">
                    <a:lumMod val="75000"/>
                  </a:schemeClr>
                </a:solidFill>
              </a:rPr>
              <a:t>Все мероприятия в процессе исполнения.</a:t>
            </a:r>
          </a:p>
          <a:p>
            <a:pPr marL="457200" indent="-4572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500" b="1" dirty="0" smtClean="0"/>
              <a:t>   </a:t>
            </a:r>
            <a:endParaRPr lang="en-US" sz="4600" b="1" dirty="0" smtClean="0"/>
          </a:p>
          <a:p>
            <a:pPr marL="457200" lvl="0" indent="-457200" algn="just">
              <a:lnSpc>
                <a:spcPct val="80000"/>
              </a:lnSpc>
              <a:buNone/>
              <a:defRPr/>
            </a:pPr>
            <a:r>
              <a:rPr lang="ru-RU" sz="3400" b="1" dirty="0">
                <a:solidFill>
                  <a:prstClr val="black"/>
                </a:solidFill>
              </a:rPr>
              <a:t>Решение вопросов по рамочному соглашению и рекомендаций ОГИ</a:t>
            </a:r>
            <a:r>
              <a:rPr lang="ru-RU" sz="3400" b="1" dirty="0" smtClean="0">
                <a:solidFill>
                  <a:prstClr val="black"/>
                </a:solidFill>
              </a:rPr>
              <a:t>. </a:t>
            </a:r>
            <a:r>
              <a:rPr lang="ru-RU" sz="3400" b="1" dirty="0" smtClean="0">
                <a:solidFill>
                  <a:schemeClr val="accent2">
                    <a:lumMod val="75000"/>
                  </a:schemeClr>
                </a:solidFill>
              </a:rPr>
              <a:t>(отдельный слайд).</a:t>
            </a:r>
            <a:endParaRPr lang="ru-RU" sz="3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ru-RU" sz="3500" b="1" dirty="0" smtClean="0">
              <a:solidFill>
                <a:srgbClr val="00FF00"/>
              </a:solidFill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000" dirty="0" smtClean="0"/>
              <a:t> </a:t>
            </a:r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62654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9154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200" b="1" u="sng" dirty="0" smtClean="0"/>
              <a:t/>
            </a:r>
            <a:br>
              <a:rPr lang="ru-RU" sz="3200" b="1" u="sng" dirty="0" smtClean="0"/>
            </a:br>
            <a:r>
              <a:rPr lang="ru-RU" sz="3200" b="1" u="sng" dirty="0" smtClean="0"/>
              <a:t> </a:t>
            </a:r>
            <a:r>
              <a:rPr lang="ru-RU" sz="2400" b="1" u="sng" dirty="0" smtClean="0">
                <a:solidFill>
                  <a:schemeClr val="tx2">
                    <a:lumMod val="50000"/>
                  </a:schemeClr>
                </a:solidFill>
              </a:rPr>
              <a:t>Усиление кадрового потенциала в ведении ТБ и М/ШЛУ ТБ в рамках 8 раунда  гранта ГФ</a:t>
            </a:r>
            <a:br>
              <a:rPr lang="ru-RU" sz="2400" b="1" u="sng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2400" b="1" u="sng" dirty="0" smtClean="0">
                <a:solidFill>
                  <a:srgbClr val="FF0000"/>
                </a:solidFill>
              </a:rPr>
              <a:t>Всего обучено </a:t>
            </a:r>
            <a:r>
              <a:rPr lang="ru-RU" sz="2400" b="1" u="sng" dirty="0" smtClean="0"/>
              <a:t>– 10</a:t>
            </a:r>
            <a:r>
              <a:rPr lang="en-US" sz="2400" b="1" u="sng" dirty="0" smtClean="0"/>
              <a:t> 91</a:t>
            </a:r>
            <a:r>
              <a:rPr lang="ru-RU" sz="2400" b="1" u="sng" dirty="0" smtClean="0"/>
              <a:t>7 </a:t>
            </a:r>
            <a:r>
              <a:rPr lang="ru-RU" sz="2400" b="1" u="sng" dirty="0" smtClean="0">
                <a:solidFill>
                  <a:srgbClr val="FF0000"/>
                </a:solidFill>
              </a:rPr>
              <a:t>специалистов</a:t>
            </a:r>
            <a:r>
              <a:rPr lang="ru-RU" sz="2800" b="1" u="sng" dirty="0" smtClean="0">
                <a:solidFill>
                  <a:srgbClr val="FFFF00"/>
                </a:solidFill>
              </a:rPr>
              <a:t/>
            </a:r>
            <a:br>
              <a:rPr lang="ru-RU" sz="2800" b="1" u="sng" dirty="0" smtClean="0">
                <a:solidFill>
                  <a:srgbClr val="FFFF00"/>
                </a:solidFill>
              </a:rPr>
            </a:br>
            <a:endParaRPr lang="en-US" sz="3200" b="1" dirty="0" smtClean="0">
              <a:solidFill>
                <a:srgbClr val="FFFF00"/>
              </a:solidFill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40775" cy="51816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Обучение ГС и КУИС для стационаров  –        527 врачей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                                        для диспансеров  -       1230 врачей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                                  врачей сети ПМСП   -         6560 врачей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Семинары по инфекционному контролю - 1400 спец.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Семинары «</a:t>
            </a:r>
            <a:r>
              <a:rPr lang="ru-RU" sz="2000" b="1" dirty="0" err="1" smtClean="0"/>
              <a:t>Советн</a:t>
            </a:r>
            <a:r>
              <a:rPr lang="ru-RU" sz="2000" b="1" dirty="0" smtClean="0"/>
              <a:t>. по </a:t>
            </a:r>
            <a:r>
              <a:rPr lang="ru-RU" sz="2000" b="1" dirty="0" err="1" smtClean="0"/>
              <a:t>соблюд</a:t>
            </a:r>
            <a:r>
              <a:rPr lang="ru-RU" sz="2000" b="1" dirty="0" smtClean="0"/>
              <a:t>. режима» - 1070 м/с.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 smtClean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Семинары по </a:t>
            </a:r>
            <a:r>
              <a:rPr lang="ru-RU" sz="2000" b="1" dirty="0" err="1" smtClean="0"/>
              <a:t>МиО</a:t>
            </a:r>
            <a:r>
              <a:rPr lang="ru-RU" sz="2000" b="1" dirty="0" smtClean="0"/>
              <a:t> М/ШЛУ ТБ -                           190 врачей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 smtClean="0"/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Семинары по ведению НРБ ТБ -                        117 спец.</a:t>
            </a: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Семинары по вопросам ТБ/ВИЧ-                         68 врачей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Семинары за рубежом (Рига - Центр сотрудничества ВОЗ и  Россия - Томск/Новосибирск, Проект «Партнеры Во Имя Здоровья»), Тулуза – Франция и др. - 85 спец.</a:t>
            </a:r>
            <a:endParaRPr lang="en-US" sz="2000" b="1" dirty="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dirty="0" smtClean="0"/>
              <a:t>Техническая помощь </a:t>
            </a:r>
            <a:r>
              <a:rPr lang="ru-RU" sz="2000" b="1" dirty="0" err="1" smtClean="0"/>
              <a:t>внешн</a:t>
            </a:r>
            <a:r>
              <a:rPr lang="ru-RU" sz="2000" b="1" dirty="0" smtClean="0"/>
              <a:t> и </a:t>
            </a:r>
            <a:r>
              <a:rPr lang="ru-RU" sz="2000" b="1" dirty="0" err="1" smtClean="0"/>
              <a:t>внутр</a:t>
            </a:r>
            <a:r>
              <a:rPr lang="ru-RU" sz="2000" b="1" dirty="0" smtClean="0"/>
              <a:t>. экспертов– 13 спец.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0359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54029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b="1" u="sng" dirty="0" smtClean="0"/>
              <a:t/>
            </a:r>
            <a:br>
              <a:rPr lang="ru-RU" sz="2400" b="1" u="sng" dirty="0" smtClean="0"/>
            </a:br>
            <a:r>
              <a:rPr lang="ru-RU" sz="2700" b="1" u="sng" dirty="0" smtClean="0">
                <a:solidFill>
                  <a:schemeClr val="tx2">
                    <a:lumMod val="50000"/>
                  </a:schemeClr>
                </a:solidFill>
              </a:rPr>
              <a:t>Расширение быстрых методов  диагностики ТБ и М/ШЛУ ТБ</a:t>
            </a:r>
            <a:r>
              <a:rPr lang="ru-RU" sz="3600" b="1" u="sng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600" b="1" u="sng" dirty="0">
                <a:solidFill>
                  <a:schemeClr val="tx2">
                    <a:lumMod val="50000"/>
                  </a:schemeClr>
                </a:solidFill>
              </a:rPr>
            </a:br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444" y="692696"/>
            <a:ext cx="8888413" cy="5940896"/>
          </a:xfrm>
          <a:ln>
            <a:solidFill>
              <a:srgbClr val="FFFF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CF004"/>
                </a:solidFill>
              </a14:hiddenFill>
            </a:ext>
          </a:extLst>
        </p:spPr>
        <p:txBody>
          <a:bodyPr>
            <a:normAutofit lnSpcReduction="10000"/>
          </a:bodyPr>
          <a:lstStyle/>
          <a:p>
            <a:pPr algn="ctr">
              <a:buNone/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 Из средств гранта ГФ</a:t>
            </a:r>
          </a:p>
          <a:p>
            <a:pPr>
              <a:buNone/>
              <a:defRPr/>
            </a:pPr>
            <a:r>
              <a:rPr lang="ru-RU" sz="2400" b="1" dirty="0" smtClean="0"/>
              <a:t>Приобретение аппаратов БАКТЕК</a:t>
            </a:r>
            <a:r>
              <a:rPr lang="en-US" sz="2400" b="1" dirty="0" smtClean="0"/>
              <a:t> -9</a:t>
            </a:r>
            <a:r>
              <a:rPr lang="ru-RU" sz="2400" b="1" dirty="0" smtClean="0"/>
              <a:t>, Хаин </a:t>
            </a:r>
            <a:r>
              <a:rPr lang="en-US" sz="2400" b="1" dirty="0" smtClean="0"/>
              <a:t>-11</a:t>
            </a:r>
            <a:r>
              <a:rPr lang="ru-RU" sz="2400" b="1" dirty="0" smtClean="0"/>
              <a:t>, </a:t>
            </a:r>
            <a:r>
              <a:rPr lang="en-US" sz="2400" b="1" dirty="0" smtClean="0"/>
              <a:t>G-expert TB</a:t>
            </a:r>
            <a:r>
              <a:rPr lang="kk-KZ" sz="2400" b="1" dirty="0" smtClean="0"/>
              <a:t>/</a:t>
            </a:r>
            <a:r>
              <a:rPr lang="en-US" sz="2400" b="1" dirty="0" smtClean="0"/>
              <a:t>Rif – 13</a:t>
            </a:r>
            <a:r>
              <a:rPr lang="ru-RU" sz="2400" b="1" dirty="0" smtClean="0"/>
              <a:t>. Всего обслуживается  (калибровка, замена модулей, общее ТО) 24 аппарат </a:t>
            </a:r>
            <a:r>
              <a:rPr lang="en-US" sz="2400" b="1" dirty="0"/>
              <a:t>G-expert TB</a:t>
            </a:r>
            <a:r>
              <a:rPr lang="kk-KZ" sz="2400" b="1" dirty="0"/>
              <a:t>/</a:t>
            </a:r>
            <a:r>
              <a:rPr lang="en-US" sz="2400" b="1" dirty="0" smtClean="0"/>
              <a:t>Rif</a:t>
            </a:r>
            <a:r>
              <a:rPr lang="ru-RU" sz="2400" b="1" dirty="0" smtClean="0"/>
              <a:t>.</a:t>
            </a:r>
            <a:r>
              <a:rPr lang="en-US" sz="2400" b="1" dirty="0" smtClean="0"/>
              <a:t> </a:t>
            </a:r>
            <a:endParaRPr lang="ru-RU" sz="2400" b="1" dirty="0" smtClean="0"/>
          </a:p>
          <a:p>
            <a:pPr marL="0" indent="0">
              <a:buNone/>
              <a:defRPr/>
            </a:pPr>
            <a:endParaRPr lang="ru-RU" sz="2400" b="1" dirty="0" smtClean="0"/>
          </a:p>
          <a:p>
            <a:pPr marL="0" indent="0">
              <a:buNone/>
              <a:defRPr/>
            </a:pPr>
            <a:r>
              <a:rPr lang="ru-RU" sz="2400" b="1" dirty="0" smtClean="0"/>
              <a:t>Закуп расходных материалов </a:t>
            </a:r>
            <a:r>
              <a:rPr lang="ru-RU" sz="2400" b="1" dirty="0" smtClean="0">
                <a:solidFill>
                  <a:schemeClr val="accent2"/>
                </a:solidFill>
              </a:rPr>
              <a:t>из РБ и ГФ  </a:t>
            </a:r>
            <a:r>
              <a:rPr lang="ru-RU" sz="2400" b="1" dirty="0" smtClean="0"/>
              <a:t>для БАКТЕК  с ТЛЧ к ПТП 1 и 2 ряда - 96%, </a:t>
            </a:r>
            <a:r>
              <a:rPr lang="ru-RU" sz="2400" b="1" dirty="0" err="1" smtClean="0"/>
              <a:t>Хайн</a:t>
            </a:r>
            <a:r>
              <a:rPr lang="ru-RU" sz="2400" b="1" dirty="0" smtClean="0"/>
              <a:t> – 50%.</a:t>
            </a:r>
          </a:p>
          <a:p>
            <a:pPr marL="0" indent="0">
              <a:buNone/>
              <a:defRPr/>
            </a:pPr>
            <a:r>
              <a:rPr lang="ru-RU" sz="2400" b="1" dirty="0" err="1" smtClean="0"/>
              <a:t>Катриджей</a:t>
            </a:r>
            <a:r>
              <a:rPr lang="ru-RU" sz="2400" b="1" dirty="0" smtClean="0"/>
              <a:t> </a:t>
            </a:r>
            <a:r>
              <a:rPr lang="en-US" sz="2400" b="1" dirty="0" smtClean="0"/>
              <a:t>G-expert</a:t>
            </a:r>
            <a:r>
              <a:rPr lang="ru-RU" sz="2400" b="1" dirty="0" smtClean="0"/>
              <a:t> – 84 670 (по </a:t>
            </a:r>
            <a:r>
              <a:rPr lang="en-US" sz="2400" b="1" dirty="0" smtClean="0"/>
              <a:t>$</a:t>
            </a:r>
            <a:r>
              <a:rPr lang="ru-RU" sz="2400" b="1" dirty="0" smtClean="0"/>
              <a:t>10</a:t>
            </a:r>
            <a:r>
              <a:rPr lang="en-US" sz="2400" b="1" dirty="0" smtClean="0"/>
              <a:t> </a:t>
            </a:r>
            <a:r>
              <a:rPr lang="ru-RU" sz="2400" b="1" dirty="0" smtClean="0"/>
              <a:t>за один </a:t>
            </a:r>
            <a:r>
              <a:rPr lang="ru-RU" sz="2400" b="1" dirty="0" err="1" smtClean="0"/>
              <a:t>катридж</a:t>
            </a:r>
            <a:r>
              <a:rPr lang="ru-RU" sz="2400" b="1" dirty="0" smtClean="0"/>
              <a:t>). </a:t>
            </a:r>
            <a:endParaRPr lang="en-US" sz="2400" b="1" dirty="0" smtClean="0"/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b="1" dirty="0" smtClean="0"/>
          </a:p>
          <a:p>
            <a:pPr marL="0" indent="0">
              <a:buNone/>
              <a:defRPr/>
            </a:pPr>
            <a:r>
              <a:rPr lang="ru-RU" sz="2400" b="1" dirty="0" smtClean="0"/>
              <a:t>Полное обеспечение бактериологических посевов и ТЛЧ по традиционной и автоматизированной технологиям (</a:t>
            </a:r>
            <a:r>
              <a:rPr lang="ru-RU" sz="2400" b="1" dirty="0">
                <a:solidFill>
                  <a:srgbClr val="C0504D"/>
                </a:solidFill>
              </a:rPr>
              <a:t>из РБ и ГФ </a:t>
            </a:r>
            <a:r>
              <a:rPr lang="ru-RU" sz="2400" b="1" dirty="0" smtClean="0"/>
              <a:t>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b="1" dirty="0" smtClean="0"/>
              <a:t>Поддержка внешнего контроля качества исследований (</a:t>
            </a:r>
            <a:r>
              <a:rPr lang="ru-RU" sz="2400" b="1" dirty="0" err="1" smtClean="0"/>
              <a:t>Борстел</a:t>
            </a:r>
            <a:r>
              <a:rPr lang="ru-RU" sz="2400" b="1" dirty="0" smtClean="0"/>
              <a:t> – </a:t>
            </a:r>
            <a:r>
              <a:rPr lang="ru-RU" sz="2400" b="1" dirty="0" err="1" smtClean="0"/>
              <a:t>супранациональная</a:t>
            </a:r>
            <a:r>
              <a:rPr lang="ru-RU" sz="2400" b="1" dirty="0" smtClean="0"/>
              <a:t> лаборатория)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400" b="1" dirty="0" smtClean="0"/>
              <a:t>Ремонт и техобслуживание закупленного  лабораторного  оборудования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ru-RU" sz="2400" b="1" dirty="0" smtClean="0"/>
          </a:p>
          <a:p>
            <a:pPr eaLnBrk="1" hangingPunct="1">
              <a:defRPr/>
            </a:pPr>
            <a:endParaRPr lang="ru-RU" sz="2800" u="sng" dirty="0" smtClean="0"/>
          </a:p>
        </p:txBody>
      </p:sp>
    </p:spTree>
    <p:extLst>
      <p:ext uri="{BB962C8B-B14F-4D97-AF65-F5344CB8AC3E}">
        <p14:creationId xmlns:p14="http://schemas.microsoft.com/office/powerpoint/2010/main" val="25977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152400"/>
            <a:ext cx="8888413" cy="540296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Охват лечением М/ШЛУ ТБ пациентов по проекту 8 Раунда ГФ</a:t>
            </a:r>
            <a:endParaRPr lang="en-US" sz="4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5900" y="1066800"/>
            <a:ext cx="8820150" cy="5241925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Обеспечение ПВР на 7540 (104%) пациентов. Всего на сумму  </a:t>
            </a:r>
            <a:r>
              <a:rPr lang="en-US" sz="2400" b="1" dirty="0" smtClean="0"/>
              <a:t>$</a:t>
            </a:r>
            <a:r>
              <a:rPr lang="ru-RU" sz="2400" b="1" dirty="0" smtClean="0"/>
              <a:t> 28 268 236.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     - 2010г - 2260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     - 2011г - 1700  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      -2012г - 1400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      -2013г -  950 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     -2014г - 1130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     -2015  -   100</a:t>
            </a:r>
          </a:p>
          <a:p>
            <a:pPr marL="457200" indent="-457200" eaLnBrk="1" hangingPunct="1">
              <a:lnSpc>
                <a:spcPct val="80000"/>
              </a:lnSpc>
              <a:defRPr/>
            </a:pPr>
            <a:r>
              <a:rPr lang="ru-RU" sz="2400" b="1" dirty="0" smtClean="0"/>
              <a:t>Из них в пенитенциарную систему РК  в 2010г.-355 пациентов; в 2011г.-370; 2012г.-270; 2013г.-270; 2014- 300; 2015 - 100.  Всего-1665 пациентов;</a:t>
            </a:r>
          </a:p>
          <a:p>
            <a:pPr marL="457200" indent="-457200" eaLnBrk="1" hangingPunct="1">
              <a:lnSpc>
                <a:spcPct val="80000"/>
              </a:lnSpc>
              <a:defRPr/>
            </a:pPr>
            <a:endParaRPr lang="ru-RU" sz="2400" b="1" dirty="0" smtClean="0"/>
          </a:p>
          <a:p>
            <a:pPr marL="457200" indent="-457200" eaLnBrk="1" hangingPunct="1">
              <a:lnSpc>
                <a:spcPct val="80000"/>
              </a:lnSpc>
              <a:defRPr/>
            </a:pPr>
            <a:r>
              <a:rPr lang="ru-RU" sz="2400" b="1" dirty="0" smtClean="0"/>
              <a:t>Впервые закуплены препараты 3 ряда на 220 ШЛУ ТБ для пациентов гражданского сектора;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      </a:t>
            </a:r>
          </a:p>
          <a:p>
            <a:pPr marL="457200" indent="-457200">
              <a:lnSpc>
                <a:spcPct val="80000"/>
              </a:lnSpc>
              <a:defRPr/>
            </a:pPr>
            <a:r>
              <a:rPr lang="ru-RU" sz="2400" b="1" dirty="0" smtClean="0"/>
              <a:t>Охват лечением МЛУ ТБ пациентов из ГФ и РБ – до 98%</a:t>
            </a:r>
            <a:r>
              <a:rPr lang="ru-RU" sz="2400" b="1" dirty="0">
                <a:solidFill>
                  <a:srgbClr val="C0504D"/>
                </a:solidFill>
              </a:rPr>
              <a:t> </a:t>
            </a:r>
            <a:r>
              <a:rPr lang="ru-RU" sz="2400" b="1" dirty="0" smtClean="0">
                <a:solidFill>
                  <a:srgbClr val="C0504D"/>
                </a:solidFill>
              </a:rPr>
              <a:t>(из </a:t>
            </a:r>
            <a:r>
              <a:rPr lang="ru-RU" sz="2400" b="1" dirty="0">
                <a:solidFill>
                  <a:srgbClr val="C0504D"/>
                </a:solidFill>
              </a:rPr>
              <a:t>РБ и </a:t>
            </a:r>
            <a:r>
              <a:rPr lang="ru-RU" sz="2400" b="1" dirty="0" smtClean="0">
                <a:solidFill>
                  <a:srgbClr val="C0504D"/>
                </a:solidFill>
              </a:rPr>
              <a:t>ГФ)</a:t>
            </a:r>
            <a:endParaRPr lang="ru-RU" sz="2400" b="1" dirty="0" smtClean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17504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500676682"/>
              </p:ext>
            </p:extLst>
          </p:nvPr>
        </p:nvGraphicFramePr>
        <p:xfrm>
          <a:off x="158304" y="1463576"/>
          <a:ext cx="4146872" cy="475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3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81448233"/>
              </p:ext>
            </p:extLst>
          </p:nvPr>
        </p:nvGraphicFramePr>
        <p:xfrm>
          <a:off x="4590941" y="1700808"/>
          <a:ext cx="4256087" cy="479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838200" y="692697"/>
            <a:ext cx="3098800" cy="57606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</a:rPr>
              <a:t>Гражданский сектор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64163" y="692697"/>
            <a:ext cx="3095625" cy="576063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>
                <a:solidFill>
                  <a:schemeClr val="tx2"/>
                </a:solidFill>
              </a:rPr>
              <a:t>Пенитенциарный сектор</a:t>
            </a: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395288" y="115889"/>
            <a:ext cx="84629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bIns="91440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+mj-ea"/>
                <a:cs typeface="Times New Roman" pitchFamily="18" charset="0"/>
              </a:rPr>
              <a:t>Заболеваемость и смертность от туберкулеза в Казахстане</a:t>
            </a:r>
          </a:p>
        </p:txBody>
      </p:sp>
    </p:spTree>
    <p:extLst>
      <p:ext uri="{BB962C8B-B14F-4D97-AF65-F5344CB8AC3E}">
        <p14:creationId xmlns:p14="http://schemas.microsoft.com/office/powerpoint/2010/main" val="263817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</TotalTime>
  <Words>2018</Words>
  <Application>Microsoft Office PowerPoint</Application>
  <PresentationFormat>Экран (4:3)</PresentationFormat>
  <Paragraphs>291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 Обзор ситуации по гранту 8 раунда ГФСТМ и по НМФ по ТБ в Республике Казахстан</vt:lpstr>
      <vt:lpstr>Грант 8 Раунда ГФ поТБ в РК </vt:lpstr>
      <vt:lpstr> Общий бюджет </vt:lpstr>
      <vt:lpstr>Два периода (1+2 и 3+4 кварталы) продления Грант ГФ 8 Раунда по ТБ в РК на 2015год (без доп.  финанс. – из средств экономии)</vt:lpstr>
      <vt:lpstr>Задачи продления гранта ГФ по ТБ на  2015г.</vt:lpstr>
      <vt:lpstr>  Усиление кадрового потенциала в ведении ТБ и М/ШЛУ ТБ в рамках 8 раунда  гранта ГФ Всего обучено – 10 917 специалистов </vt:lpstr>
      <vt:lpstr> Расширение быстрых методов  диагностики ТБ и М/ШЛУ ТБ </vt:lpstr>
      <vt:lpstr>Охват лечением М/ШЛУ ТБ пациентов по проекту 8 Раунда ГФ</vt:lpstr>
      <vt:lpstr>Презентация PowerPoint</vt:lpstr>
      <vt:lpstr>Результаты реализации грантов ГФ по ТБ в РК в 2007-2014гг.</vt:lpstr>
      <vt:lpstr>Проект Гранта ГФСТМ по НМФ на 2015-2017 годы по борьбе с  М/ШЛУ ТБ в РК был одобрен решением GAC -14.11.2015г. </vt:lpstr>
      <vt:lpstr>Запланированный бюджет гранта по НМФ (в $)</vt:lpstr>
      <vt:lpstr>Задачи проекта гранта ГФ по НМФ</vt:lpstr>
      <vt:lpstr>Задача 1.  Поддержка реформирования противотуберкулезной помощи путем усиления менеджмента, мониторинга и оценки,  потенциала НТП</vt:lpstr>
      <vt:lpstr>  Задача 2.  Улучшить своевременное выявление случаев и качество диагностики ТБ и ЛУ ТБ. </vt:lpstr>
      <vt:lpstr> Задача 3.  Содействовать качественному и основанному на доказательствах лечению случаев ЛУ ТБ  </vt:lpstr>
      <vt:lpstr>Демонстрационные проекты   полного амбулаторного лечения случаев TБ и М/ШЛУ ТБ</vt:lpstr>
      <vt:lpstr>Задача 4.  Усилить сотрудничество и ответное действие для контроля ТБ/ВИЧ ко-инфекции</vt:lpstr>
      <vt:lpstr>Задача 5.  Усилить контроль над ТБ и ЛУ ТБ в пенитенциарной системе </vt:lpstr>
      <vt:lpstr>  Задача 6.  Усилить партнерство с гражданским сектором для эффективного контроля над ТБ, ЛУ ТБ и ТБ/ВИЧ  </vt:lpstr>
      <vt:lpstr> Программа грантов НПО </vt:lpstr>
      <vt:lpstr>   Рекомендации  для начала работы по гранту ГФ по НМФ  (1.) </vt:lpstr>
      <vt:lpstr>   Рекомендации ГФ для начала работы по гранту ГФ по НМФ  (2.) </vt:lpstr>
      <vt:lpstr>  </vt:lpstr>
      <vt:lpstr>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Запуск  гранта ГФСТМ по НМФ на 2014-2017 годы по борьбе с  М/ШЛУ ТБ в Республике Казахстан</dc:title>
  <dc:creator>T1000</dc:creator>
  <cp:lastModifiedBy>Windows User</cp:lastModifiedBy>
  <cp:revision>98</cp:revision>
  <cp:lastPrinted>2014-10-20T08:52:21Z</cp:lastPrinted>
  <dcterms:created xsi:type="dcterms:W3CDTF">2014-10-13T04:40:57Z</dcterms:created>
  <dcterms:modified xsi:type="dcterms:W3CDTF">2015-10-16T03:34:56Z</dcterms:modified>
</cp:coreProperties>
</file>