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344" r:id="rId2"/>
    <p:sldId id="363" r:id="rId3"/>
    <p:sldId id="364" r:id="rId4"/>
    <p:sldId id="374" r:id="rId5"/>
    <p:sldId id="365" r:id="rId6"/>
    <p:sldId id="366" r:id="rId7"/>
    <p:sldId id="367" r:id="rId8"/>
    <p:sldId id="369" r:id="rId9"/>
    <p:sldId id="368" r:id="rId10"/>
    <p:sldId id="370" r:id="rId11"/>
    <p:sldId id="362" r:id="rId12"/>
    <p:sldId id="371" r:id="rId13"/>
    <p:sldId id="372" r:id="rId14"/>
    <p:sldId id="36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6209"/>
    <a:srgbClr val="E0890A"/>
    <a:srgbClr val="C5760D"/>
    <a:srgbClr val="BF5B09"/>
    <a:srgbClr val="C4971A"/>
    <a:srgbClr val="E5B8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>
      <p:cViewPr varScale="1">
        <p:scale>
          <a:sx n="84" d="100"/>
          <a:sy n="84" d="100"/>
        </p:scale>
        <p:origin x="1454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90F821-523B-4A28-B524-8B2252B28E5A}" type="datetimeFigureOut">
              <a:rPr lang="ru-RU" smtClean="0"/>
              <a:t>16.10.2015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31D1C-3F3A-4122-BA99-1CBC5BB74DE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4560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10/16/2015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D:\Armine Hovsepyan\Documents\Project HOPE\Templates, logos\founded@201958_jpg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096000"/>
            <a:ext cx="1089025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5358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10/16/2015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005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10/16/2015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745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10/16/2015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293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10/16/2015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0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10/16/2015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188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10/16/2015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779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10/16/2015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938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10/16/2015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291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10/16/2015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235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10/16/2015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280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A6BF7-2837-42FC-9677-E4B70792BDBF}" type="datetimeFigureOut">
              <a:rPr lang="en-US" smtClean="0"/>
              <a:t>10/16/2015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D:\Armine Hovsepyan\Documents\Project HOPE\Templates, logos\founded@201958_jpg.jpg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095104"/>
            <a:ext cx="1089025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45416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371600"/>
            <a:ext cx="6858000" cy="274320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FF00"/>
                </a:solidFill>
                <a:latin typeface="+mn-lt"/>
              </a:rPr>
              <a:t>Обзор по выполнению мероприятий проекта Глобального Фонда по борьбе со СПИДом, туберкулезом и малярией «</a:t>
            </a:r>
            <a:r>
              <a:rPr lang="ru-RU" sz="2800" dirty="0" smtClean="0">
                <a:solidFill>
                  <a:srgbClr val="FFFF00"/>
                </a:solidFill>
              </a:rPr>
              <a:t>Мероприятия </a:t>
            </a:r>
            <a:r>
              <a:rPr lang="ru-RU" sz="2800" dirty="0">
                <a:solidFill>
                  <a:srgbClr val="FFFF00"/>
                </a:solidFill>
              </a:rPr>
              <a:t>направленные на транcграничный контроль и лечение ТБ, МЛУ ТБ и ТБ/ВИЧ среди трудовых мигрантов» </a:t>
            </a:r>
            <a:r>
              <a:rPr lang="ru-RU" sz="2800" dirty="0" smtClean="0">
                <a:solidFill>
                  <a:srgbClr val="FFFF00"/>
                </a:solidFill>
              </a:rPr>
              <a:t>в </a:t>
            </a:r>
            <a:r>
              <a:rPr lang="ru-RU" sz="2800" dirty="0">
                <a:solidFill>
                  <a:srgbClr val="FFFF00"/>
                </a:solidFill>
              </a:rPr>
              <a:t>Республике Казахстан 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>
                <a:solidFill>
                  <a:srgbClr val="FFFF00"/>
                </a:solidFill>
              </a:rPr>
              <a:t/>
            </a:r>
            <a:br>
              <a:rPr lang="ru-RU" sz="2800" dirty="0">
                <a:solidFill>
                  <a:srgbClr val="FFFF00"/>
                </a:solidFill>
              </a:rPr>
            </a:br>
            <a:endParaRPr lang="ru-RU" sz="28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511439"/>
            <a:ext cx="6858000" cy="1013345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Б. Бабамурадов</a:t>
            </a:r>
          </a:p>
          <a:p>
            <a:r>
              <a:rPr lang="en-US" dirty="0" smtClean="0"/>
              <a:t>Project HOPE</a:t>
            </a:r>
          </a:p>
          <a:p>
            <a:r>
              <a:rPr lang="ru-RU" dirty="0" smtClean="0"/>
              <a:t>Алматы,</a:t>
            </a:r>
          </a:p>
          <a:p>
            <a:r>
              <a:rPr lang="ru-RU" dirty="0" smtClean="0"/>
              <a:t>16 октября 2015 года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8138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ПРОГРАММНЫЕ МЕРОПРИЯТИЯ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r>
              <a:rPr lang="ru-RU" sz="2600" dirty="0">
                <a:solidFill>
                  <a:srgbClr val="FFFF00"/>
                </a:solidFill>
              </a:rPr>
              <a:t>Организовать санитарно-просветительные мероприятия (разработка и распечатка ИОМ, организация тренинга для журналистов, организация мероприятий к Всемирному дню борьбы ТБ и Дня мигранта</a:t>
            </a:r>
            <a:r>
              <a:rPr lang="ru-RU" sz="2600" dirty="0" smtClean="0">
                <a:solidFill>
                  <a:srgbClr val="FFFF00"/>
                </a:solidFill>
              </a:rPr>
              <a:t>)</a:t>
            </a:r>
          </a:p>
          <a:p>
            <a:pPr lvl="1"/>
            <a:r>
              <a:rPr lang="ru-RU" sz="2400" dirty="0" smtClean="0">
                <a:solidFill>
                  <a:srgbClr val="FFFF00"/>
                </a:solidFill>
              </a:rPr>
              <a:t>Разработаны и протестированы несколько видом ИОМ для различных целевых групп мигрантов. </a:t>
            </a:r>
          </a:p>
          <a:p>
            <a:pPr lvl="1"/>
            <a:r>
              <a:rPr lang="ru-RU" sz="2400" dirty="0" smtClean="0">
                <a:solidFill>
                  <a:srgbClr val="FFFF00"/>
                </a:solidFill>
              </a:rPr>
              <a:t>Объявлен конкурс для компаний по распечатке ИОМ</a:t>
            </a:r>
          </a:p>
          <a:p>
            <a:pPr lvl="1"/>
            <a:r>
              <a:rPr lang="ru-RU" sz="2400" dirty="0" smtClean="0">
                <a:solidFill>
                  <a:srgbClr val="FFFF00"/>
                </a:solidFill>
              </a:rPr>
              <a:t>Тренинг для журналистов запланирован на 22-23 октября 2015 г. (г. Алматы, гостиница </a:t>
            </a:r>
            <a:r>
              <a:rPr lang="ru-RU" sz="2400" dirty="0" smtClean="0">
                <a:solidFill>
                  <a:srgbClr val="FFFF00"/>
                </a:solidFill>
              </a:rPr>
              <a:t>Уют)</a:t>
            </a:r>
            <a:endParaRPr lang="ru-RU" sz="2400" dirty="0">
              <a:solidFill>
                <a:srgbClr val="FFFF00"/>
              </a:solidFill>
            </a:endParaRPr>
          </a:p>
          <a:p>
            <a:pPr lvl="0"/>
            <a:endParaRPr lang="en-US" sz="19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983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6229" y="57790"/>
            <a:ext cx="3010167" cy="28378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788" y="989645"/>
            <a:ext cx="2182837" cy="4359741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4611" y="3484572"/>
            <a:ext cx="2157067" cy="333829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74354"/>
            <a:ext cx="2374611" cy="3429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120" y="274638"/>
            <a:ext cx="3828288" cy="284956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2222" y="2895600"/>
            <a:ext cx="3051778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207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6576"/>
            <a:ext cx="8229600" cy="1143000"/>
          </a:xfrm>
        </p:spPr>
        <p:txBody>
          <a:bodyPr/>
          <a:lstStyle/>
          <a:p>
            <a:r>
              <a:rPr lang="ru-RU" dirty="0"/>
              <a:t>ПРОГРАММНЫЕ МЕРОПРИЯТИЯ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dirty="0">
                <a:solidFill>
                  <a:srgbClr val="FFFF00"/>
                </a:solidFill>
              </a:rPr>
              <a:t>Обеспечить мотивационным пакетом мигрантов на амбулаторном этапе лечения </a:t>
            </a:r>
          </a:p>
          <a:p>
            <a:pPr lvl="1"/>
            <a:r>
              <a:rPr lang="ru-RU" dirty="0" smtClean="0">
                <a:solidFill>
                  <a:srgbClr val="FFFF00"/>
                </a:solidFill>
              </a:rPr>
              <a:t>Определены различные виды мотивационной </a:t>
            </a:r>
            <a:r>
              <a:rPr lang="ru-RU" dirty="0" smtClean="0">
                <a:solidFill>
                  <a:srgbClr val="FFFF00"/>
                </a:solidFill>
              </a:rPr>
              <a:t>поддержки </a:t>
            </a:r>
            <a:r>
              <a:rPr lang="ru-RU" dirty="0" smtClean="0">
                <a:solidFill>
                  <a:srgbClr val="FFFF00"/>
                </a:solidFill>
              </a:rPr>
              <a:t>для целевой группы мигрантов</a:t>
            </a:r>
          </a:p>
          <a:p>
            <a:pPr lvl="1"/>
            <a:r>
              <a:rPr lang="ru-RU" dirty="0" smtClean="0">
                <a:solidFill>
                  <a:srgbClr val="FFFF00"/>
                </a:solidFill>
              </a:rPr>
              <a:t>Для </a:t>
            </a:r>
            <a:r>
              <a:rPr lang="ru-RU" dirty="0">
                <a:solidFill>
                  <a:srgbClr val="FFFF00"/>
                </a:solidFill>
              </a:rPr>
              <a:t>мотивационной поддержки внешних мигрантов больных туберкулезов и лекарственно-устойчивым туберкулезом отобран и утвержден в НЦПТ перечень продуктовых и гигиенических средств. </a:t>
            </a:r>
          </a:p>
          <a:p>
            <a:pPr lvl="1"/>
            <a:r>
              <a:rPr lang="ru-RU" dirty="0">
                <a:solidFill>
                  <a:srgbClr val="FFFF00"/>
                </a:solidFill>
              </a:rPr>
              <a:t>Отбор </a:t>
            </a:r>
            <a:r>
              <a:rPr lang="ru-RU" dirty="0" smtClean="0">
                <a:solidFill>
                  <a:srgbClr val="FFFF00"/>
                </a:solidFill>
              </a:rPr>
              <a:t>продуктов проведен </a:t>
            </a:r>
            <a:r>
              <a:rPr lang="ru-RU" dirty="0">
                <a:solidFill>
                  <a:srgbClr val="FFFF00"/>
                </a:solidFill>
              </a:rPr>
              <a:t>с учетом потребительской корзины в РК в 2015 году. </a:t>
            </a:r>
          </a:p>
          <a:p>
            <a:pPr lvl="1"/>
            <a:r>
              <a:rPr lang="ru-RU" dirty="0">
                <a:solidFill>
                  <a:srgbClr val="FFFF00"/>
                </a:solidFill>
              </a:rPr>
              <a:t>Подготовлен пакет документов для объявления конкурса на торговую сеть для закупа продуктов для мотивационного пакета и отправлен донору для согласования. </a:t>
            </a:r>
            <a:endParaRPr lang="ru-RU" dirty="0" smtClean="0">
              <a:solidFill>
                <a:srgbClr val="FFFF00"/>
              </a:solidFill>
            </a:endParaRPr>
          </a:p>
          <a:p>
            <a:pPr marL="457200" lvl="1" indent="0">
              <a:buNone/>
            </a:pPr>
            <a:endParaRPr lang="ru-RU" dirty="0">
              <a:solidFill>
                <a:srgbClr val="FFFF00"/>
              </a:solidFill>
            </a:endParaRPr>
          </a:p>
          <a:p>
            <a:endParaRPr lang="ru-RU" sz="2700" dirty="0">
              <a:solidFill>
                <a:srgbClr val="FFFF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786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ПРОГРАММНЫЕ МЕРОПРИЯТИЯ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rgbClr val="FFFF00"/>
                </a:solidFill>
              </a:rPr>
              <a:t>Оценочные визиты в пилотные области</a:t>
            </a:r>
          </a:p>
          <a:p>
            <a:pPr lvl="1"/>
            <a:r>
              <a:rPr lang="ru-RU" dirty="0">
                <a:solidFill>
                  <a:srgbClr val="FFFF00"/>
                </a:solidFill>
              </a:rPr>
              <a:t>Проведены оценочные визиты в 7 пилотных территорий</a:t>
            </a:r>
          </a:p>
          <a:p>
            <a:pPr lvl="1"/>
            <a:r>
              <a:rPr lang="ru-RU" dirty="0">
                <a:solidFill>
                  <a:srgbClr val="FFFF00"/>
                </a:solidFill>
              </a:rPr>
              <a:t>Результаты </a:t>
            </a:r>
            <a:r>
              <a:rPr lang="ru-RU" dirty="0" smtClean="0">
                <a:solidFill>
                  <a:srgbClr val="FFFF00"/>
                </a:solidFill>
              </a:rPr>
              <a:t>визитов обсуждены на </a:t>
            </a:r>
            <a:r>
              <a:rPr lang="ru-RU" dirty="0">
                <a:solidFill>
                  <a:srgbClr val="FFFF00"/>
                </a:solidFill>
              </a:rPr>
              <a:t>заседаниях Рабочей группы и Национальной координационный встрече между ведомствами и НПО по вопросам ТБ среди мигрантов</a:t>
            </a:r>
          </a:p>
          <a:p>
            <a:pPr lvl="1"/>
            <a:endParaRPr lang="ru-RU" dirty="0">
              <a:solidFill>
                <a:srgbClr val="FFFF00"/>
              </a:solidFill>
            </a:endParaRPr>
          </a:p>
          <a:p>
            <a:r>
              <a:rPr lang="ru-RU" dirty="0" smtClean="0">
                <a:solidFill>
                  <a:srgbClr val="FFFF00"/>
                </a:solidFill>
              </a:rPr>
              <a:t>Мониторинговые визиты </a:t>
            </a:r>
          </a:p>
          <a:p>
            <a:pPr lvl="1"/>
            <a:r>
              <a:rPr lang="ru-RU" sz="2300" dirty="0" smtClean="0">
                <a:solidFill>
                  <a:srgbClr val="FFFF00"/>
                </a:solidFill>
              </a:rPr>
              <a:t>Для</a:t>
            </a:r>
            <a:r>
              <a:rPr lang="ru-RU" b="1" dirty="0" smtClean="0"/>
              <a:t> </a:t>
            </a:r>
            <a:r>
              <a:rPr lang="ru-RU" sz="2300" dirty="0">
                <a:solidFill>
                  <a:srgbClr val="FFFF00"/>
                </a:solidFill>
              </a:rPr>
              <a:t>мониторинговых визитов в пилоты для верификации </a:t>
            </a:r>
            <a:r>
              <a:rPr lang="en-US" sz="2300" dirty="0">
                <a:solidFill>
                  <a:srgbClr val="FFFF00"/>
                </a:solidFill>
              </a:rPr>
              <a:t>Project HOPE</a:t>
            </a:r>
            <a:r>
              <a:rPr lang="ru-RU" sz="2300" dirty="0">
                <a:solidFill>
                  <a:srgbClr val="FFFF00"/>
                </a:solidFill>
              </a:rPr>
              <a:t> </a:t>
            </a:r>
            <a:r>
              <a:rPr lang="ru-RU" sz="2300" dirty="0" smtClean="0">
                <a:solidFill>
                  <a:srgbClr val="FFFF00"/>
                </a:solidFill>
              </a:rPr>
              <a:t>разработал </a:t>
            </a:r>
            <a:r>
              <a:rPr lang="ru-RU" sz="2300" dirty="0">
                <a:solidFill>
                  <a:srgbClr val="FFFF00"/>
                </a:solidFill>
              </a:rPr>
              <a:t>оценочный лист и механизм рейтингования субполучателя по выполнению программных и финансовых мероприятий пилотного проекта. </a:t>
            </a:r>
          </a:p>
          <a:p>
            <a:pPr lvl="1"/>
            <a:r>
              <a:rPr lang="ru-RU" sz="2700" dirty="0">
                <a:solidFill>
                  <a:srgbClr val="FFFF00"/>
                </a:solidFill>
              </a:rPr>
              <a:t>Выполнены МиО визиты в 7 </a:t>
            </a:r>
            <a:r>
              <a:rPr lang="ru-RU" sz="2700" dirty="0" smtClean="0">
                <a:solidFill>
                  <a:srgbClr val="FFFF00"/>
                </a:solidFill>
              </a:rPr>
              <a:t>пилотные регионы </a:t>
            </a:r>
            <a:endParaRPr lang="ru-RU" sz="2700" dirty="0">
              <a:solidFill>
                <a:srgbClr val="FFFF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6907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</a:t>
            </a:r>
            <a:endParaRPr lang="ru-RU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5189965"/>
              </p:ext>
            </p:extLst>
          </p:nvPr>
        </p:nvGraphicFramePr>
        <p:xfrm>
          <a:off x="609601" y="1143002"/>
          <a:ext cx="7696198" cy="4952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247"/>
                <a:gridCol w="1490568"/>
                <a:gridCol w="2205432"/>
                <a:gridCol w="1870815"/>
                <a:gridCol w="1749136"/>
              </a:tblGrid>
              <a:tr h="763505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ЧИСЛО МИГРАНТОВ БОЛЬНЫХ ТУБЕРКУЛЕЗОМ ЗА 1-2 КВАРТАЛЫ 2015 ГОДА  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991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effectLst/>
                        </a:rPr>
                        <a:t>№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 dirty="0">
                          <a:effectLst/>
                        </a:rPr>
                        <a:t>Пилотный регион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 dirty="0">
                          <a:effectLst/>
                        </a:rPr>
                        <a:t>ВНУТРЕННИЕ МИГРАНТЫ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 dirty="0">
                          <a:effectLst/>
                        </a:rPr>
                        <a:t>ВНЕШНИЕ МИГРАНТЫ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 dirty="0">
                          <a:effectLst/>
                        </a:rPr>
                        <a:t>ВСЕГО МИГРАНТЫ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38175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Алматы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101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117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38175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effectLst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Актобе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24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24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38175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effectLst/>
                        </a:rPr>
                        <a:t>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Астана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108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110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38175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effectLst/>
                        </a:rPr>
                        <a:t>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Актау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12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22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38175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Шымкент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25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25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38175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effectLst/>
                        </a:rPr>
                        <a:t>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Караганды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13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20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58731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effectLst/>
                        </a:rPr>
                        <a:t>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Алматинская область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13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17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381753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 dirty="0">
                          <a:effectLst/>
                        </a:rPr>
                        <a:t>ВСЕГО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287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48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335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776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Бюджет и расходы</a:t>
            </a: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843767"/>
              </p:ext>
            </p:extLst>
          </p:nvPr>
        </p:nvGraphicFramePr>
        <p:xfrm>
          <a:off x="481584" y="1676400"/>
          <a:ext cx="822960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616"/>
                <a:gridCol w="1792224"/>
                <a:gridCol w="1645920"/>
                <a:gridCol w="1645920"/>
                <a:gridCol w="1645920"/>
              </a:tblGrid>
              <a:tr h="984961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Бюджет </a:t>
                      </a:r>
                      <a:r>
                        <a:rPr lang="ru-RU" sz="1400" dirty="0" smtClean="0"/>
                        <a:t>(Декабрь 2014- Сентябрь</a:t>
                      </a:r>
                      <a:r>
                        <a:rPr lang="ru-RU" sz="1400" baseline="0" dirty="0" smtClean="0"/>
                        <a:t> 2015)</a:t>
                      </a:r>
                      <a:endParaRPr lang="en-US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Израсходовано</a:t>
                      </a:r>
                      <a:endParaRPr 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Обязательства по выплатам</a:t>
                      </a:r>
                      <a:endParaRPr 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Остаток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76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%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1,618,957.35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512,230.36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559,770.92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546,956.06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2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34%</a:t>
                      </a:r>
                      <a:endParaRPr lang="en-US" sz="2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5940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570" y="4313"/>
            <a:ext cx="8229600" cy="986287"/>
          </a:xfrm>
        </p:spPr>
        <p:txBody>
          <a:bodyPr/>
          <a:lstStyle/>
          <a:p>
            <a:r>
              <a:rPr lang="ru-RU" dirty="0"/>
              <a:t>ПРОГРАММНЫЕ МЕРОПРИЯТИЯ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FFFF00"/>
                </a:solidFill>
              </a:rPr>
              <a:t>Внешняя техническая помощь ВОЗ и МОМ по </a:t>
            </a:r>
            <a:r>
              <a:rPr lang="ru-RU" sz="2800" dirty="0" smtClean="0">
                <a:solidFill>
                  <a:srgbClr val="FFFF00"/>
                </a:solidFill>
              </a:rPr>
              <a:t>разработке </a:t>
            </a:r>
            <a:r>
              <a:rPr lang="ru-RU" sz="2800" dirty="0">
                <a:solidFill>
                  <a:srgbClr val="FFFF00"/>
                </a:solidFill>
              </a:rPr>
              <a:t>правовых и процессуальных рамочных соглашений и созданию руководства по </a:t>
            </a:r>
            <a:r>
              <a:rPr lang="ru-RU" sz="2800" dirty="0" smtClean="0">
                <a:solidFill>
                  <a:srgbClr val="FFFF00"/>
                </a:solidFill>
              </a:rPr>
              <a:t>мигрантам </a:t>
            </a:r>
            <a:endParaRPr lang="ru-RU" sz="2800" dirty="0" smtClean="0">
              <a:solidFill>
                <a:srgbClr val="FFFF00"/>
              </a:solidFill>
            </a:endParaRPr>
          </a:p>
          <a:p>
            <a:pPr lvl="1"/>
            <a:r>
              <a:rPr lang="ru-RU" sz="2400" dirty="0" smtClean="0">
                <a:solidFill>
                  <a:srgbClr val="FFFF00"/>
                </a:solidFill>
              </a:rPr>
              <a:t>Согласовано с ЕвроВОЗ </a:t>
            </a:r>
            <a:r>
              <a:rPr lang="ru-RU" sz="2400" dirty="0">
                <a:solidFill>
                  <a:srgbClr val="FFFF00"/>
                </a:solidFill>
              </a:rPr>
              <a:t>т</a:t>
            </a:r>
            <a:r>
              <a:rPr lang="ru-RU" sz="2400" dirty="0" smtClean="0">
                <a:solidFill>
                  <a:srgbClr val="FFFF00"/>
                </a:solidFill>
              </a:rPr>
              <a:t>ехническое задание для консультанта </a:t>
            </a:r>
            <a:r>
              <a:rPr lang="ru-RU" sz="2400" dirty="0" smtClean="0">
                <a:solidFill>
                  <a:srgbClr val="FFFF00"/>
                </a:solidFill>
              </a:rPr>
              <a:t>и на </a:t>
            </a:r>
            <a:r>
              <a:rPr lang="ru-RU" sz="2400" dirty="0">
                <a:solidFill>
                  <a:srgbClr val="FFFF00"/>
                </a:solidFill>
              </a:rPr>
              <a:t>конкурсной основе </a:t>
            </a:r>
            <a:r>
              <a:rPr lang="ru-RU" sz="2400" dirty="0" smtClean="0">
                <a:solidFill>
                  <a:srgbClr val="FFFF00"/>
                </a:solidFill>
              </a:rPr>
              <a:t>выбран внешний </a:t>
            </a:r>
            <a:r>
              <a:rPr lang="ru-RU" sz="2400" dirty="0">
                <a:solidFill>
                  <a:srgbClr val="FFFF00"/>
                </a:solidFill>
              </a:rPr>
              <a:t>консультант 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</a:p>
          <a:p>
            <a:pPr lvl="1"/>
            <a:r>
              <a:rPr lang="ru-RU" sz="2400" dirty="0" smtClean="0">
                <a:solidFill>
                  <a:srgbClr val="FFFF00"/>
                </a:solidFill>
              </a:rPr>
              <a:t>Заключен </a:t>
            </a:r>
            <a:r>
              <a:rPr lang="ru-RU" sz="2400" dirty="0" smtClean="0">
                <a:solidFill>
                  <a:srgbClr val="FFFF00"/>
                </a:solidFill>
              </a:rPr>
              <a:t>договор с </a:t>
            </a:r>
            <a:r>
              <a:rPr lang="ru-RU" sz="2400" dirty="0">
                <a:solidFill>
                  <a:srgbClr val="FFFF00"/>
                </a:solidFill>
              </a:rPr>
              <a:t>Международной организацией по миграции (далее-МОМ) для оказания технической поддержки проекта по контролю за туберкулезом среди мигрантов в Республике Казахстан. </a:t>
            </a:r>
          </a:p>
          <a:p>
            <a:pPr lvl="1"/>
            <a:endParaRPr lang="ru-RU" sz="2400" dirty="0">
              <a:solidFill>
                <a:srgbClr val="FFFF00"/>
              </a:solidFill>
            </a:endParaRPr>
          </a:p>
          <a:p>
            <a:endParaRPr lang="ru-RU" sz="1400" dirty="0"/>
          </a:p>
          <a:p>
            <a:endParaRPr lang="ru-RU" sz="1400" dirty="0" smtClean="0"/>
          </a:p>
        </p:txBody>
      </p:sp>
    </p:spTree>
    <p:extLst>
      <p:ext uri="{BB962C8B-B14F-4D97-AF65-F5344CB8AC3E}">
        <p14:creationId xmlns:p14="http://schemas.microsoft.com/office/powerpoint/2010/main" val="419823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ПРОГРАММНЫЕ МЕРОПРИЯТИЯ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>
                <a:solidFill>
                  <a:srgbClr val="FFFF00"/>
                </a:solidFill>
              </a:rPr>
              <a:t>Создание межведомственных Рабочих групп и организация заседаний</a:t>
            </a:r>
          </a:p>
          <a:p>
            <a:pPr lvl="1"/>
            <a:r>
              <a:rPr lang="ru-RU" sz="2400" dirty="0">
                <a:solidFill>
                  <a:srgbClr val="FFFF00"/>
                </a:solidFill>
              </a:rPr>
              <a:t>Проведены две встречи Рабочей группы по контролю за туберкулезом среди мигрантов </a:t>
            </a:r>
          </a:p>
          <a:p>
            <a:pPr lvl="1"/>
            <a:r>
              <a:rPr lang="ru-RU" sz="2400" dirty="0">
                <a:solidFill>
                  <a:srgbClr val="FFFF00"/>
                </a:solidFill>
              </a:rPr>
              <a:t>Начата работы по анализу и разработке правовых и рамочно-процессуальных соглашений группой из местных экспертов (медицинских и юристов</a:t>
            </a:r>
            <a:r>
              <a:rPr lang="ru-RU" sz="2400" dirty="0" smtClean="0">
                <a:solidFill>
                  <a:srgbClr val="FFFF00"/>
                </a:solidFill>
              </a:rPr>
              <a:t>)</a:t>
            </a:r>
            <a:endParaRPr lang="ru-RU" sz="2400" dirty="0">
              <a:solidFill>
                <a:srgbClr val="FFFF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803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ПРОГРАММНЫЕ МЕРОПРИЯТИЯ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dirty="0">
                <a:solidFill>
                  <a:srgbClr val="FFFF00"/>
                </a:solidFill>
              </a:rPr>
              <a:t>Организовать совещание высокого  уровня с участием представителей соседних государств (ЦАР), ВОЗ, и партнеров</a:t>
            </a:r>
          </a:p>
          <a:p>
            <a:pPr lvl="1"/>
            <a:r>
              <a:rPr lang="ru-RU" sz="2400" dirty="0">
                <a:solidFill>
                  <a:srgbClr val="FFFF00"/>
                </a:solidFill>
              </a:rPr>
              <a:t>Запланировано </a:t>
            </a:r>
            <a:r>
              <a:rPr lang="ru-RU" sz="2400" dirty="0" smtClean="0">
                <a:solidFill>
                  <a:srgbClr val="FFFF00"/>
                </a:solidFill>
              </a:rPr>
              <a:t>на ноябрь 19-20 </a:t>
            </a:r>
            <a:r>
              <a:rPr lang="ru-RU" sz="2400" dirty="0">
                <a:solidFill>
                  <a:srgbClr val="FFFF00"/>
                </a:solidFill>
              </a:rPr>
              <a:t>2015 года</a:t>
            </a:r>
          </a:p>
          <a:p>
            <a:r>
              <a:rPr lang="ru-RU" sz="2800" dirty="0">
                <a:solidFill>
                  <a:srgbClr val="FFFF00"/>
                </a:solidFill>
              </a:rPr>
              <a:t>Организовать координационные встречи между ведомствами и НПО по вопросам ТБ среди мигрантов</a:t>
            </a:r>
          </a:p>
          <a:p>
            <a:pPr lvl="1"/>
            <a:r>
              <a:rPr lang="ru-RU" sz="2400" dirty="0">
                <a:solidFill>
                  <a:srgbClr val="FFFF00"/>
                </a:solidFill>
              </a:rPr>
              <a:t>24 июля 2015 </a:t>
            </a:r>
            <a:r>
              <a:rPr lang="ru-RU" sz="2400" dirty="0" smtClean="0">
                <a:solidFill>
                  <a:srgbClr val="FFFF00"/>
                </a:solidFill>
              </a:rPr>
              <a:t>года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smtClean="0">
                <a:solidFill>
                  <a:srgbClr val="FFFF00"/>
                </a:solidFill>
              </a:rPr>
              <a:t>проведена </a:t>
            </a:r>
            <a:r>
              <a:rPr lang="ru-RU" sz="2400" dirty="0">
                <a:solidFill>
                  <a:srgbClr val="FFFF00"/>
                </a:solidFill>
              </a:rPr>
              <a:t>национальная </a:t>
            </a:r>
            <a:r>
              <a:rPr lang="ru-RU" sz="2400" dirty="0" smtClean="0">
                <a:solidFill>
                  <a:srgbClr val="FFFF00"/>
                </a:solidFill>
              </a:rPr>
              <a:t>координационная встреча </a:t>
            </a:r>
            <a:r>
              <a:rPr lang="ru-RU" sz="2400" dirty="0">
                <a:solidFill>
                  <a:srgbClr val="FFFF00"/>
                </a:solidFill>
              </a:rPr>
              <a:t>партнеров, вовлеченных в работу с мигрантами. </a:t>
            </a:r>
            <a:r>
              <a:rPr lang="ru-RU" sz="2400" dirty="0" smtClean="0">
                <a:solidFill>
                  <a:srgbClr val="FFFF00"/>
                </a:solidFill>
              </a:rPr>
              <a:t>Решения </a:t>
            </a:r>
            <a:r>
              <a:rPr lang="ru-RU" sz="2400" dirty="0">
                <a:solidFill>
                  <a:srgbClr val="FFFF00"/>
                </a:solidFill>
              </a:rPr>
              <a:t>национальной встречи выполнены. </a:t>
            </a:r>
          </a:p>
        </p:txBody>
      </p:sp>
    </p:spTree>
    <p:extLst>
      <p:ext uri="{BB962C8B-B14F-4D97-AF65-F5344CB8AC3E}">
        <p14:creationId xmlns:p14="http://schemas.microsoft.com/office/powerpoint/2010/main" val="286482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ru-RU" dirty="0"/>
              <a:t>ПРОГРАММНЫЕ МЕРОПРИЯТИЯ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534400" cy="57150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>
                <a:solidFill>
                  <a:srgbClr val="FFFF00"/>
                </a:solidFill>
              </a:rPr>
              <a:t>За отчетный период проведены 17 тренингов  для 298 сотрудников, аутрич работников и волонтеров НПО, медицинских специалистов </a:t>
            </a:r>
            <a:r>
              <a:rPr lang="ru-RU" dirty="0" smtClean="0">
                <a:solidFill>
                  <a:srgbClr val="FFFF00"/>
                </a:solidFill>
              </a:rPr>
              <a:t>ПМСП</a:t>
            </a:r>
            <a:endParaRPr lang="ru-RU" dirty="0">
              <a:solidFill>
                <a:srgbClr val="FFFF00"/>
              </a:solidFill>
            </a:endParaRPr>
          </a:p>
          <a:p>
            <a:pPr lvl="1"/>
            <a:r>
              <a:rPr lang="ru-RU" sz="2400" dirty="0" smtClean="0">
                <a:solidFill>
                  <a:srgbClr val="FFFF00"/>
                </a:solidFill>
              </a:rPr>
              <a:t>Тренинг </a:t>
            </a:r>
            <a:r>
              <a:rPr lang="ru-RU" sz="2400" dirty="0">
                <a:solidFill>
                  <a:srgbClr val="FFFF00"/>
                </a:solidFill>
              </a:rPr>
              <a:t>для специалистов НПО, ПТД и информационно-обучающих центров для мигрантов по разработке информационно-образовательных документов и правилам их апробации на целевых группах. </a:t>
            </a:r>
            <a:endParaRPr lang="ru-RU" sz="2400" b="1" dirty="0">
              <a:solidFill>
                <a:srgbClr val="FFFF00"/>
              </a:solidFill>
            </a:endParaRPr>
          </a:p>
          <a:p>
            <a:pPr lvl="1"/>
            <a:r>
              <a:rPr lang="ru-RU" sz="2400" dirty="0" smtClean="0">
                <a:solidFill>
                  <a:srgbClr val="FFFF00"/>
                </a:solidFill>
              </a:rPr>
              <a:t>Подготовлены </a:t>
            </a:r>
            <a:r>
              <a:rPr lang="ru-RU" sz="2400" dirty="0">
                <a:solidFill>
                  <a:srgbClr val="FFFF00"/>
                </a:solidFill>
              </a:rPr>
              <a:t>команды местных </a:t>
            </a:r>
            <a:r>
              <a:rPr lang="ru-RU" sz="2400" dirty="0" smtClean="0">
                <a:solidFill>
                  <a:srgbClr val="FFFF00"/>
                </a:solidFill>
              </a:rPr>
              <a:t>тренеров в  </a:t>
            </a:r>
            <a:r>
              <a:rPr lang="ru-RU" sz="2400" dirty="0">
                <a:solidFill>
                  <a:srgbClr val="FFFF00"/>
                </a:solidFill>
              </a:rPr>
              <a:t>пилотных регионах из представителей миграционных центров, НПО и ПТД пилотных </a:t>
            </a:r>
            <a:r>
              <a:rPr lang="ru-RU" sz="2400" dirty="0" smtClean="0">
                <a:solidFill>
                  <a:srgbClr val="FFFF00"/>
                </a:solidFill>
              </a:rPr>
              <a:t>регионов</a:t>
            </a:r>
          </a:p>
          <a:p>
            <a:pPr lvl="1"/>
            <a:r>
              <a:rPr lang="ru-RU" sz="2400" dirty="0" smtClean="0">
                <a:solidFill>
                  <a:srgbClr val="FFFF00"/>
                </a:solidFill>
              </a:rPr>
              <a:t>Тренинг </a:t>
            </a:r>
            <a:r>
              <a:rPr lang="ru-RU" sz="2400" dirty="0">
                <a:solidFill>
                  <a:srgbClr val="FFFF00"/>
                </a:solidFill>
              </a:rPr>
              <a:t>по мониторингу и оценке для персонала</a:t>
            </a:r>
            <a:r>
              <a:rPr lang="ru-RU" sz="2400" b="1" dirty="0">
                <a:solidFill>
                  <a:srgbClr val="FFFF00"/>
                </a:solidFill>
              </a:rPr>
              <a:t> </a:t>
            </a:r>
            <a:r>
              <a:rPr lang="ru-RU" sz="2400" dirty="0">
                <a:solidFill>
                  <a:srgbClr val="FFFF00"/>
                </a:solidFill>
              </a:rPr>
              <a:t>НПО и сотрудников ПТД. </a:t>
            </a:r>
            <a:endParaRPr lang="ru-RU" sz="2400" dirty="0" smtClean="0">
              <a:solidFill>
                <a:srgbClr val="FFFF00"/>
              </a:solidFill>
            </a:endParaRPr>
          </a:p>
          <a:p>
            <a:pPr lvl="1"/>
            <a:r>
              <a:rPr lang="ru-RU" sz="2400" dirty="0" smtClean="0">
                <a:solidFill>
                  <a:srgbClr val="FFFF00"/>
                </a:solidFill>
              </a:rPr>
              <a:t>12 </a:t>
            </a:r>
            <a:r>
              <a:rPr lang="ru-RU" sz="2400" dirty="0">
                <a:solidFill>
                  <a:srgbClr val="FFFF00"/>
                </a:solidFill>
              </a:rPr>
              <a:t>каскадных тренингов для </a:t>
            </a:r>
            <a:r>
              <a:rPr lang="ru-RU" sz="2400" dirty="0" smtClean="0">
                <a:solidFill>
                  <a:srgbClr val="FFFF00"/>
                </a:solidFill>
              </a:rPr>
              <a:t>партнеров вовлеченных во внедрение проекта</a:t>
            </a:r>
            <a:endParaRPr lang="ru-RU" sz="2400" dirty="0">
              <a:solidFill>
                <a:srgbClr val="FFFF00"/>
              </a:solidFill>
            </a:endParaRPr>
          </a:p>
          <a:p>
            <a:pPr marL="457200" lvl="1" indent="0">
              <a:buNone/>
            </a:pPr>
            <a:endParaRPr lang="ru-RU" b="1" dirty="0"/>
          </a:p>
          <a:p>
            <a:pPr lvl="0"/>
            <a:endParaRPr lang="ru-RU" b="1" dirty="0"/>
          </a:p>
          <a:p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9927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045"/>
            <a:ext cx="8229600" cy="1143000"/>
          </a:xfrm>
        </p:spPr>
        <p:txBody>
          <a:bodyPr/>
          <a:lstStyle/>
          <a:p>
            <a:r>
              <a:rPr lang="ru-RU" dirty="0"/>
              <a:t>ПРОГРАММНЫЕ МЕРОПРИЯТИЯ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Оказать </a:t>
            </a:r>
            <a:r>
              <a:rPr lang="ru-RU" dirty="0">
                <a:solidFill>
                  <a:srgbClr val="FFFF00"/>
                </a:solidFill>
              </a:rPr>
              <a:t>техническую  помощь по разработке индикаторов и интеграции их в М&amp;Е </a:t>
            </a:r>
            <a:r>
              <a:rPr lang="ru-RU" dirty="0" smtClean="0">
                <a:solidFill>
                  <a:srgbClr val="FFFF00"/>
                </a:solidFill>
              </a:rPr>
              <a:t>систему</a:t>
            </a:r>
          </a:p>
          <a:p>
            <a:pPr lvl="1"/>
            <a:r>
              <a:rPr lang="ru-RU" sz="2400" dirty="0">
                <a:solidFill>
                  <a:srgbClr val="FFFF00"/>
                </a:solidFill>
              </a:rPr>
              <a:t>М</a:t>
            </a:r>
            <a:r>
              <a:rPr lang="ru-RU" sz="2400" dirty="0" smtClean="0">
                <a:solidFill>
                  <a:srgbClr val="FFFF00"/>
                </a:solidFill>
              </a:rPr>
              <a:t>естный  эксперт </a:t>
            </a:r>
            <a:r>
              <a:rPr lang="ru-RU" sz="2400" dirty="0" smtClean="0">
                <a:solidFill>
                  <a:srgbClr val="FFFF00"/>
                </a:solidFill>
              </a:rPr>
              <a:t>для </a:t>
            </a:r>
            <a:r>
              <a:rPr lang="ru-RU" sz="2400" dirty="0" smtClean="0">
                <a:solidFill>
                  <a:srgbClr val="FFFF00"/>
                </a:solidFill>
              </a:rPr>
              <a:t>разработке </a:t>
            </a:r>
            <a:r>
              <a:rPr lang="ru-RU" sz="2400" dirty="0">
                <a:solidFill>
                  <a:srgbClr val="FFFF00"/>
                </a:solidFill>
              </a:rPr>
              <a:t>индикаторов для оценки контроля за туберкулезом среди мигрантов и интеграцию их в существующую систему мониторинга и оценки в НТП </a:t>
            </a:r>
            <a:r>
              <a:rPr lang="ru-RU" sz="2400" dirty="0" smtClean="0">
                <a:solidFill>
                  <a:srgbClr val="FFFF00"/>
                </a:solidFill>
              </a:rPr>
              <a:t>РК</a:t>
            </a:r>
          </a:p>
          <a:p>
            <a:pPr lvl="1"/>
            <a:r>
              <a:rPr lang="ru-RU" sz="2400" dirty="0">
                <a:solidFill>
                  <a:srgbClr val="FFFF00"/>
                </a:solidFill>
              </a:rPr>
              <a:t>Сделан запрос в НТП Узбекистана, Кыргызстана и Таджикистана на контакты для обмена информацией о больных туберкулезом мигрантах. Получены ответы из Национальных центров Кыргызстана, Таджикистана</a:t>
            </a:r>
          </a:p>
          <a:p>
            <a:endParaRPr lang="ru-RU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095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ПРОГРАММНЫЕ МЕРОПРИЯТИЯ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3556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Создать </a:t>
            </a:r>
            <a:r>
              <a:rPr lang="ru-RU" dirty="0" smtClean="0">
                <a:solidFill>
                  <a:srgbClr val="FFFF00"/>
                </a:solidFill>
              </a:rPr>
              <a:t>Медико</a:t>
            </a:r>
            <a:r>
              <a:rPr lang="ru-RU" dirty="0">
                <a:solidFill>
                  <a:srgbClr val="FFFF00"/>
                </a:solidFill>
              </a:rPr>
              <a:t>-</a:t>
            </a:r>
            <a:r>
              <a:rPr lang="ru-RU" dirty="0" smtClean="0">
                <a:solidFill>
                  <a:srgbClr val="FFFF00"/>
                </a:solidFill>
              </a:rPr>
              <a:t>Социальный </a:t>
            </a:r>
            <a:r>
              <a:rPr lang="ru-RU" dirty="0">
                <a:solidFill>
                  <a:srgbClr val="FFFF00"/>
                </a:solidFill>
              </a:rPr>
              <a:t>фонд для оказания помощи мигрантам </a:t>
            </a:r>
          </a:p>
          <a:p>
            <a:pPr marL="457200" lvl="1" indent="0">
              <a:buNone/>
            </a:pPr>
            <a:r>
              <a:rPr lang="ru-RU" dirty="0">
                <a:solidFill>
                  <a:srgbClr val="FFFF00"/>
                </a:solidFill>
              </a:rPr>
              <a:t>В рамках создания медико-социального фонда для компенсации услуг по обследованию внешних мигрантов на </a:t>
            </a:r>
            <a:r>
              <a:rPr lang="ru-RU" dirty="0" smtClean="0">
                <a:solidFill>
                  <a:srgbClr val="FFFF00"/>
                </a:solidFill>
              </a:rPr>
              <a:t>туберкулез:</a:t>
            </a:r>
          </a:p>
          <a:p>
            <a:pPr marL="457200" lvl="1" indent="0">
              <a:buNone/>
            </a:pPr>
            <a:endParaRPr lang="ru-RU" dirty="0" smtClean="0">
              <a:solidFill>
                <a:srgbClr val="FFFF00"/>
              </a:solidFill>
            </a:endParaRPr>
          </a:p>
          <a:p>
            <a:pPr lvl="1"/>
            <a:r>
              <a:rPr lang="ru-RU" dirty="0" smtClean="0">
                <a:solidFill>
                  <a:srgbClr val="FFFF00"/>
                </a:solidFill>
              </a:rPr>
              <a:t>Собраны </a:t>
            </a:r>
            <a:r>
              <a:rPr lang="ru-RU" dirty="0">
                <a:solidFill>
                  <a:srgbClr val="FFFF00"/>
                </a:solidFill>
              </a:rPr>
              <a:t>тарифы на отдельные виды исследований по ДАГ, подготовлены </a:t>
            </a:r>
            <a:r>
              <a:rPr lang="ru-RU" dirty="0" smtClean="0">
                <a:solidFill>
                  <a:srgbClr val="FFFF00"/>
                </a:solidFill>
              </a:rPr>
              <a:t>проект договора с </a:t>
            </a:r>
            <a:r>
              <a:rPr lang="ru-RU" dirty="0">
                <a:solidFill>
                  <a:srgbClr val="FFFF00"/>
                </a:solidFill>
              </a:rPr>
              <a:t>организацией ПМСП и техническое задание, </a:t>
            </a:r>
            <a:r>
              <a:rPr lang="ru-RU" dirty="0" smtClean="0">
                <a:solidFill>
                  <a:srgbClr val="FFFF00"/>
                </a:solidFill>
              </a:rPr>
              <a:t>весь </a:t>
            </a:r>
            <a:r>
              <a:rPr lang="ru-RU" dirty="0">
                <a:solidFill>
                  <a:srgbClr val="FFFF00"/>
                </a:solidFill>
              </a:rPr>
              <a:t>пакет документов отправлен в отобранные организации </a:t>
            </a:r>
            <a:r>
              <a:rPr lang="ru-RU" dirty="0" smtClean="0">
                <a:solidFill>
                  <a:srgbClr val="FFFF00"/>
                </a:solidFill>
              </a:rPr>
              <a:t>ПМСП и донору  </a:t>
            </a:r>
            <a:r>
              <a:rPr lang="ru-RU" dirty="0">
                <a:solidFill>
                  <a:srgbClr val="FFFF00"/>
                </a:solidFill>
              </a:rPr>
              <a:t>для согласования.  </a:t>
            </a:r>
            <a:endParaRPr lang="ru-RU" b="1" dirty="0">
              <a:solidFill>
                <a:srgbClr val="FFFF00"/>
              </a:solidFill>
            </a:endParaRPr>
          </a:p>
          <a:p>
            <a:pPr lvl="1"/>
            <a:r>
              <a:rPr lang="ru-RU" dirty="0" smtClean="0">
                <a:solidFill>
                  <a:srgbClr val="FFFF00"/>
                </a:solidFill>
              </a:rPr>
              <a:t>Проанализированы </a:t>
            </a:r>
            <a:r>
              <a:rPr lang="ru-RU" dirty="0">
                <a:solidFill>
                  <a:srgbClr val="FFFF00"/>
                </a:solidFill>
              </a:rPr>
              <a:t>тарифы на стационарное лечение 1 больного ТБ и МЛУ ТБ.   Компенсация за лечение обсуждены с экспертами НЦПТ. </a:t>
            </a:r>
            <a:r>
              <a:rPr lang="ru-RU" dirty="0" smtClean="0">
                <a:solidFill>
                  <a:srgbClr val="FFFF00"/>
                </a:solidFill>
              </a:rPr>
              <a:t>Проект договора </a:t>
            </a:r>
            <a:r>
              <a:rPr lang="ru-RU" dirty="0">
                <a:solidFill>
                  <a:srgbClr val="FFFF00"/>
                </a:solidFill>
              </a:rPr>
              <a:t>с ПТД разработан. </a:t>
            </a:r>
            <a:endParaRPr lang="ru-RU" dirty="0" smtClean="0">
              <a:solidFill>
                <a:srgbClr val="FFFF00"/>
              </a:solidFill>
            </a:endParaRPr>
          </a:p>
          <a:p>
            <a:pPr lvl="1"/>
            <a:r>
              <a:rPr lang="ru-RU" dirty="0" smtClean="0">
                <a:solidFill>
                  <a:srgbClr val="FFFF00"/>
                </a:solidFill>
              </a:rPr>
              <a:t>Объявлен конкурс для приглашения внешнего эксперта для оказания технической помощи по созданию медико социального фонда </a:t>
            </a:r>
          </a:p>
          <a:p>
            <a:pPr marL="457200" lvl="1" indent="0">
              <a:buNone/>
            </a:pPr>
            <a:r>
              <a:rPr lang="ru-RU" dirty="0" smtClean="0">
                <a:solidFill>
                  <a:srgbClr val="FFFF00"/>
                </a:solidFill>
              </a:rPr>
              <a:t>.</a:t>
            </a:r>
            <a:endParaRPr lang="ru-RU" b="1" dirty="0">
              <a:solidFill>
                <a:srgbClr val="FFFF00"/>
              </a:solidFill>
            </a:endParaRPr>
          </a:p>
          <a:p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512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988"/>
            <a:ext cx="8229600" cy="917812"/>
          </a:xfrm>
        </p:spPr>
        <p:txBody>
          <a:bodyPr/>
          <a:lstStyle/>
          <a:p>
            <a:r>
              <a:rPr lang="ru-RU" dirty="0"/>
              <a:t>ПРОГРАММНЫЕ МЕРОПРИЯТИЯ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10540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Привлечь </a:t>
            </a:r>
            <a:r>
              <a:rPr lang="ru-RU" dirty="0">
                <a:solidFill>
                  <a:srgbClr val="FFFF00"/>
                </a:solidFill>
              </a:rPr>
              <a:t>НПО для реализации противотуберкулезных мероприятий среди мигрантов </a:t>
            </a:r>
            <a:endParaRPr lang="ru-RU" dirty="0" smtClean="0">
              <a:solidFill>
                <a:srgbClr val="FFFF00"/>
              </a:solidFill>
            </a:endParaRPr>
          </a:p>
          <a:p>
            <a:pPr lvl="1"/>
            <a:r>
              <a:rPr lang="ru-RU" dirty="0">
                <a:solidFill>
                  <a:srgbClr val="FFFF00"/>
                </a:solidFill>
              </a:rPr>
              <a:t>В 7 пилотных регионах Казахстана начата работа 5 местных неправительственных организаций по программе малых грантов: в Астане </a:t>
            </a:r>
            <a:r>
              <a:rPr lang="ru-RU" dirty="0" smtClean="0">
                <a:solidFill>
                  <a:srgbClr val="FFFF00"/>
                </a:solidFill>
              </a:rPr>
              <a:t>ОО «Общество </a:t>
            </a:r>
            <a:r>
              <a:rPr lang="ru-RU" dirty="0">
                <a:solidFill>
                  <a:srgbClr val="FFFF00"/>
                </a:solidFill>
              </a:rPr>
              <a:t>Красного Полумесяца»; в Шымкенте, Актобе и Актау Ассоциация СПИД сервисных организаций «Жолдас»; в Алматы  «Кризисный центр «Забота» г. Алматы;  в Караганде ОО «Умит»; в Алматинской области ОФ «Талдыкорганский региональный фонд содействия занятости».  </a:t>
            </a:r>
          </a:p>
          <a:p>
            <a:pPr lvl="1"/>
            <a:r>
              <a:rPr lang="ru-RU" dirty="0" smtClean="0">
                <a:solidFill>
                  <a:srgbClr val="FFFF00"/>
                </a:solidFill>
              </a:rPr>
              <a:t>За </a:t>
            </a:r>
            <a:r>
              <a:rPr lang="ru-RU" dirty="0">
                <a:solidFill>
                  <a:srgbClr val="FFFF00"/>
                </a:solidFill>
              </a:rPr>
              <a:t>июль-август 2015 года аутрич работниками </a:t>
            </a:r>
            <a:r>
              <a:rPr lang="ru-RU" dirty="0" smtClean="0">
                <a:solidFill>
                  <a:srgbClr val="FFFF00"/>
                </a:solidFill>
              </a:rPr>
              <a:t>информированы </a:t>
            </a:r>
            <a:r>
              <a:rPr lang="ru-RU" dirty="0">
                <a:solidFill>
                  <a:srgbClr val="FFFF00"/>
                </a:solidFill>
              </a:rPr>
              <a:t>о симптомах туберкулеза, возможности бесплатного обследования на уровне первичной медико-санитарной </a:t>
            </a:r>
            <a:r>
              <a:rPr lang="ru-RU" dirty="0" smtClean="0">
                <a:solidFill>
                  <a:srgbClr val="FFFF00"/>
                </a:solidFill>
              </a:rPr>
              <a:t>помощи </a:t>
            </a:r>
            <a:r>
              <a:rPr lang="ru-RU" b="1" dirty="0" smtClean="0">
                <a:solidFill>
                  <a:srgbClr val="FFFF00"/>
                </a:solidFill>
              </a:rPr>
              <a:t>2773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>
                <a:solidFill>
                  <a:srgbClr val="FFFF00"/>
                </a:solidFill>
              </a:rPr>
              <a:t>мигрантов, из них внутренних </a:t>
            </a:r>
            <a:r>
              <a:rPr lang="ru-RU" b="1" dirty="0">
                <a:solidFill>
                  <a:srgbClr val="FFFF00"/>
                </a:solidFill>
              </a:rPr>
              <a:t>2154 и 619 </a:t>
            </a:r>
            <a:r>
              <a:rPr lang="ru-RU" dirty="0">
                <a:solidFill>
                  <a:srgbClr val="FFFF00"/>
                </a:solidFill>
              </a:rPr>
              <a:t>внешних мигрантов. </a:t>
            </a:r>
          </a:p>
          <a:p>
            <a:endParaRPr lang="ru-RU" dirty="0" smtClean="0">
              <a:solidFill>
                <a:srgbClr val="FFFF00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7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1562</TotalTime>
  <Words>841</Words>
  <Application>Microsoft Office PowerPoint</Application>
  <PresentationFormat>On-screen Show (4:3)</PresentationFormat>
  <Paragraphs>124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Обзор по выполнению мероприятий проекта Глобального Фонда по борьбе со СПИДом, туберкулезом и малярией «Мероприятия направленные на транcграничный контроль и лечение ТБ, МЛУ ТБ и ТБ/ВИЧ среди трудовых мигрантов» в Республике Казахстан   </vt:lpstr>
      <vt:lpstr>Бюджет и расходы</vt:lpstr>
      <vt:lpstr>ПРОГРАММНЫЕ МЕРОПРИЯТИЯ</vt:lpstr>
      <vt:lpstr>ПРОГРАММНЫЕ МЕРОПРИЯТИЯ</vt:lpstr>
      <vt:lpstr>ПРОГРАММНЫЕ МЕРОПРИЯТИЯ</vt:lpstr>
      <vt:lpstr>ПРОГРАММНЫЕ МЕРОПРИЯТИЯ</vt:lpstr>
      <vt:lpstr>ПРОГРАММНЫЕ МЕРОПРИЯТИЯ</vt:lpstr>
      <vt:lpstr>ПРОГРАММНЫЕ МЕРОПРИЯТИЯ</vt:lpstr>
      <vt:lpstr>ПРОГРАММНЫЕ МЕРОПРИЯТИЯ</vt:lpstr>
      <vt:lpstr>ПРОГРАММНЫЕ МЕРОПРИЯТИЯ</vt:lpstr>
      <vt:lpstr>PowerPoint Presentation</vt:lpstr>
      <vt:lpstr>ПРОГРАММНЫЕ МЕРОПРИЯТИЯ</vt:lpstr>
      <vt:lpstr>ПРОГРАММНЫЕ МЕРОПРИЯТИЯ</vt:lpstr>
      <vt:lpstr>РЕЗУЛЬТАТЫ </vt:lpstr>
    </vt:vector>
  </TitlesOfParts>
  <Company>Project HOPE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 Region</dc:title>
  <dc:creator>Dalebout, Sandra</dc:creator>
  <cp:lastModifiedBy>DELL</cp:lastModifiedBy>
  <cp:revision>144</cp:revision>
  <dcterms:created xsi:type="dcterms:W3CDTF">2013-03-11T15:11:25Z</dcterms:created>
  <dcterms:modified xsi:type="dcterms:W3CDTF">2015-10-16T07:00:53Z</dcterms:modified>
</cp:coreProperties>
</file>