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0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94A-6CB5-4813-A448-B2E47F600D90}" type="datetimeFigureOut">
              <a:rPr lang="ru-RU" smtClean="0"/>
              <a:t>06.08.2013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D831-1F74-4AAF-8FC1-B258F995299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94A-6CB5-4813-A448-B2E47F600D90}" type="datetimeFigureOut">
              <a:rPr lang="ru-RU" smtClean="0"/>
              <a:t>06.08.2013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D831-1F74-4AAF-8FC1-B258F99529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94A-6CB5-4813-A448-B2E47F600D90}" type="datetimeFigureOut">
              <a:rPr lang="ru-RU" smtClean="0"/>
              <a:t>06.08.2013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D831-1F74-4AAF-8FC1-B258F99529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94A-6CB5-4813-A448-B2E47F600D90}" type="datetimeFigureOut">
              <a:rPr lang="ru-RU" smtClean="0"/>
              <a:t>06.08.2013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D831-1F74-4AAF-8FC1-B258F995299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94A-6CB5-4813-A448-B2E47F600D90}" type="datetimeFigureOut">
              <a:rPr lang="ru-RU" smtClean="0"/>
              <a:t>06.08.2013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D831-1F74-4AAF-8FC1-B258F99529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94A-6CB5-4813-A448-B2E47F600D90}" type="datetimeFigureOut">
              <a:rPr lang="ru-RU" smtClean="0"/>
              <a:t>06.08.2013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D831-1F74-4AAF-8FC1-B258F995299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94A-6CB5-4813-A448-B2E47F600D90}" type="datetimeFigureOut">
              <a:rPr lang="ru-RU" smtClean="0"/>
              <a:t>06.08.2013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D831-1F74-4AAF-8FC1-B258F995299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94A-6CB5-4813-A448-B2E47F600D90}" type="datetimeFigureOut">
              <a:rPr lang="ru-RU" smtClean="0"/>
              <a:t>06.08.2013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D831-1F74-4AAF-8FC1-B258F99529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94A-6CB5-4813-A448-B2E47F600D90}" type="datetimeFigureOut">
              <a:rPr lang="ru-RU" smtClean="0"/>
              <a:t>06.08.2013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D831-1F74-4AAF-8FC1-B258F99529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94A-6CB5-4813-A448-B2E47F600D90}" type="datetimeFigureOut">
              <a:rPr lang="ru-RU" smtClean="0"/>
              <a:t>06.08.2013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D831-1F74-4AAF-8FC1-B258F99529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2294A-6CB5-4813-A448-B2E47F600D90}" type="datetimeFigureOut">
              <a:rPr lang="ru-RU" smtClean="0"/>
              <a:t>06.08.2013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FD831-1F74-4AAF-8FC1-B258F995299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A92294A-6CB5-4813-A448-B2E47F600D90}" type="datetimeFigureOut">
              <a:rPr lang="ru-RU" smtClean="0"/>
              <a:t>06.08.2013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D5FD831-1F74-4AAF-8FC1-B258F995299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cmkz.kz/p/119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cmkz.kz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88841"/>
            <a:ext cx="7772400" cy="1008112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8000" b="1" dirty="0" smtClean="0"/>
              <a:t>Объявление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539618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sz="quarter" idx="13"/>
          </p:nvPr>
        </p:nvSpPr>
        <p:spPr>
          <a:xfrm>
            <a:off x="0" y="188913"/>
            <a:ext cx="9144000" cy="6480175"/>
          </a:xfrm>
        </p:spPr>
        <p:txBody>
          <a:bodyPr>
            <a:normAutofit fontScale="92500"/>
          </a:bodyPr>
          <a:lstStyle/>
          <a:p>
            <a:pPr marL="45720" indent="0" algn="just">
              <a:buNone/>
            </a:pPr>
            <a:r>
              <a:rPr lang="ru-RU" sz="4000" dirty="0" err="1"/>
              <a:t>Страновой</a:t>
            </a:r>
            <a:r>
              <a:rPr lang="ru-RU" sz="4000" dirty="0"/>
              <a:t> координационный комитет по работе с международными организациями (далее - СКК) объявляет Конкурс по выбору одного или нескольких Основных получателей (ОП) гранта по новой модели финансирования Глобального фонда для борьбы со СПИДом, туберкулезом и малярией (далее - ГФСТМ) на 2014 -2016 годы по компоненту «Борьба с туберкулезом». 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7070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669360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sz="3600" dirty="0"/>
              <a:t>Для участия приглашаются физические и юридические лица, любой организационно - правовой формы. Участникам подготовки </a:t>
            </a:r>
            <a:r>
              <a:rPr lang="ru-RU" sz="3600" dirty="0" err="1"/>
              <a:t>страновой</a:t>
            </a:r>
            <a:r>
              <a:rPr lang="ru-RU" sz="3600" dirty="0"/>
              <a:t> Заявки необходимо направить проектные предложения до </a:t>
            </a:r>
            <a:r>
              <a:rPr lang="ru-RU" sz="3600" b="1" u="sng" dirty="0"/>
              <a:t>ДД/ММ/ГГГГ</a:t>
            </a:r>
            <a:r>
              <a:rPr lang="ru-RU" sz="3600" dirty="0"/>
              <a:t> в Секретариат СКК по адресу: г. Алматы, ул. </a:t>
            </a:r>
            <a:r>
              <a:rPr lang="ru-RU" sz="3600" dirty="0" err="1"/>
              <a:t>Ауэзова</a:t>
            </a:r>
            <a:r>
              <a:rPr lang="ru-RU" sz="3600" dirty="0"/>
              <a:t>, 145 В офис 303</a:t>
            </a:r>
            <a:r>
              <a:rPr lang="ru-RU" sz="3600" dirty="0" smtClean="0"/>
              <a:t>.</a:t>
            </a:r>
            <a:endParaRPr lang="en-US" sz="3600" dirty="0" smtClean="0"/>
          </a:p>
          <a:p>
            <a:pPr marL="45720" indent="0">
              <a:buNone/>
            </a:pPr>
            <a:endParaRPr lang="ru-RU" sz="3600" dirty="0"/>
          </a:p>
          <a:p>
            <a:pPr marL="45720" indent="0">
              <a:buNone/>
            </a:pPr>
            <a:r>
              <a:rPr lang="ru-RU" sz="3600" dirty="0"/>
              <a:t>Форма для заполнения и критерии выбора ОП доступны на веб-сайте СКК по ссылке: </a:t>
            </a:r>
            <a:r>
              <a:rPr lang="en-US" sz="3600" u="sng" dirty="0">
                <a:solidFill>
                  <a:srgbClr val="7030A0"/>
                </a:solidFill>
                <a:hlinkClick r:id="rId2"/>
              </a:rPr>
              <a:t>http</a:t>
            </a:r>
            <a:r>
              <a:rPr lang="ru-RU" sz="3600" u="sng" dirty="0">
                <a:solidFill>
                  <a:srgbClr val="7030A0"/>
                </a:solidFill>
                <a:hlinkClick r:id="rId2"/>
              </a:rPr>
              <a:t>://</a:t>
            </a:r>
            <a:r>
              <a:rPr lang="en-US" sz="3600" u="sng" dirty="0">
                <a:solidFill>
                  <a:srgbClr val="7030A0"/>
                </a:solidFill>
                <a:hlinkClick r:id="rId2"/>
              </a:rPr>
              <a:t>www</a:t>
            </a:r>
            <a:r>
              <a:rPr lang="ru-RU" sz="3600" u="sng" dirty="0">
                <a:solidFill>
                  <a:srgbClr val="7030A0"/>
                </a:solidFill>
                <a:hlinkClick r:id="rId2"/>
              </a:rPr>
              <a:t>.</a:t>
            </a:r>
            <a:r>
              <a:rPr lang="en-US" sz="3600" u="sng" dirty="0" err="1">
                <a:solidFill>
                  <a:srgbClr val="7030A0"/>
                </a:solidFill>
                <a:hlinkClick r:id="rId2"/>
              </a:rPr>
              <a:t>ccmkz</a:t>
            </a:r>
            <a:r>
              <a:rPr lang="ru-RU" sz="3600" u="sng" dirty="0">
                <a:solidFill>
                  <a:srgbClr val="7030A0"/>
                </a:solidFill>
                <a:hlinkClick r:id="rId2"/>
              </a:rPr>
              <a:t>.</a:t>
            </a:r>
            <a:r>
              <a:rPr lang="en-US" sz="3600" u="sng" dirty="0" err="1">
                <a:solidFill>
                  <a:srgbClr val="7030A0"/>
                </a:solidFill>
                <a:hlinkClick r:id="rId2"/>
              </a:rPr>
              <a:t>kz</a:t>
            </a:r>
            <a:r>
              <a:rPr lang="ru-RU" sz="3600" u="sng" dirty="0">
                <a:solidFill>
                  <a:srgbClr val="7030A0"/>
                </a:solidFill>
                <a:hlinkClick r:id="rId2"/>
              </a:rPr>
              <a:t>/</a:t>
            </a:r>
            <a:r>
              <a:rPr lang="en-US" sz="3600" u="sng" dirty="0">
                <a:solidFill>
                  <a:srgbClr val="7030A0"/>
                </a:solidFill>
                <a:hlinkClick r:id="rId2"/>
              </a:rPr>
              <a:t>p</a:t>
            </a:r>
            <a:r>
              <a:rPr lang="ru-RU" sz="3600" u="sng" dirty="0">
                <a:solidFill>
                  <a:srgbClr val="7030A0"/>
                </a:solidFill>
                <a:hlinkClick r:id="rId2"/>
              </a:rPr>
              <a:t>/119.</a:t>
            </a:r>
            <a:r>
              <a:rPr lang="en-US" sz="3600" u="sng" dirty="0">
                <a:solidFill>
                  <a:srgbClr val="7030A0"/>
                </a:solidFill>
                <a:hlinkClick r:id="rId2"/>
              </a:rPr>
              <a:t>html</a:t>
            </a:r>
            <a:r>
              <a:rPr lang="en-US" sz="3600" dirty="0">
                <a:solidFill>
                  <a:srgbClr val="7030A0"/>
                </a:solidFill>
              </a:rPr>
              <a:t> </a:t>
            </a:r>
            <a:endParaRPr lang="ru-RU" sz="3600" dirty="0">
              <a:solidFill>
                <a:srgbClr val="7030A0"/>
              </a:solidFill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9513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77355" y="2420888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Основные направления Концептуальной заявки: </a:t>
            </a:r>
          </a:p>
        </p:txBody>
      </p:sp>
    </p:spTree>
    <p:extLst>
      <p:ext uri="{BB962C8B-B14F-4D97-AF65-F5344CB8AC3E}">
        <p14:creationId xmlns:p14="http://schemas.microsoft.com/office/powerpoint/2010/main" val="952890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/>
              <a:t>1. «Повсеместное расширение привлечения НПО в решение медицинских, социальных, бытовых проблем пациентов с туберкулезом (далее - ТБ), туберкулезом с множественной и широкой лекарственной устойчивостью (далее - М/ШЛУТБ)</a:t>
            </a:r>
            <a:r>
              <a:rPr lang="ru-RU" sz="3600" b="1" dirty="0" smtClean="0"/>
              <a:t> </a:t>
            </a:r>
            <a:r>
              <a:rPr lang="ru-RU" sz="3600" dirty="0" smtClean="0"/>
              <a:t>на протяжении всего курса лечения за счет средств бюджета и грантов ГФСТМ»;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98381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2. «Разработка и внедрение комплекса противотуберкулезных мероприятий среди внутренних и внешних мигрантов для обеспечения доступа к качественной медицинской помощи» и усиление взаимодействия между национальными и международными партнерами для расширения услуг профилактики и ухода;</a:t>
            </a:r>
          </a:p>
        </p:txBody>
      </p:sp>
    </p:spTree>
    <p:extLst>
      <p:ext uri="{BB962C8B-B14F-4D97-AF65-F5344CB8AC3E}">
        <p14:creationId xmlns:p14="http://schemas.microsoft.com/office/powerpoint/2010/main" val="3423516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6409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/>
              <a:t>3. «Укрепление программы по профилактике, диагностике и лечению ТБ, М/ШЛУТБ среди населения с высоким риском (лица, не имеющие места постоянного проживания, в том числе дети и беременные женщины, лица с сочетанной ВИЧ/ТБ инфекцией, лица, освободившиеся из мест лишения свободы, лица без определенного места проживания) при расширении стационар замещающей помощи».</a:t>
            </a:r>
          </a:p>
        </p:txBody>
      </p:sp>
    </p:spTree>
    <p:extLst>
      <p:ext uri="{BB962C8B-B14F-4D97-AF65-F5344CB8AC3E}">
        <p14:creationId xmlns:p14="http://schemas.microsoft.com/office/powerpoint/2010/main" val="2031845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/>
              <a:t>Выбор лучших предложений будет рассматриваться с участием всех заинтересованных сторон </a:t>
            </a:r>
            <a:r>
              <a:rPr lang="ru-RU" sz="4800" b="1" dirty="0"/>
              <a:t>после закрытия объявления</a:t>
            </a:r>
            <a:r>
              <a:rPr lang="ru-RU" sz="4800" dirty="0"/>
              <a:t>. Результаты будут утверждены решением СКК и опубликованы на веб-сайте СКК: </a:t>
            </a:r>
            <a:r>
              <a:rPr lang="en-US" sz="4800" u="sng" dirty="0">
                <a:hlinkClick r:id="rId2"/>
              </a:rPr>
              <a:t>www</a:t>
            </a:r>
            <a:r>
              <a:rPr lang="ru-RU" sz="4800" u="sng" dirty="0">
                <a:hlinkClick r:id="rId2"/>
              </a:rPr>
              <a:t>.</a:t>
            </a:r>
            <a:r>
              <a:rPr lang="en-US" sz="4800" u="sng" dirty="0" err="1">
                <a:hlinkClick r:id="rId2"/>
              </a:rPr>
              <a:t>ccmkz</a:t>
            </a:r>
            <a:r>
              <a:rPr lang="ru-RU" sz="4800" u="sng" dirty="0">
                <a:hlinkClick r:id="rId2"/>
              </a:rPr>
              <a:t>.</a:t>
            </a:r>
            <a:r>
              <a:rPr lang="en-US" sz="4800" u="sng" dirty="0" err="1">
                <a:hlinkClick r:id="rId2"/>
              </a:rPr>
              <a:t>kz</a:t>
            </a:r>
            <a:r>
              <a:rPr lang="ru-RU" sz="48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3505097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</TotalTime>
  <Words>308</Words>
  <Application>Microsoft Office PowerPoint</Application>
  <PresentationFormat>Экран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Объявление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Объявление</dc:title>
  <dc:creator>w7</dc:creator>
  <cp:lastModifiedBy>Owner</cp:lastModifiedBy>
  <cp:revision>3</cp:revision>
  <dcterms:created xsi:type="dcterms:W3CDTF">2013-08-05T09:40:54Z</dcterms:created>
  <dcterms:modified xsi:type="dcterms:W3CDTF">2013-08-06T04:13:30Z</dcterms:modified>
</cp:coreProperties>
</file>