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98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52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6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84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2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31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9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11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82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0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75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6ED21-1ECC-4918-8F8A-B47E816D368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3A5CD-7FC9-4170-BDD3-F8BB8707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9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Опыт </a:t>
            </a:r>
            <a:r>
              <a:rPr lang="ru-RU" sz="4000" dirty="0"/>
              <a:t>работы Комитета по надзору (примеры решений СКК по результатам визитов на места согласно Плана по надзору)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Аманжолов</a:t>
            </a:r>
            <a:r>
              <a:rPr lang="ru-RU" dirty="0"/>
              <a:t> Н.,</a:t>
            </a:r>
            <a:endParaRPr lang="en-GB" dirty="0"/>
          </a:p>
          <a:p>
            <a:r>
              <a:rPr lang="ru-RU" dirty="0"/>
              <a:t>зам. председателя </a:t>
            </a:r>
            <a:r>
              <a:rPr lang="ru-RU" dirty="0" smtClean="0"/>
              <a:t>СКК,</a:t>
            </a:r>
          </a:p>
          <a:p>
            <a:r>
              <a:rPr lang="ru-RU" dirty="0" smtClean="0"/>
              <a:t>Президент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28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Надзорный комитет СКК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соответствии с критериями ГФСТМ функционирует в Казахстане с 2011 года;</a:t>
            </a:r>
          </a:p>
          <a:p>
            <a:r>
              <a:rPr lang="ru-RU" dirty="0" smtClean="0"/>
              <a:t>Ежегодно обновляет состав, согласно рекомендациям Офиса Генерального Инспектора и критериям ГФСТМ;</a:t>
            </a:r>
          </a:p>
          <a:p>
            <a:r>
              <a:rPr lang="ru-RU" dirty="0" smtClean="0"/>
              <a:t>Ежегодно выполняет визиты в регионы с целью выполнения надзорной функции СКК с 2011 года;</a:t>
            </a:r>
          </a:p>
          <a:p>
            <a:r>
              <a:rPr lang="ru-RU" dirty="0" smtClean="0"/>
              <a:t>Надзорный комитет с 2012 года участвует в брифинге по обзору периодических отчетов Основных реципиентов, который проводится местными агентами фонда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73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51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2013 год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409982"/>
              </p:ext>
            </p:extLst>
          </p:nvPr>
        </p:nvGraphicFramePr>
        <p:xfrm>
          <a:off x="329514" y="922638"/>
          <a:ext cx="11483545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891"/>
                <a:gridCol w="6211845"/>
                <a:gridCol w="333580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Регионы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Атырауская</a:t>
                      </a:r>
                      <a:r>
                        <a:rPr lang="ru-RU" dirty="0" smtClean="0"/>
                        <a:t>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Письмо</a:t>
                      </a:r>
                      <a:r>
                        <a:rPr lang="ru-RU" baseline="0" dirty="0" smtClean="0"/>
                        <a:t> МЗ о необходимости строительства здания для Областного центра по профилактике и борьбе со СПИД;</a:t>
                      </a:r>
                    </a:p>
                    <a:p>
                      <a:r>
                        <a:rPr lang="ru-RU" baseline="0" dirty="0" smtClean="0"/>
                        <a:t>Приведение в соответствие с нормами учетно-отчетной документации, детализация технического задания;</a:t>
                      </a:r>
                      <a:endParaRPr lang="en-GB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dirty="0" smtClean="0"/>
                        <a:t>Письмо</a:t>
                      </a:r>
                      <a:r>
                        <a:rPr lang="ru-RU" baseline="0" dirty="0" smtClean="0"/>
                        <a:t> МЗСР о необходимости выделения ставок </a:t>
                      </a:r>
                      <a:r>
                        <a:rPr lang="ru-RU" baseline="0" dirty="0" err="1" smtClean="0"/>
                        <a:t>аутрич</a:t>
                      </a:r>
                      <a:r>
                        <a:rPr lang="ru-RU" baseline="0" dirty="0" smtClean="0"/>
                        <a:t>-работников и финансирование из местного бюджета;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baseline="0" dirty="0" smtClean="0"/>
                        <a:t>Письмо МЗ РК всем </a:t>
                      </a:r>
                      <a:r>
                        <a:rPr lang="ru-RU" baseline="0" dirty="0" err="1" smtClean="0"/>
                        <a:t>Акматам</a:t>
                      </a:r>
                      <a:r>
                        <a:rPr lang="ru-RU" baseline="0" dirty="0" smtClean="0"/>
                        <a:t> областей о необходимости пред усмотрения финансирования с 2015 года с целью обеспечения устойчивости программ ГФСТМ</a:t>
                      </a:r>
                    </a:p>
                    <a:p>
                      <a:pPr marL="342900" indent="-342900">
                        <a:buAutoNum type="arabicParenR"/>
                      </a:pPr>
                      <a:endParaRPr lang="ru-RU" baseline="0" dirty="0" smtClean="0"/>
                    </a:p>
                    <a:p>
                      <a:pPr marL="342900" indent="-342900">
                        <a:buAutoNum type="arabicParenR"/>
                      </a:pP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Алматинская</a:t>
                      </a:r>
                      <a:r>
                        <a:rPr lang="ru-RU" dirty="0" smtClean="0"/>
                        <a:t>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Письмо МЗ заместителю Акима области о необходимости выделения</a:t>
                      </a:r>
                      <a:r>
                        <a:rPr lang="ru-RU" baseline="0" dirty="0" smtClean="0"/>
                        <a:t> нового здания для Областного центра по профилактике и борьбе со СПИД;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7721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Костанайская</a:t>
                      </a:r>
                      <a:r>
                        <a:rPr lang="ru-RU" dirty="0" smtClean="0"/>
                        <a:t>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Встреча с</a:t>
                      </a:r>
                      <a:r>
                        <a:rPr lang="ru-RU" baseline="0" dirty="0" smtClean="0"/>
                        <a:t> Секретарем </a:t>
                      </a:r>
                      <a:r>
                        <a:rPr lang="ru-RU" baseline="0" dirty="0" err="1" smtClean="0"/>
                        <a:t>Маслихата</a:t>
                      </a:r>
                      <a:r>
                        <a:rPr lang="ru-RU" baseline="0" dirty="0" smtClean="0"/>
                        <a:t> о необходимости выделения дополнительного финансирования;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5339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Кызылординская</a:t>
                      </a:r>
                      <a:r>
                        <a:rPr lang="ru-RU" baseline="0" dirty="0" smtClean="0"/>
                        <a:t>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Улучшение условий</a:t>
                      </a:r>
                      <a:r>
                        <a:rPr lang="ru-RU" baseline="0" dirty="0" smtClean="0"/>
                        <a:t> хранения материалов, получаемых в рамках гранта ГФСТМ;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3241">
                <a:tc>
                  <a:txBody>
                    <a:bodyPr/>
                    <a:lstStyle/>
                    <a:p>
                      <a:r>
                        <a:rPr lang="ru-RU" dirty="0" smtClean="0"/>
                        <a:t>Павлодарская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Проводить тендер на широкий спектр презервативов, чтобы обеспечить необходимый объем потребности, для тестирования качества презервативов с наименьшей стоимостью следует привлекать уязвимые группы населения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53390">
                <a:tc>
                  <a:txBody>
                    <a:bodyPr/>
                    <a:lstStyle/>
                    <a:p>
                      <a:r>
                        <a:rPr lang="ru-RU" dirty="0" smtClean="0"/>
                        <a:t>Карагандинская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Аналогично по шприцам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54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7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2014 год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042145"/>
              </p:ext>
            </p:extLst>
          </p:nvPr>
        </p:nvGraphicFramePr>
        <p:xfrm>
          <a:off x="230660" y="930876"/>
          <a:ext cx="1161790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542"/>
                <a:gridCol w="5061604"/>
                <a:gridCol w="4597758"/>
              </a:tblGrid>
              <a:tr h="349023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Регионы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48520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Атырауская</a:t>
                      </a:r>
                      <a:r>
                        <a:rPr lang="ru-RU" dirty="0" smtClean="0"/>
                        <a:t>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рекомендациям 2013 года были достигнуты по ВИЧ и ТБ компонентам;</a:t>
                      </a:r>
                      <a:endParaRPr lang="en-GB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dirty="0" smtClean="0"/>
                        <a:t>Письмо</a:t>
                      </a:r>
                      <a:r>
                        <a:rPr lang="ru-RU" baseline="0" dirty="0" smtClean="0"/>
                        <a:t> МЗСР о необходимости выделения ставок </a:t>
                      </a:r>
                      <a:r>
                        <a:rPr lang="ru-RU" baseline="0" dirty="0" err="1" smtClean="0"/>
                        <a:t>аутрич</a:t>
                      </a:r>
                      <a:r>
                        <a:rPr lang="ru-RU" baseline="0" dirty="0" smtClean="0"/>
                        <a:t>-работников и финансирование из местного бюджета;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baseline="0" dirty="0" smtClean="0"/>
                        <a:t>Письмо МЗ РК всем </a:t>
                      </a:r>
                      <a:r>
                        <a:rPr lang="ru-RU" baseline="0" dirty="0" err="1" smtClean="0"/>
                        <a:t>Акматам</a:t>
                      </a:r>
                      <a:r>
                        <a:rPr lang="ru-RU" baseline="0" dirty="0" smtClean="0"/>
                        <a:t> областей о необходимости </a:t>
                      </a:r>
                      <a:r>
                        <a:rPr lang="ru-RU" baseline="0" dirty="0" err="1" smtClean="0"/>
                        <a:t>предусмотрения</a:t>
                      </a:r>
                      <a:r>
                        <a:rPr lang="ru-RU" baseline="0" dirty="0" smtClean="0"/>
                        <a:t> финансирования с 2015 года с целью обеспечения устойчивости программ ГФСТМ: шприцы, презервативы,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закуп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реагентов для обеспечения лабораторной диагностики с помощью оборудований БАКТЕК,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Хайн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-Тест,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GeneExpert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arenR"/>
                      </a:pPr>
                      <a:endParaRPr lang="en-US" baseline="0" dirty="0" smtClean="0"/>
                    </a:p>
                    <a:p>
                      <a:pPr marL="342900" indent="-342900">
                        <a:buAutoNum type="arabicParenR"/>
                      </a:pPr>
                      <a:r>
                        <a:rPr lang="ru-RU" baseline="0" dirty="0" smtClean="0"/>
                        <a:t>Финансирование НПО через государственные социальные заказы</a:t>
                      </a:r>
                    </a:p>
                    <a:p>
                      <a:pPr marL="342900" indent="-342900">
                        <a:buAutoNum type="arabicParenR"/>
                      </a:pPr>
                      <a:endParaRPr lang="ru-RU" baseline="0" dirty="0" smtClean="0"/>
                    </a:p>
                    <a:p>
                      <a:pPr marL="342900" indent="-342900">
                        <a:buAutoNum type="arabicParenR"/>
                      </a:pPr>
                      <a:endParaRPr lang="en-GB" dirty="0"/>
                    </a:p>
                  </a:txBody>
                  <a:tcPr/>
                </a:tc>
              </a:tr>
              <a:tr h="2274676">
                <a:tc>
                  <a:txBody>
                    <a:bodyPr/>
                    <a:lstStyle/>
                    <a:p>
                      <a:r>
                        <a:rPr lang="ru-RU" dirty="0" smtClean="0"/>
                        <a:t>Западно-Казахстанская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совместными усилиями сотрудников НЦПТ и ОПТД определить потребность региона в НКЛ на дому для дальнейшего планирования финансовых и кадровых ресурсов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5758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Кызылординская</a:t>
                      </a:r>
                      <a:r>
                        <a:rPr lang="ru-RU" baseline="0" dirty="0" smtClean="0"/>
                        <a:t> область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рекомендациям 2013 года были достигнуты по ВИЧ и ТБ компонентам;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7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Увеличилось финансирование профилактических программ из средств местного бюджета (кроме ВКО, СКО) по компоненту ВИЧ;</a:t>
            </a:r>
          </a:p>
          <a:p>
            <a:r>
              <a:rPr lang="ru-RU" dirty="0" smtClean="0"/>
              <a:t>Центры СПИДа в </a:t>
            </a:r>
            <a:r>
              <a:rPr lang="ru-RU" dirty="0" err="1" smtClean="0"/>
              <a:t>Атырауской</a:t>
            </a:r>
            <a:r>
              <a:rPr lang="ru-RU" dirty="0" smtClean="0"/>
              <a:t> и Алматинской областях получили новые здания;</a:t>
            </a:r>
          </a:p>
          <a:p>
            <a:r>
              <a:rPr lang="ru-RU" dirty="0" smtClean="0"/>
              <a:t>Увеличились суммы государственного социального заказа на программы по ВИЧ/СПИДу и Туберкулезу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3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Планы: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переизбрать Комитет по надзору и назначить председателя с учетом новых критериев ГФСТМ;</a:t>
            </a:r>
          </a:p>
          <a:p>
            <a:r>
              <a:rPr lang="ru-RU" dirty="0" smtClean="0"/>
              <a:t>Секретариату СКК необходимо организовать данный процесс;</a:t>
            </a:r>
          </a:p>
          <a:p>
            <a:r>
              <a:rPr lang="ru-RU" dirty="0" smtClean="0"/>
              <a:t>Осуществлять надзорную функцию СКК согласно утвержденному плану на 2015 год.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71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50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431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Опыт работы Комитета по надзору (примеры решений СКК по результатам визитов на места согласно Плана по надзору)</vt:lpstr>
      <vt:lpstr>Надзорный комитет СКК</vt:lpstr>
      <vt:lpstr>2013 год</vt:lpstr>
      <vt:lpstr>2014 год</vt:lpstr>
      <vt:lpstr>Результаты:</vt:lpstr>
      <vt:lpstr>Планы: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работы Комитета по надзору (примеры решений СКК по результатам визитов на места согласно Плана по надзору)</dc:title>
  <dc:creator>Ryssaldy Demeuova</dc:creator>
  <cp:lastModifiedBy>Ryssaldy Demeuova</cp:lastModifiedBy>
  <cp:revision>8</cp:revision>
  <dcterms:created xsi:type="dcterms:W3CDTF">2015-03-02T10:21:20Z</dcterms:created>
  <dcterms:modified xsi:type="dcterms:W3CDTF">2015-03-03T14:16:55Z</dcterms:modified>
</cp:coreProperties>
</file>