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A32A9A-9AFE-4ABA-AF51-FE7863A964C1}" type="datetimeFigureOut">
              <a:rPr lang="ru-RU" smtClean="0"/>
              <a:t>07.04.2016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8DE1C45-6043-4B68-9BED-56656AFA748C}" type="slidenum">
              <a:rPr lang="ru-RU" smtClean="0"/>
              <a:t>‹#›</a:t>
            </a:fld>
            <a:endParaRPr lang="ru-RU"/>
          </a:p>
        </p:txBody>
      </p:sp>
    </p:spTree>
    <p:extLst>
      <p:ext uri="{BB962C8B-B14F-4D97-AF65-F5344CB8AC3E}">
        <p14:creationId xmlns:p14="http://schemas.microsoft.com/office/powerpoint/2010/main" val="3676969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A32A9A-9AFE-4ABA-AF51-FE7863A964C1}" type="datetimeFigureOut">
              <a:rPr lang="ru-RU" smtClean="0"/>
              <a:t>07.04.2016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8DE1C45-6043-4B68-9BED-56656AFA748C}" type="slidenum">
              <a:rPr lang="ru-RU" smtClean="0"/>
              <a:t>‹#›</a:t>
            </a:fld>
            <a:endParaRPr lang="ru-RU"/>
          </a:p>
        </p:txBody>
      </p:sp>
    </p:spTree>
    <p:extLst>
      <p:ext uri="{BB962C8B-B14F-4D97-AF65-F5344CB8AC3E}">
        <p14:creationId xmlns:p14="http://schemas.microsoft.com/office/powerpoint/2010/main" val="730335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A32A9A-9AFE-4ABA-AF51-FE7863A964C1}" type="datetimeFigureOut">
              <a:rPr lang="ru-RU" smtClean="0"/>
              <a:t>07.04.2016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8DE1C45-6043-4B68-9BED-56656AFA748C}" type="slidenum">
              <a:rPr lang="ru-RU" smtClean="0"/>
              <a:t>‹#›</a:t>
            </a:fld>
            <a:endParaRPr lang="ru-RU"/>
          </a:p>
        </p:txBody>
      </p:sp>
    </p:spTree>
    <p:extLst>
      <p:ext uri="{BB962C8B-B14F-4D97-AF65-F5344CB8AC3E}">
        <p14:creationId xmlns:p14="http://schemas.microsoft.com/office/powerpoint/2010/main" val="212885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A32A9A-9AFE-4ABA-AF51-FE7863A964C1}" type="datetimeFigureOut">
              <a:rPr lang="ru-RU" smtClean="0"/>
              <a:t>07.04.2016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8DE1C45-6043-4B68-9BED-56656AFA748C}" type="slidenum">
              <a:rPr lang="ru-RU" smtClean="0"/>
              <a:t>‹#›</a:t>
            </a:fld>
            <a:endParaRPr lang="ru-RU"/>
          </a:p>
        </p:txBody>
      </p:sp>
    </p:spTree>
    <p:extLst>
      <p:ext uri="{BB962C8B-B14F-4D97-AF65-F5344CB8AC3E}">
        <p14:creationId xmlns:p14="http://schemas.microsoft.com/office/powerpoint/2010/main" val="949455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A32A9A-9AFE-4ABA-AF51-FE7863A964C1}" type="datetimeFigureOut">
              <a:rPr lang="ru-RU" smtClean="0"/>
              <a:t>07.04.2016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8DE1C45-6043-4B68-9BED-56656AFA748C}" type="slidenum">
              <a:rPr lang="ru-RU" smtClean="0"/>
              <a:t>‹#›</a:t>
            </a:fld>
            <a:endParaRPr lang="ru-RU"/>
          </a:p>
        </p:txBody>
      </p:sp>
    </p:spTree>
    <p:extLst>
      <p:ext uri="{BB962C8B-B14F-4D97-AF65-F5344CB8AC3E}">
        <p14:creationId xmlns:p14="http://schemas.microsoft.com/office/powerpoint/2010/main" val="2217923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A32A9A-9AFE-4ABA-AF51-FE7863A964C1}" type="datetimeFigureOut">
              <a:rPr lang="ru-RU" smtClean="0"/>
              <a:t>07.04.2016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8DE1C45-6043-4B68-9BED-56656AFA748C}" type="slidenum">
              <a:rPr lang="ru-RU" smtClean="0"/>
              <a:t>‹#›</a:t>
            </a:fld>
            <a:endParaRPr lang="ru-RU"/>
          </a:p>
        </p:txBody>
      </p:sp>
    </p:spTree>
    <p:extLst>
      <p:ext uri="{BB962C8B-B14F-4D97-AF65-F5344CB8AC3E}">
        <p14:creationId xmlns:p14="http://schemas.microsoft.com/office/powerpoint/2010/main" val="591777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A32A9A-9AFE-4ABA-AF51-FE7863A964C1}" type="datetimeFigureOut">
              <a:rPr lang="ru-RU" smtClean="0"/>
              <a:t>07.04.2016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8DE1C45-6043-4B68-9BED-56656AFA748C}" type="slidenum">
              <a:rPr lang="ru-RU" smtClean="0"/>
              <a:t>‹#›</a:t>
            </a:fld>
            <a:endParaRPr lang="ru-RU"/>
          </a:p>
        </p:txBody>
      </p:sp>
    </p:spTree>
    <p:extLst>
      <p:ext uri="{BB962C8B-B14F-4D97-AF65-F5344CB8AC3E}">
        <p14:creationId xmlns:p14="http://schemas.microsoft.com/office/powerpoint/2010/main" val="2783646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A32A9A-9AFE-4ABA-AF51-FE7863A964C1}" type="datetimeFigureOut">
              <a:rPr lang="ru-RU" smtClean="0"/>
              <a:t>07.04.2016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8DE1C45-6043-4B68-9BED-56656AFA748C}" type="slidenum">
              <a:rPr lang="ru-RU" smtClean="0"/>
              <a:t>‹#›</a:t>
            </a:fld>
            <a:endParaRPr lang="ru-RU"/>
          </a:p>
        </p:txBody>
      </p:sp>
    </p:spTree>
    <p:extLst>
      <p:ext uri="{BB962C8B-B14F-4D97-AF65-F5344CB8AC3E}">
        <p14:creationId xmlns:p14="http://schemas.microsoft.com/office/powerpoint/2010/main" val="1025367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A32A9A-9AFE-4ABA-AF51-FE7863A964C1}" type="datetimeFigureOut">
              <a:rPr lang="ru-RU" smtClean="0"/>
              <a:t>07.04.2016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8DE1C45-6043-4B68-9BED-56656AFA748C}" type="slidenum">
              <a:rPr lang="ru-RU" smtClean="0"/>
              <a:t>‹#›</a:t>
            </a:fld>
            <a:endParaRPr lang="ru-RU"/>
          </a:p>
        </p:txBody>
      </p:sp>
    </p:spTree>
    <p:extLst>
      <p:ext uri="{BB962C8B-B14F-4D97-AF65-F5344CB8AC3E}">
        <p14:creationId xmlns:p14="http://schemas.microsoft.com/office/powerpoint/2010/main" val="615578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A32A9A-9AFE-4ABA-AF51-FE7863A964C1}" type="datetimeFigureOut">
              <a:rPr lang="ru-RU" smtClean="0"/>
              <a:t>07.04.2016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8DE1C45-6043-4B68-9BED-56656AFA748C}" type="slidenum">
              <a:rPr lang="ru-RU" smtClean="0"/>
              <a:t>‹#›</a:t>
            </a:fld>
            <a:endParaRPr lang="ru-RU"/>
          </a:p>
        </p:txBody>
      </p:sp>
    </p:spTree>
    <p:extLst>
      <p:ext uri="{BB962C8B-B14F-4D97-AF65-F5344CB8AC3E}">
        <p14:creationId xmlns:p14="http://schemas.microsoft.com/office/powerpoint/2010/main" val="2196469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A32A9A-9AFE-4ABA-AF51-FE7863A964C1}" type="datetimeFigureOut">
              <a:rPr lang="ru-RU" smtClean="0"/>
              <a:t>07.04.2016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8DE1C45-6043-4B68-9BED-56656AFA748C}" type="slidenum">
              <a:rPr lang="ru-RU" smtClean="0"/>
              <a:t>‹#›</a:t>
            </a:fld>
            <a:endParaRPr lang="ru-RU"/>
          </a:p>
        </p:txBody>
      </p:sp>
    </p:spTree>
    <p:extLst>
      <p:ext uri="{BB962C8B-B14F-4D97-AF65-F5344CB8AC3E}">
        <p14:creationId xmlns:p14="http://schemas.microsoft.com/office/powerpoint/2010/main" val="3702774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A32A9A-9AFE-4ABA-AF51-FE7863A964C1}" type="datetimeFigureOut">
              <a:rPr lang="ru-RU" smtClean="0"/>
              <a:t>07.04.2016</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DE1C45-6043-4B68-9BED-56656AFA748C}" type="slidenum">
              <a:rPr lang="ru-RU" smtClean="0"/>
              <a:t>‹#›</a:t>
            </a:fld>
            <a:endParaRPr lang="ru-RU"/>
          </a:p>
        </p:txBody>
      </p:sp>
    </p:spTree>
    <p:extLst>
      <p:ext uri="{BB962C8B-B14F-4D97-AF65-F5344CB8AC3E}">
        <p14:creationId xmlns:p14="http://schemas.microsoft.com/office/powerpoint/2010/main" val="3294289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944670"/>
          </a:xfrm>
        </p:spPr>
        <p:txBody>
          <a:bodyPr>
            <a:normAutofit fontScale="90000"/>
          </a:bodyPr>
          <a:lstStyle/>
          <a:p>
            <a:r>
              <a:rPr lang="ru-RU" sz="2700" dirty="0" smtClean="0">
                <a:latin typeface="Arial Black" panose="020B0A04020102020204" pitchFamily="34" charset="0"/>
              </a:rPr>
              <a:t/>
            </a:r>
            <a:br>
              <a:rPr lang="ru-RU" sz="2700" dirty="0" smtClean="0">
                <a:latin typeface="Arial Black" panose="020B0A04020102020204" pitchFamily="34" charset="0"/>
              </a:rPr>
            </a:br>
            <a:r>
              <a:rPr lang="ru-RU" sz="2700" dirty="0">
                <a:latin typeface="Arial Black" panose="020B0A04020102020204" pitchFamily="34" charset="0"/>
              </a:rPr>
              <a:t/>
            </a:r>
            <a:br>
              <a:rPr lang="ru-RU" sz="2700" dirty="0">
                <a:latin typeface="Arial Black" panose="020B0A04020102020204" pitchFamily="34" charset="0"/>
              </a:rPr>
            </a:br>
            <a:r>
              <a:rPr lang="ru-RU" sz="2700" dirty="0" smtClean="0">
                <a:latin typeface="Arial Black" panose="020B0A04020102020204" pitchFamily="34" charset="0"/>
              </a:rPr>
              <a:t/>
            </a:r>
            <a:br>
              <a:rPr lang="ru-RU" sz="2700" dirty="0" smtClean="0">
                <a:latin typeface="Arial Black" panose="020B0A04020102020204" pitchFamily="34" charset="0"/>
              </a:rPr>
            </a:br>
            <a:r>
              <a:rPr lang="ru-RU" sz="2700" dirty="0">
                <a:latin typeface="Arial Black" panose="020B0A04020102020204" pitchFamily="34" charset="0"/>
              </a:rPr>
              <a:t/>
            </a:r>
            <a:br>
              <a:rPr lang="ru-RU" sz="2700" dirty="0">
                <a:latin typeface="Arial Black" panose="020B0A04020102020204" pitchFamily="34" charset="0"/>
              </a:rPr>
            </a:br>
            <a:r>
              <a:rPr lang="ru-RU" sz="2700" dirty="0" smtClean="0">
                <a:latin typeface="Arial Black" panose="020B0A04020102020204" pitchFamily="34" charset="0"/>
              </a:rPr>
              <a:t/>
            </a:r>
            <a:br>
              <a:rPr lang="ru-RU" sz="2700" dirty="0" smtClean="0">
                <a:latin typeface="Arial Black" panose="020B0A04020102020204" pitchFamily="34" charset="0"/>
              </a:rPr>
            </a:br>
            <a:r>
              <a:rPr lang="ru-RU" sz="2700" dirty="0">
                <a:latin typeface="Arial Black" panose="020B0A04020102020204" pitchFamily="34" charset="0"/>
              </a:rPr>
              <a:t/>
            </a:r>
            <a:br>
              <a:rPr lang="ru-RU" sz="2700" dirty="0">
                <a:latin typeface="Arial Black" panose="020B0A04020102020204" pitchFamily="34" charset="0"/>
              </a:rPr>
            </a:br>
            <a:r>
              <a:rPr lang="ru-RU" sz="3600" b="1" dirty="0"/>
              <a:t/>
            </a:r>
            <a:br>
              <a:rPr lang="ru-RU" sz="3600" b="1" dirty="0"/>
            </a:br>
            <a:r>
              <a:rPr lang="ru-RU" sz="2200" dirty="0" smtClean="0">
                <a:latin typeface="Arial Black" panose="020B0A04020102020204" pitchFamily="34" charset="0"/>
              </a:rPr>
              <a:t>Заседание Странового координационного комитета по работе с международными организациями.</a:t>
            </a:r>
            <a:r>
              <a:rPr lang="ru-RU" sz="4400" b="1" dirty="0" smtClean="0"/>
              <a:t/>
            </a:r>
            <a:br>
              <a:rPr lang="ru-RU" sz="4400" b="1" dirty="0" smtClean="0"/>
            </a:br>
            <a:r>
              <a:rPr lang="ru-RU" sz="3600" b="1" dirty="0" smtClean="0"/>
              <a:t/>
            </a:r>
            <a:br>
              <a:rPr lang="ru-RU" sz="3600" b="1" dirty="0" smtClean="0"/>
            </a:br>
            <a:r>
              <a:rPr lang="ru-RU" sz="3600" b="1" dirty="0" smtClean="0">
                <a:solidFill>
                  <a:srgbClr val="C00000"/>
                </a:solidFill>
                <a:latin typeface="Arial Black" panose="020B0A04020102020204" pitchFamily="34" charset="0"/>
              </a:rPr>
              <a:t>Проект</a:t>
            </a:r>
            <a:r>
              <a:rPr lang="ru-RU" sz="3600" b="1" dirty="0">
                <a:solidFill>
                  <a:srgbClr val="C00000"/>
                </a:solidFill>
                <a:latin typeface="Arial Black" panose="020B0A04020102020204" pitchFamily="34" charset="0"/>
              </a:rPr>
              <a:t>: «Повышение значимого участия гражданского общества в снижение бремени ТБ в Казахстане</a:t>
            </a:r>
            <a:r>
              <a:rPr lang="ru-RU" sz="3600" b="1" dirty="0" smtClean="0">
                <a:solidFill>
                  <a:srgbClr val="C00000"/>
                </a:solidFill>
                <a:latin typeface="Arial Black" panose="020B0A04020102020204" pitchFamily="34" charset="0"/>
              </a:rPr>
              <a:t>».</a:t>
            </a:r>
            <a:r>
              <a:rPr lang="ru-RU" dirty="0">
                <a:solidFill>
                  <a:srgbClr val="C00000"/>
                </a:solidFill>
                <a:latin typeface="Arial Black" panose="020B0A04020102020204" pitchFamily="34" charset="0"/>
              </a:rPr>
              <a:t/>
            </a:r>
            <a:br>
              <a:rPr lang="ru-RU" dirty="0">
                <a:solidFill>
                  <a:srgbClr val="C00000"/>
                </a:solidFill>
                <a:latin typeface="Arial Black" panose="020B0A04020102020204" pitchFamily="34" charset="0"/>
              </a:rPr>
            </a:br>
            <a:endParaRPr lang="ru-RU" sz="2200" dirty="0">
              <a:solidFill>
                <a:srgbClr val="C00000"/>
              </a:solidFill>
              <a:latin typeface="Arial Black" panose="020B0A04020102020204" pitchFamily="34" charset="0"/>
            </a:endParaRPr>
          </a:p>
        </p:txBody>
      </p:sp>
      <p:sp>
        <p:nvSpPr>
          <p:cNvPr id="3" name="Подзаголовок 2"/>
          <p:cNvSpPr>
            <a:spLocks noGrp="1"/>
          </p:cNvSpPr>
          <p:nvPr>
            <p:ph type="subTitle" idx="1"/>
          </p:nvPr>
        </p:nvSpPr>
        <p:spPr>
          <a:xfrm>
            <a:off x="1524000" y="4804012"/>
            <a:ext cx="9144000" cy="1228298"/>
          </a:xfrm>
        </p:spPr>
        <p:txBody>
          <a:bodyPr>
            <a:normAutofit/>
          </a:bodyPr>
          <a:lstStyle/>
          <a:p>
            <a:r>
              <a:rPr lang="ru-RU" sz="1800" b="1" dirty="0" smtClean="0">
                <a:latin typeface="Arial Black" panose="020B0A04020102020204" pitchFamily="34" charset="0"/>
              </a:rPr>
              <a:t>ОЮЛ «Казахстанский Союз Людей, Живущих с ВИЧ»</a:t>
            </a:r>
          </a:p>
          <a:p>
            <a:r>
              <a:rPr lang="ru-RU" sz="1800" b="1" dirty="0" smtClean="0">
                <a:latin typeface="Arial Black" panose="020B0A04020102020204" pitchFamily="34" charset="0"/>
              </a:rPr>
              <a:t>г. Алматы, 08.04.2016.</a:t>
            </a:r>
          </a:p>
          <a:p>
            <a:r>
              <a:rPr lang="ru-RU" sz="1800" b="1" dirty="0" smtClean="0">
                <a:latin typeface="Arial Black" panose="020B0A04020102020204" pitchFamily="34" charset="0"/>
              </a:rPr>
              <a:t>Ибрагимова Оксана</a:t>
            </a:r>
            <a:endParaRPr lang="ru-RU" sz="1800" b="1" dirty="0">
              <a:latin typeface="Arial Black" panose="020B0A04020102020204" pitchFamily="34" charset="0"/>
            </a:endParaRPr>
          </a:p>
        </p:txBody>
      </p:sp>
    </p:spTree>
    <p:extLst>
      <p:ext uri="{BB962C8B-B14F-4D97-AF65-F5344CB8AC3E}">
        <p14:creationId xmlns:p14="http://schemas.microsoft.com/office/powerpoint/2010/main" val="3420658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3100" b="1" dirty="0" smtClean="0"/>
              <a:t/>
            </a:r>
            <a:br>
              <a:rPr lang="ru-RU" sz="3100" b="1" dirty="0" smtClean="0"/>
            </a:br>
            <a:r>
              <a:rPr lang="ru-RU" sz="3100" b="1" dirty="0" smtClean="0"/>
              <a:t/>
            </a:r>
            <a:br>
              <a:rPr lang="ru-RU" sz="3100" b="1" dirty="0" smtClean="0"/>
            </a:br>
            <a:r>
              <a:rPr lang="ru-RU" sz="2400" b="1" dirty="0" smtClean="0">
                <a:latin typeface="Arial Black" panose="020B0A04020102020204" pitchFamily="34" charset="0"/>
              </a:rPr>
              <a:t>Цель</a:t>
            </a:r>
            <a:r>
              <a:rPr lang="ru-RU" sz="2400" b="1" dirty="0">
                <a:latin typeface="Arial Black" panose="020B0A04020102020204" pitchFamily="34" charset="0"/>
              </a:rPr>
              <a:t>: Усиление значимого участия организаций гражданского </a:t>
            </a:r>
            <a:br>
              <a:rPr lang="ru-RU" sz="2400" b="1" dirty="0">
                <a:latin typeface="Arial Black" panose="020B0A04020102020204" pitchFamily="34" charset="0"/>
              </a:rPr>
            </a:br>
            <a:r>
              <a:rPr lang="ru-RU" sz="2400" b="1" dirty="0" smtClean="0">
                <a:latin typeface="Arial Black" panose="020B0A04020102020204" pitchFamily="34" charset="0"/>
              </a:rPr>
              <a:t>общества </a:t>
            </a:r>
            <a:r>
              <a:rPr lang="ru-RU" sz="2400" b="1" dirty="0">
                <a:latin typeface="Arial Black" panose="020B0A04020102020204" pitchFamily="34" charset="0"/>
              </a:rPr>
              <a:t>в борьбе с эпидемией ТБ в Республике Казахстан.</a:t>
            </a:r>
            <a:r>
              <a:rPr lang="ru-RU" sz="2400" dirty="0">
                <a:latin typeface="Arial Black" panose="020B0A04020102020204" pitchFamily="34" charset="0"/>
              </a:rPr>
              <a:t/>
            </a:r>
            <a:br>
              <a:rPr lang="ru-RU" sz="2400" dirty="0">
                <a:latin typeface="Arial Black" panose="020B0A04020102020204" pitchFamily="34" charset="0"/>
              </a:rPr>
            </a:br>
            <a:r>
              <a:rPr lang="ru-RU" sz="2200" b="1" dirty="0"/>
              <a:t> </a:t>
            </a:r>
            <a:r>
              <a:rPr lang="ru-RU" sz="2200" dirty="0"/>
              <a:t/>
            </a:r>
            <a:br>
              <a:rPr lang="ru-RU" sz="2200" dirty="0"/>
            </a:br>
            <a:endParaRPr lang="ru-RU" sz="2200" dirty="0"/>
          </a:p>
        </p:txBody>
      </p:sp>
      <p:sp>
        <p:nvSpPr>
          <p:cNvPr id="3" name="Объект 2"/>
          <p:cNvSpPr>
            <a:spLocks noGrp="1"/>
          </p:cNvSpPr>
          <p:nvPr>
            <p:ph idx="1"/>
          </p:nvPr>
        </p:nvSpPr>
        <p:spPr/>
        <p:txBody>
          <a:bodyPr/>
          <a:lstStyle/>
          <a:p>
            <a:endParaRPr lang="ru-RU" sz="3600" b="1" dirty="0" smtClean="0"/>
          </a:p>
          <a:p>
            <a:pPr marL="0" indent="0">
              <a:buNone/>
            </a:pPr>
            <a:endParaRPr lang="ru-RU" sz="3600" b="1" dirty="0" smtClean="0"/>
          </a:p>
          <a:p>
            <a:r>
              <a:rPr lang="ru-RU" sz="3600" b="1" dirty="0" smtClean="0"/>
              <a:t>Сроки: с 01.03.2016- 28.02.2017</a:t>
            </a:r>
          </a:p>
          <a:p>
            <a:r>
              <a:rPr lang="ru-RU" sz="3600" b="1" dirty="0"/>
              <a:t>Донор</a:t>
            </a:r>
            <a:r>
              <a:rPr lang="en-US" sz="3600" b="1" dirty="0"/>
              <a:t>: </a:t>
            </a:r>
            <a:r>
              <a:rPr lang="ru-RU" sz="3600" b="1" dirty="0"/>
              <a:t>Партнерство</a:t>
            </a:r>
            <a:r>
              <a:rPr lang="en-US" sz="3600" b="1" dirty="0"/>
              <a:t> «</a:t>
            </a:r>
            <a:r>
              <a:rPr lang="ru-RU" sz="3600" b="1" dirty="0"/>
              <a:t>Остановить ТБ</a:t>
            </a:r>
            <a:r>
              <a:rPr lang="en-US" sz="3600" b="1" dirty="0"/>
              <a:t>»: Center for Health Policies and Studies (PAS Center).</a:t>
            </a:r>
            <a:endParaRPr lang="ru-RU" sz="3600" b="1" dirty="0"/>
          </a:p>
          <a:p>
            <a:endParaRPr lang="ru-RU" dirty="0" smtClean="0"/>
          </a:p>
          <a:p>
            <a:pPr marL="0" indent="0">
              <a:buNone/>
            </a:pPr>
            <a:endParaRPr lang="ru-RU" dirty="0" smtClean="0"/>
          </a:p>
        </p:txBody>
      </p:sp>
    </p:spTree>
    <p:extLst>
      <p:ext uri="{BB962C8B-B14F-4D97-AF65-F5344CB8AC3E}">
        <p14:creationId xmlns:p14="http://schemas.microsoft.com/office/powerpoint/2010/main" val="1657730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Arial Black" panose="020B0A04020102020204" pitchFamily="34" charset="0"/>
              </a:rPr>
              <a:t>Задачи:</a:t>
            </a:r>
            <a:endParaRPr lang="ru-RU" dirty="0">
              <a:latin typeface="Arial Black" panose="020B0A04020102020204" pitchFamily="34" charset="0"/>
            </a:endParaRPr>
          </a:p>
        </p:txBody>
      </p:sp>
      <p:sp>
        <p:nvSpPr>
          <p:cNvPr id="3" name="Объект 2"/>
          <p:cNvSpPr>
            <a:spLocks noGrp="1"/>
          </p:cNvSpPr>
          <p:nvPr>
            <p:ph idx="1"/>
          </p:nvPr>
        </p:nvSpPr>
        <p:spPr/>
        <p:txBody>
          <a:bodyPr>
            <a:normAutofit fontScale="62500" lnSpcReduction="20000"/>
          </a:bodyPr>
          <a:lstStyle/>
          <a:p>
            <a:pPr marL="0" indent="0">
              <a:buNone/>
            </a:pPr>
            <a:r>
              <a:rPr lang="ru-RU" sz="2900" dirty="0" smtClean="0">
                <a:latin typeface="Arial Black" panose="020B0A04020102020204" pitchFamily="34" charset="0"/>
              </a:rPr>
              <a:t>1.   Провести анализ соответствия Комплексного плана по борьбе с туберкулёзом в Республике Казахстан на 2014-2020 годы «Плану действий по борьбе с туберкулёзом для Европейского региона ВОЗ на 2016-2020 гг.» в части укрепления систем сообществ и перехода к амбулаторной модели предоставления медицинской помощи ОЗГН ТБ в течение 1 квартала 2016 года.</a:t>
            </a:r>
          </a:p>
          <a:p>
            <a:pPr marL="0" indent="0">
              <a:buNone/>
            </a:pPr>
            <a:r>
              <a:rPr lang="ru-RU" sz="2900" dirty="0" smtClean="0">
                <a:latin typeface="Arial Black" panose="020B0A04020102020204" pitchFamily="34" charset="0"/>
              </a:rPr>
              <a:t> 2.  </a:t>
            </a:r>
            <a:r>
              <a:rPr lang="ru-RU" sz="2900" dirty="0">
                <a:latin typeface="Arial Black" panose="020B0A04020102020204" pitchFamily="34" charset="0"/>
              </a:rPr>
              <a:t>Вовлечение гражданского сообщества из числа групп высокого риска, затронутых ТБ, в проведение мероприятий по выявлению и анализу существующих барьеров к получению доступа к качественным услугам в организациях здравоохранения и социальной защиты в РК в течение 2016 года.</a:t>
            </a:r>
          </a:p>
          <a:p>
            <a:pPr marL="0" indent="0">
              <a:buNone/>
            </a:pPr>
            <a:r>
              <a:rPr lang="ru-RU" sz="2900" dirty="0">
                <a:latin typeface="Arial Black" panose="020B0A04020102020204" pitchFamily="34" charset="0"/>
              </a:rPr>
              <a:t> </a:t>
            </a:r>
            <a:r>
              <a:rPr lang="ru-RU" sz="2900" dirty="0" smtClean="0">
                <a:latin typeface="Arial Black" panose="020B0A04020102020204" pitchFamily="34" charset="0"/>
              </a:rPr>
              <a:t>3</a:t>
            </a:r>
            <a:r>
              <a:rPr lang="ru-RU" sz="2900" dirty="0">
                <a:latin typeface="Arial Black" panose="020B0A04020102020204" pitchFamily="34" charset="0"/>
              </a:rPr>
              <a:t>. </a:t>
            </a:r>
            <a:r>
              <a:rPr lang="ru-RU" sz="2900" dirty="0" smtClean="0">
                <a:latin typeface="Arial Black" panose="020B0A04020102020204" pitchFamily="34" charset="0"/>
              </a:rPr>
              <a:t> Построение </a:t>
            </a:r>
            <a:r>
              <a:rPr lang="ru-RU" sz="2900" dirty="0">
                <a:latin typeface="Arial Black" panose="020B0A04020102020204" pitchFamily="34" charset="0"/>
              </a:rPr>
              <a:t>партнерских отношений с ключевыми государственными и международными организациями в целях усиления совместной адвокационной деятельности в РК в течение 2016 года.</a:t>
            </a:r>
          </a:p>
          <a:p>
            <a:pPr marL="0" indent="0">
              <a:buNone/>
            </a:pPr>
            <a:r>
              <a:rPr lang="ru-RU" sz="2900" dirty="0">
                <a:latin typeface="Arial Black" panose="020B0A04020102020204" pitchFamily="34" charset="0"/>
              </a:rPr>
              <a:t> </a:t>
            </a:r>
            <a:r>
              <a:rPr lang="ru-RU" sz="2900" dirty="0" smtClean="0">
                <a:latin typeface="Arial Black" panose="020B0A04020102020204" pitchFamily="34" charset="0"/>
              </a:rPr>
              <a:t>4</a:t>
            </a:r>
            <a:r>
              <a:rPr lang="ru-RU" sz="2900" dirty="0">
                <a:latin typeface="Arial Black" panose="020B0A04020102020204" pitchFamily="34" charset="0"/>
              </a:rPr>
              <a:t>.  </a:t>
            </a:r>
            <a:r>
              <a:rPr lang="ru-RU" sz="2900" dirty="0" smtClean="0">
                <a:latin typeface="Arial Black" panose="020B0A04020102020204" pitchFamily="34" charset="0"/>
              </a:rPr>
              <a:t> </a:t>
            </a:r>
            <a:r>
              <a:rPr lang="ru-RU" sz="2900" dirty="0">
                <a:latin typeface="Arial Black" panose="020B0A04020102020204" pitchFamily="34" charset="0"/>
              </a:rPr>
              <a:t>Консолидировать усилия организаций здравоохранения, противотуберкулёзных служб, служб социальной защиты и гражданского сообщества, для разработки совместных действий по ТБ/ВИЧ по улучшению и расширению качественных услуг здравоохранения и социальной защиты в РК до конца 2016 года.</a:t>
            </a:r>
          </a:p>
          <a:p>
            <a:endParaRPr lang="ru-RU" dirty="0"/>
          </a:p>
        </p:txBody>
      </p:sp>
    </p:spTree>
    <p:extLst>
      <p:ext uri="{BB962C8B-B14F-4D97-AF65-F5344CB8AC3E}">
        <p14:creationId xmlns:p14="http://schemas.microsoft.com/office/powerpoint/2010/main" val="1825554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Arial Black" panose="020B0A04020102020204" pitchFamily="34" charset="0"/>
              </a:rPr>
              <a:t>Результат:</a:t>
            </a:r>
            <a:endParaRPr lang="ru-RU" dirty="0">
              <a:latin typeface="Arial Black" panose="020B0A04020102020204" pitchFamily="34" charset="0"/>
            </a:endParaRPr>
          </a:p>
        </p:txBody>
      </p:sp>
      <p:sp>
        <p:nvSpPr>
          <p:cNvPr id="3" name="Объект 2"/>
          <p:cNvSpPr>
            <a:spLocks noGrp="1"/>
          </p:cNvSpPr>
          <p:nvPr>
            <p:ph idx="1"/>
          </p:nvPr>
        </p:nvSpPr>
        <p:spPr/>
        <p:txBody>
          <a:bodyPr>
            <a:normAutofit/>
          </a:bodyPr>
          <a:lstStyle/>
          <a:p>
            <a:pPr marL="0" indent="0">
              <a:buNone/>
            </a:pPr>
            <a:endParaRPr lang="ru-RU" sz="2400" dirty="0" smtClean="0">
              <a:latin typeface="Arial Black" panose="020B0A04020102020204" pitchFamily="34" charset="0"/>
            </a:endParaRPr>
          </a:p>
          <a:p>
            <a:pPr marL="0" indent="0">
              <a:buNone/>
            </a:pPr>
            <a:r>
              <a:rPr lang="ru-RU" sz="2400" dirty="0" smtClean="0">
                <a:latin typeface="Arial Black" panose="020B0A04020102020204" pitchFamily="34" charset="0"/>
              </a:rPr>
              <a:t>Организации </a:t>
            </a:r>
            <a:r>
              <a:rPr lang="ru-RU" sz="2400" dirty="0">
                <a:latin typeface="Arial Black" panose="020B0A04020102020204" pitchFamily="34" charset="0"/>
              </a:rPr>
              <a:t>гражданского общества обучены, мобилизованы, имеют значимое окружение из числа лиц, способных повлиять на людей, принимающих решения на государственном уровне. Сообщество, из числа представителей групп высокого риска, затронутые туберкулезом, имеют согласованный на высоком уровне проект плана адвокационных мероприятий, направленный на улучшение политики в отношении противотуберкулезных мероприятий в стране.</a:t>
            </a:r>
          </a:p>
          <a:p>
            <a:endParaRPr lang="ru-RU" sz="2400" dirty="0">
              <a:latin typeface="Arial Black" panose="020B0A04020102020204" pitchFamily="34" charset="0"/>
            </a:endParaRPr>
          </a:p>
        </p:txBody>
      </p:sp>
    </p:spTree>
    <p:extLst>
      <p:ext uri="{BB962C8B-B14F-4D97-AF65-F5344CB8AC3E}">
        <p14:creationId xmlns:p14="http://schemas.microsoft.com/office/powerpoint/2010/main" val="178167643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251</Words>
  <Application>Microsoft Office PowerPoint</Application>
  <PresentationFormat>Широкоэкранный</PresentationFormat>
  <Paragraphs>17</Paragraphs>
  <Slides>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vt:i4>
      </vt:variant>
    </vt:vector>
  </HeadingPairs>
  <TitlesOfParts>
    <vt:vector size="9" baseType="lpstr">
      <vt:lpstr>Arial</vt:lpstr>
      <vt:lpstr>Arial Black</vt:lpstr>
      <vt:lpstr>Calibri</vt:lpstr>
      <vt:lpstr>Calibri Light</vt:lpstr>
      <vt:lpstr>Тема Office</vt:lpstr>
      <vt:lpstr>       Заседание Странового координационного комитета по работе с международными организациями.  Проект: «Повышение значимого участия гражданского общества в снижение бремени ТБ в Казахстане». </vt:lpstr>
      <vt:lpstr>  Цель: Усиление значимого участия организаций гражданского  общества в борьбе с эпидемией ТБ в Республике Казахстан.   </vt:lpstr>
      <vt:lpstr>Задачи:</vt:lpstr>
      <vt:lpstr>Результат: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Проект: «Повышение значимого участия гражданского общества в снижение бремени ТБ в Казахстане». </dc:title>
  <dc:creator>alser</dc:creator>
  <cp:lastModifiedBy>alser</cp:lastModifiedBy>
  <cp:revision>12</cp:revision>
  <dcterms:created xsi:type="dcterms:W3CDTF">2016-04-07T07:27:14Z</dcterms:created>
  <dcterms:modified xsi:type="dcterms:W3CDTF">2016-04-07T07:48:40Z</dcterms:modified>
</cp:coreProperties>
</file>