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99" r:id="rId6"/>
    <p:sldId id="313" r:id="rId7"/>
    <p:sldId id="308" r:id="rId8"/>
    <p:sldId id="315" r:id="rId9"/>
    <p:sldId id="309" r:id="rId10"/>
    <p:sldId id="310" r:id="rId11"/>
    <p:sldId id="311" r:id="rId12"/>
    <p:sldId id="302" r:id="rId13"/>
    <p:sldId id="312" r:id="rId14"/>
    <p:sldId id="303" r:id="rId15"/>
    <p:sldId id="314" r:id="rId16"/>
    <p:sldId id="30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>
      <p:cViewPr varScale="1">
        <p:scale>
          <a:sx n="85" d="100"/>
          <a:sy n="85" d="100"/>
        </p:scale>
        <p:origin x="57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C64D2D2-B333-4BA2-80D4-DB52E0FF0E6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D4EAE9F-FB9C-4D76-94AD-6BE079C2482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69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D2D2-B333-4BA2-80D4-DB52E0FF0E6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AE9F-FB9C-4D76-94AD-6BE079C24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234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D2D2-B333-4BA2-80D4-DB52E0FF0E6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AE9F-FB9C-4D76-94AD-6BE079C2482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822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D2D2-B333-4BA2-80D4-DB52E0FF0E6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AE9F-FB9C-4D76-94AD-6BE079C2482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510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D2D2-B333-4BA2-80D4-DB52E0FF0E6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AE9F-FB9C-4D76-94AD-6BE079C24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137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D2D2-B333-4BA2-80D4-DB52E0FF0E6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AE9F-FB9C-4D76-94AD-6BE079C2482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867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D2D2-B333-4BA2-80D4-DB52E0FF0E6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AE9F-FB9C-4D76-94AD-6BE079C2482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650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D2D2-B333-4BA2-80D4-DB52E0FF0E6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AE9F-FB9C-4D76-94AD-6BE079C2482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772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D2D2-B333-4BA2-80D4-DB52E0FF0E6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AE9F-FB9C-4D76-94AD-6BE079C2482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27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D2D2-B333-4BA2-80D4-DB52E0FF0E6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AE9F-FB9C-4D76-94AD-6BE079C24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25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D2D2-B333-4BA2-80D4-DB52E0FF0E6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AE9F-FB9C-4D76-94AD-6BE079C2482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888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D2D2-B333-4BA2-80D4-DB52E0FF0E6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AE9F-FB9C-4D76-94AD-6BE079C24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69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D2D2-B333-4BA2-80D4-DB52E0FF0E6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AE9F-FB9C-4D76-94AD-6BE079C2482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62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D2D2-B333-4BA2-80D4-DB52E0FF0E6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AE9F-FB9C-4D76-94AD-6BE079C2482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466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D2D2-B333-4BA2-80D4-DB52E0FF0E6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AE9F-FB9C-4D76-94AD-6BE079C24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135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D2D2-B333-4BA2-80D4-DB52E0FF0E6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AE9F-FB9C-4D76-94AD-6BE079C2482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474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D2D2-B333-4BA2-80D4-DB52E0FF0E6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AE9F-FB9C-4D76-94AD-6BE079C24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19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64D2D2-B333-4BA2-80D4-DB52E0FF0E6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D4EAE9F-FB9C-4D76-94AD-6BE079C24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78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надзорной функции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7" y="4876799"/>
            <a:ext cx="6815669" cy="520699"/>
          </a:xfrm>
        </p:spPr>
        <p:txBody>
          <a:bodyPr/>
          <a:lstStyle/>
          <a:p>
            <a:r>
              <a:rPr lang="ru-RU" dirty="0" err="1" smtClean="0"/>
              <a:t>Растокина</a:t>
            </a:r>
            <a:r>
              <a:rPr lang="ru-RU" dirty="0" smtClean="0"/>
              <a:t> Елена, член надзорного комитета СКК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3716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Пробелы и Рекомендации </a:t>
            </a:r>
            <a:r>
              <a:rPr lang="ru-RU" b="1" dirty="0" smtClean="0"/>
              <a:t>(СКО)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4971" y="2350743"/>
            <a:ext cx="10429875" cy="3624793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ea typeface="Times New Roman" panose="02020603050405020304" pitchFamily="18" charset="0"/>
              </a:rPr>
              <a:t>Состав </a:t>
            </a:r>
            <a:r>
              <a:rPr lang="ru-RU" dirty="0">
                <a:ea typeface="Times New Roman" panose="02020603050405020304" pitchFamily="18" charset="0"/>
              </a:rPr>
              <a:t>врачей в Центре СПИД обновился в 2023 году (3 врача работают только 1 месяц) и нуждаются в обучении по Н=Н, взаимодействию с НПО, вопросам планирования АРТ, вопросам </a:t>
            </a:r>
            <a:r>
              <a:rPr lang="ru-RU" dirty="0" smtClean="0">
                <a:ea typeface="Times New Roman" panose="02020603050405020304" pitchFamily="18" charset="0"/>
              </a:rPr>
              <a:t>приверженности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ea typeface="Times New Roman" panose="02020603050405020304" pitchFamily="18" charset="0"/>
              </a:rPr>
              <a:t>Низкий охват </a:t>
            </a:r>
            <a:r>
              <a:rPr lang="ru-RU" dirty="0" err="1" smtClean="0">
                <a:ea typeface="Times New Roman" panose="02020603050405020304" pitchFamily="18" charset="0"/>
              </a:rPr>
              <a:t>проф</a:t>
            </a:r>
            <a:r>
              <a:rPr lang="ru-RU" dirty="0" smtClean="0">
                <a:ea typeface="Times New Roman" panose="02020603050405020304" pitchFamily="18" charset="0"/>
              </a:rPr>
              <a:t> программами, в </a:t>
            </a:r>
            <a:r>
              <a:rPr lang="ru-RU" dirty="0" err="1" smtClean="0">
                <a:ea typeface="Times New Roman" panose="02020603050405020304" pitchFamily="18" charset="0"/>
              </a:rPr>
              <a:t>т.ч</a:t>
            </a:r>
            <a:r>
              <a:rPr lang="ru-RU" dirty="0" smtClean="0">
                <a:ea typeface="Times New Roman" panose="02020603050405020304" pitchFamily="18" charset="0"/>
              </a:rPr>
              <a:t>. тестированием на ВИЧ  ( 42% ЛУИН вместо 60% от ОЧ), РС,  МСМ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ea typeface="Times New Roman" panose="02020603050405020304" pitchFamily="18" charset="0"/>
              </a:rPr>
              <a:t>КНЦДИЗ рекомендуется организовать обучение </a:t>
            </a:r>
            <a:r>
              <a:rPr lang="ru-RU" dirty="0" err="1">
                <a:ea typeface="Times New Roman" panose="02020603050405020304" pitchFamily="18" charset="0"/>
              </a:rPr>
              <a:t>аутрич</a:t>
            </a:r>
            <a:r>
              <a:rPr lang="ru-RU" dirty="0">
                <a:ea typeface="Times New Roman" panose="02020603050405020304" pitchFamily="18" charset="0"/>
              </a:rPr>
              <a:t>- работников по компоненту МСМ по организации и профилактических работ среди сообщества. В настоящее время доступ осуществляется через 1 </a:t>
            </a:r>
            <a:r>
              <a:rPr lang="ru-RU" dirty="0" err="1">
                <a:ea typeface="Times New Roman" panose="02020603050405020304" pitchFamily="18" charset="0"/>
              </a:rPr>
              <a:t>аутрич</a:t>
            </a:r>
            <a:r>
              <a:rPr lang="ru-RU" dirty="0">
                <a:ea typeface="Times New Roman" panose="02020603050405020304" pitchFamily="18" charset="0"/>
              </a:rPr>
              <a:t>-работника с охватом 100 человек. Существует необходимость увеличения количества охвата МСМ до 20% от оценочного числа</a:t>
            </a:r>
            <a:r>
              <a:rPr lang="ru-RU" dirty="0" smtClean="0"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6140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Пробелы и Рекомендации </a:t>
            </a:r>
            <a:r>
              <a:rPr lang="ru-RU" b="1" dirty="0" smtClean="0"/>
              <a:t>(СКО)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4" y="2556931"/>
            <a:ext cx="10429875" cy="3624793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2600" dirty="0" smtClean="0">
                <a:ea typeface="Times New Roman" panose="02020603050405020304" pitchFamily="18" charset="0"/>
              </a:rPr>
              <a:t>В </a:t>
            </a:r>
            <a:r>
              <a:rPr lang="ru-RU" sz="2600" dirty="0">
                <a:ea typeface="Times New Roman" panose="02020603050405020304" pitchFamily="18" charset="0"/>
              </a:rPr>
              <a:t>базе БДУИК нет графы по количеству прошедших тестирование с использованием </a:t>
            </a:r>
            <a:r>
              <a:rPr lang="ru-RU" sz="2600" dirty="0" err="1">
                <a:ea typeface="Times New Roman" panose="02020603050405020304" pitchFamily="18" charset="0"/>
              </a:rPr>
              <a:t>Oral</a:t>
            </a:r>
            <a:r>
              <a:rPr lang="ru-RU" sz="2600" dirty="0"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ea typeface="Times New Roman" panose="02020603050405020304" pitchFamily="18" charset="0"/>
              </a:rPr>
              <a:t>Quick</a:t>
            </a:r>
            <a:r>
              <a:rPr lang="ru-RU" sz="2600" dirty="0">
                <a:ea typeface="Times New Roman" panose="02020603050405020304" pitchFamily="18" charset="0"/>
              </a:rPr>
              <a:t>;</a:t>
            </a:r>
          </a:p>
          <a:p>
            <a:pPr algn="just">
              <a:spcAft>
                <a:spcPts val="0"/>
              </a:spcAft>
            </a:pPr>
            <a:r>
              <a:rPr lang="ru-RU" sz="2600" dirty="0" err="1" smtClean="0">
                <a:ea typeface="Times New Roman" panose="02020603050405020304" pitchFamily="18" charset="0"/>
              </a:rPr>
              <a:t>Аутрич</a:t>
            </a:r>
            <a:r>
              <a:rPr lang="ru-RU" sz="2600" dirty="0" smtClean="0">
                <a:ea typeface="Times New Roman" panose="02020603050405020304" pitchFamily="18" charset="0"/>
              </a:rPr>
              <a:t>- </a:t>
            </a:r>
            <a:r>
              <a:rPr lang="ru-RU" sz="2600" dirty="0">
                <a:ea typeface="Times New Roman" panose="02020603050405020304" pitchFamily="18" charset="0"/>
              </a:rPr>
              <a:t>работники не обучены и не имеют сертификатов для проведения тестирования</a:t>
            </a:r>
            <a:r>
              <a:rPr lang="ru-RU" sz="2600" dirty="0" smtClean="0">
                <a:ea typeface="Times New Roman" panose="02020603050405020304" pitchFamily="18" charset="0"/>
              </a:rPr>
              <a:t>.</a:t>
            </a:r>
            <a:endParaRPr lang="ru-RU" sz="2600" dirty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600" dirty="0" smtClean="0">
                <a:ea typeface="Times New Roman" panose="02020603050405020304" pitchFamily="18" charset="0"/>
              </a:rPr>
              <a:t>Существует </a:t>
            </a:r>
            <a:r>
              <a:rPr lang="ru-RU" sz="2600" dirty="0">
                <a:ea typeface="Times New Roman" panose="02020603050405020304" pitchFamily="18" charset="0"/>
              </a:rPr>
              <a:t>необходимость в разработке электронной библиотеки для подготовки </a:t>
            </a:r>
            <a:r>
              <a:rPr lang="ru-RU" sz="2600" dirty="0" err="1">
                <a:ea typeface="Times New Roman" panose="02020603050405020304" pitchFamily="18" charset="0"/>
              </a:rPr>
              <a:t>аутрич</a:t>
            </a:r>
            <a:r>
              <a:rPr lang="ru-RU" sz="2600" dirty="0">
                <a:ea typeface="Times New Roman" panose="02020603050405020304" pitchFamily="18" charset="0"/>
              </a:rPr>
              <a:t>-работников от базового до продвинутого уровней</a:t>
            </a:r>
            <a:r>
              <a:rPr lang="ru-RU" sz="2600" dirty="0" smtClean="0">
                <a:ea typeface="Times New Roman" panose="02020603050405020304" pitchFamily="18" charset="0"/>
              </a:rPr>
              <a:t>;</a:t>
            </a:r>
          </a:p>
          <a:p>
            <a:pPr algn="just">
              <a:spcAft>
                <a:spcPts val="0"/>
              </a:spcAft>
            </a:pPr>
            <a:r>
              <a:rPr lang="ru-RU" sz="2600" dirty="0">
                <a:ea typeface="Times New Roman" panose="02020603050405020304" pitchFamily="18" charset="0"/>
              </a:rPr>
              <a:t>ОЦПЗ рекомендуется расширить охват пациентов. В настоящее время только 11 человек в СКО, 8 человек в Атырау</a:t>
            </a:r>
            <a:r>
              <a:rPr lang="ru-RU" sz="2600" dirty="0" smtClean="0">
                <a:ea typeface="Times New Roman" panose="02020603050405020304" pitchFamily="18" charset="0"/>
              </a:rPr>
              <a:t>;</a:t>
            </a:r>
            <a:endParaRPr lang="ru-RU" sz="26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691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10191748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Пробелы и </a:t>
            </a:r>
            <a:r>
              <a:rPr lang="ru-RU" dirty="0"/>
              <a:t>рекомендации, актуальные для нескольких сайтов</a:t>
            </a:r>
            <a:r>
              <a:rPr lang="ru-RU" dirty="0" smtClean="0"/>
              <a:t>: (</a:t>
            </a:r>
            <a:r>
              <a:rPr lang="ru-RU" b="1" dirty="0" smtClean="0"/>
              <a:t>компонент ТБ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1525" y="2556932"/>
            <a:ext cx="10125072" cy="3634318"/>
          </a:xfrm>
        </p:spPr>
        <p:txBody>
          <a:bodyPr>
            <a:norm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 smtClean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Существует </a:t>
            </a:r>
            <a:r>
              <a:rPr lang="ru-RU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необходимость в инициировании внесения дополнений в программу КМИС (база данных ПМСП от ФОМС), так как пациентам по ТБ не выдаются направления на услуги узкого специалиста несмотря на то, что согласно утвержденным нормам услуги должны предоставляться в рамках </a:t>
            </a:r>
            <a:r>
              <a:rPr lang="ru-RU" dirty="0" smtClean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ГОБМП ( 2022 год также актуально) </a:t>
            </a:r>
          </a:p>
          <a:p>
            <a:pPr marL="342900" lvl="0" indent="-342900" algn="just">
              <a:spcAft>
                <a:spcPts val="0"/>
              </a:spcAft>
              <a:buClr>
                <a:srgbClr val="83992A"/>
              </a:buClr>
              <a:buFont typeface="Wingdings" panose="05000000000000000000" pitchFamily="2" charset="2"/>
              <a:buChar char=""/>
            </a:pPr>
            <a:r>
              <a:rPr lang="ru-RU" dirty="0" smtClean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Существует </a:t>
            </a:r>
            <a:r>
              <a:rPr lang="ru-RU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потребность в усилении и расширении услуг по оказанию психологической поддержки, так как в схеме лечения присутствует препарат «</a:t>
            </a:r>
            <a:r>
              <a:rPr lang="ru-RU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Циклосерин</a:t>
            </a:r>
            <a:r>
              <a:rPr lang="ru-RU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вызывающий побочные действия со стороны нервной </a:t>
            </a:r>
            <a:r>
              <a:rPr lang="ru-RU" dirty="0" smtClean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 </a:t>
            </a:r>
            <a:r>
              <a:rPr lang="ru-RU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( 2022 год также актуально)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ru-RU" dirty="0" smtClean="0">
              <a:solidFill>
                <a:schemeClr val="tx1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ru-RU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952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10191748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Пробелы и </a:t>
            </a:r>
            <a:r>
              <a:rPr lang="ru-RU" dirty="0"/>
              <a:t>рекомендации, актуальные для нескольких сайтов</a:t>
            </a:r>
            <a:r>
              <a:rPr lang="ru-RU" dirty="0" smtClean="0"/>
              <a:t>: (компонент ТБ)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1525" y="2556932"/>
            <a:ext cx="10125072" cy="3634318"/>
          </a:xfrm>
        </p:spPr>
        <p:txBody>
          <a:bodyPr>
            <a:norm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 smtClean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СКО и </a:t>
            </a:r>
            <a:r>
              <a:rPr lang="ru-RU" dirty="0" err="1" smtClean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Атырауской</a:t>
            </a:r>
            <a:r>
              <a:rPr lang="ru-RU" dirty="0" smtClean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области утверждено пособие 10 МРП ежемесячно</a:t>
            </a:r>
          </a:p>
          <a:p>
            <a:pPr marL="342900" lvl="0" indent="-342900" algn="just">
              <a:spcAft>
                <a:spcPts val="0"/>
              </a:spcAft>
              <a:buClr>
                <a:srgbClr val="83992A"/>
              </a:buClr>
              <a:buFont typeface="Wingdings" panose="05000000000000000000" pitchFamily="2" charset="2"/>
              <a:buChar char=""/>
            </a:pPr>
            <a:r>
              <a:rPr lang="ru-RU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Пациент на видео контролируемом лечении принимает 12-13 таблеток и капсул лекарственных препаратов за один прием. Существует необходимость в оптимизации схемы лечения или состава препаратов с участием экспертов ВОЗ и производителей ( рекомендация актуальна и для сайтов 2022 года)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ru-RU" dirty="0" smtClean="0">
              <a:solidFill>
                <a:schemeClr val="tx1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ru-RU" dirty="0">
              <a:solidFill>
                <a:prstClr val="black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ru-RU" dirty="0" smtClean="0">
              <a:solidFill>
                <a:schemeClr val="tx1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ru-RU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865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58208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Пробелы и рекомендации, </a:t>
            </a:r>
            <a:r>
              <a:rPr lang="ru-RU" sz="40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Атырауская</a:t>
            </a:r>
            <a:r>
              <a:rPr lang="ru-RU" sz="4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область: </a:t>
            </a:r>
            <a:r>
              <a:rPr lang="ru-RU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(компонент ТБ)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0282" y="2447365"/>
            <a:ext cx="10701618" cy="4172509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0"/>
              </a:spcAft>
            </a:pPr>
            <a:r>
              <a:rPr lang="ru-RU" dirty="0" smtClean="0"/>
              <a:t>В </a:t>
            </a:r>
            <a:r>
              <a:rPr lang="ru-RU" dirty="0"/>
              <a:t>2022 году в ОЦФ не проводилось техническое и сервисное обслуживание вентиляционных систем и кондиционирования (по чистке и дезинфекции), отсутствовали контрольные замеры по оценке эффективности систем вентиляции, ежегодную регистрацию случаев заболевания медицинских работников туберкулезом в ОЦФ </a:t>
            </a:r>
            <a:r>
              <a:rPr lang="ru-RU" dirty="0" err="1"/>
              <a:t>Атырауской</a:t>
            </a:r>
            <a:r>
              <a:rPr lang="ru-RU" dirty="0"/>
              <a:t> области вопросам инфекционного контроля не уделялось должного внимания.</a:t>
            </a:r>
          </a:p>
          <a:p>
            <a:pPr algn="just">
              <a:spcAft>
                <a:spcPts val="0"/>
              </a:spcAft>
            </a:pPr>
            <a:r>
              <a:rPr lang="ru-RU" dirty="0" smtClean="0"/>
              <a:t>Учитывая</a:t>
            </a:r>
            <a:r>
              <a:rPr lang="ru-RU" dirty="0"/>
              <a:t>, высокую устойчивость микобактерии туберкулеза во внешней среде при неблагоприятных условиях (способность годами сохраняться в высушенном виде годами, в почве и др.), воздушно-капельный путь передачи инфекции, отсутствие обеззараживания сточных вод ОЦФ является возможной причиной высокого показателя заболеваемости туберкулезом </a:t>
            </a:r>
            <a:r>
              <a:rPr lang="ru-RU" dirty="0" err="1"/>
              <a:t>Атырауской</a:t>
            </a:r>
            <a:r>
              <a:rPr lang="ru-RU" dirty="0"/>
              <a:t> области. </a:t>
            </a:r>
          </a:p>
          <a:p>
            <a:pPr marL="0" indent="0" algn="just">
              <a:spcAft>
                <a:spcPts val="0"/>
              </a:spcAft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576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58208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Пробелы и рекомендации, </a:t>
            </a:r>
            <a:r>
              <a:rPr lang="ru-RU" sz="40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Атырауская</a:t>
            </a:r>
            <a:r>
              <a:rPr lang="ru-RU" sz="4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область: </a:t>
            </a:r>
            <a:r>
              <a:rPr lang="ru-RU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(компонент ТБ)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0282" y="2447365"/>
            <a:ext cx="10701618" cy="4172509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/>
              <a:t>ОЦФ </a:t>
            </a:r>
            <a:r>
              <a:rPr lang="ru-RU" dirty="0"/>
              <a:t>в целях исключения инфицирования населения </a:t>
            </a:r>
            <a:r>
              <a:rPr lang="ru-RU" dirty="0" err="1"/>
              <a:t>Атырауской</a:t>
            </a:r>
            <a:r>
              <a:rPr lang="ru-RU" dirty="0"/>
              <a:t> области туберкулезом в соответствии с Государственным нормативом в области архитектуры, градостроительства и строительства необходимо проводить обеззараживание сточных вод ОФЦ посредством установления </a:t>
            </a:r>
            <a:r>
              <a:rPr lang="ru-RU" dirty="0" err="1"/>
              <a:t>хлораторной</a:t>
            </a:r>
            <a:r>
              <a:rPr lang="ru-RU" dirty="0"/>
              <a:t> установки в канализационно-насосную станцию;</a:t>
            </a:r>
          </a:p>
          <a:p>
            <a:pPr algn="just">
              <a:spcAft>
                <a:spcPts val="0"/>
              </a:spcAft>
            </a:pPr>
            <a:r>
              <a:rPr lang="ru-RU" dirty="0" smtClean="0"/>
              <a:t>ОЦФ </a:t>
            </a:r>
            <a:r>
              <a:rPr lang="ru-RU" dirty="0"/>
              <a:t>в целях исключения заболевания туберкулезом среди медицинского персонала необходимо обеспечить техническое и сервисное обслуживание вентиляционных систем и кондиционирования (по чистке и дезинфекции) и проведение контрольных замеров по оценке эффективности систем вентиляции</a:t>
            </a:r>
          </a:p>
          <a:p>
            <a:pPr marL="0" indent="0" algn="just">
              <a:spcAft>
                <a:spcPts val="0"/>
              </a:spcAft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0715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18215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/>
              <a:t>Спасибо за внимание!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7750" y="5448300"/>
            <a:ext cx="9848847" cy="427568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Растокина</a:t>
            </a:r>
            <a:r>
              <a:rPr lang="ru-RU" dirty="0" smtClean="0"/>
              <a:t> Елена, член надзорного комитета СКК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488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4537" y="763057"/>
            <a:ext cx="8162924" cy="130386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№3 Политики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ГФСТМ по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вопросам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признавая важность надзорных функций, Глобальный фонд предписывает всем СКК представлять и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строго выполнять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планы осуществления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надзора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 освоением всех грантов, утвержденных Глобальным фондом.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должен содержать подробное описание надзорных мероприятий и способов привлечения к надзорной деятельности исполнителей программы, включая членов 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нечленов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CKK, и особенно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представителей неправительственных избирательных групп 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ключевых групп населения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.»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901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Надзорная функция: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0941" y="2556931"/>
            <a:ext cx="9865656" cy="368250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Цель: обеспечение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прозрачности и повышение эффективности в управлении грантами через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всестороннее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содействие Основных получателей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достижении запланированных целей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гранта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Принцип: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рационального и эффективного использования ресурсов - финансовых и кадровых – на пользу стране.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0811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Достижения: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8541" y="2556932"/>
            <a:ext cx="10018056" cy="3318936"/>
          </a:xfrm>
        </p:spPr>
        <p:txBody>
          <a:bodyPr>
            <a:noAutofit/>
          </a:bodyPr>
          <a:lstStyle/>
          <a:p>
            <a:r>
              <a:rPr lang="ru-RU" sz="2800" dirty="0">
                <a:latin typeface="Garamond" panose="02020404030301010803" pitchFamily="18" charset="0"/>
                <a:ea typeface="Times New Roman" panose="02020603050405020304" pitchFamily="18" charset="0"/>
              </a:rPr>
              <a:t>Проекты реализуются в соответствии с условиями и </a:t>
            </a:r>
            <a:r>
              <a:rPr lang="ru-RU" sz="2800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задачами </a:t>
            </a:r>
            <a:r>
              <a:rPr lang="ru-RU" sz="2800" dirty="0">
                <a:latin typeface="Garamond" panose="02020404030301010803" pitchFamily="18" charset="0"/>
                <a:ea typeface="Times New Roman" panose="02020603050405020304" pitchFamily="18" charset="0"/>
              </a:rPr>
              <a:t>договоров между Основным получателем и </a:t>
            </a:r>
            <a:r>
              <a:rPr lang="ru-RU" sz="2800" dirty="0" err="1" smtClean="0">
                <a:latin typeface="Garamond" panose="02020404030301010803" pitchFamily="18" charset="0"/>
                <a:ea typeface="Times New Roman" panose="02020603050405020304" pitchFamily="18" charset="0"/>
              </a:rPr>
              <a:t>Суб</a:t>
            </a:r>
            <a:r>
              <a:rPr lang="ru-RU" sz="2800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-получателями. </a:t>
            </a:r>
            <a:r>
              <a:rPr lang="ru-RU" sz="2800" dirty="0">
                <a:latin typeface="Garamond" panose="02020404030301010803" pitchFamily="18" charset="0"/>
                <a:ea typeface="Times New Roman" panose="02020603050405020304" pitchFamily="18" charset="0"/>
              </a:rPr>
              <a:t>Беседы с сотрудниками и клиентами проектов, изучение документации показывают, что ресурсы расходуются в соответствие с техническим заданием. Услуги, оказываемые организациями-исполнителями, востребованы клиентами проектов</a:t>
            </a:r>
            <a:endParaRPr lang="ru-RU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244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2077" y="601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Пробелы и рекомендации, актуальные для нескольких сайтов: </a:t>
            </a:r>
            <a:r>
              <a:rPr lang="ru-RU" dirty="0"/>
              <a:t>(компонент ВИЧ)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2962" y="2326340"/>
            <a:ext cx="10639425" cy="4305301"/>
          </a:xfrm>
        </p:spPr>
        <p:txBody>
          <a:bodyPr>
            <a:noAutofit/>
          </a:bodyPr>
          <a:lstStyle/>
          <a:p>
            <a:pPr lvl="0" algn="just">
              <a:spcAft>
                <a:spcPts val="0"/>
              </a:spcAft>
              <a:buClr>
                <a:srgbClr val="83992A"/>
              </a:buClr>
            </a:pP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Из средств местного бюджета недофинансирован раздаточный материал для профилактических программ ( подтверждено высокой распространенностью </a:t>
            </a:r>
            <a:r>
              <a:rPr lang="ru-RU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Геп</a:t>
            </a: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 С и сифилиса в Атырау, ниже норм приказа №137, только 10 штук в год вместо 200 на 1 ЛУИН)</a:t>
            </a:r>
          </a:p>
          <a:p>
            <a:pPr lvl="0" algn="just">
              <a:spcAft>
                <a:spcPts val="0"/>
              </a:spcAft>
              <a:buClr>
                <a:srgbClr val="83992A"/>
              </a:buClr>
            </a:pPr>
            <a:r>
              <a:rPr lang="ru-RU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Зп</a:t>
            </a: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аутрич</a:t>
            </a: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ru-RU" dirty="0"/>
              <a:t>в </a:t>
            </a:r>
            <a:r>
              <a:rPr lang="ru-RU" dirty="0" err="1"/>
              <a:t>Атырауской</a:t>
            </a:r>
            <a:r>
              <a:rPr lang="ru-RU" dirty="0"/>
              <a:t> области составляет 19350 тенге</a:t>
            </a:r>
            <a:r>
              <a:rPr lang="ru-RU" dirty="0" smtClean="0"/>
              <a:t>, в </a:t>
            </a:r>
            <a:r>
              <a:rPr lang="ru-RU" dirty="0"/>
              <a:t>СКО 35000 тенге для сообществ ЛУИН, РС, ЛЖВ, а для МСМ – 70 тыс. </a:t>
            </a:r>
            <a:r>
              <a:rPr lang="ru-RU" dirty="0" smtClean="0"/>
              <a:t>тенге. ( средняя по РК 54 000 тенге)</a:t>
            </a:r>
          </a:p>
          <a:p>
            <a:pPr lvl="0" algn="just">
              <a:spcAft>
                <a:spcPts val="0"/>
              </a:spcAft>
              <a:buClr>
                <a:srgbClr val="83992A"/>
              </a:buClr>
            </a:pP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Необходимо размещение по ГСЗ ( В Атырау отсутствует совсем в связи с тем что нет НПО, в СКО есть только по профилактике ВИЧ, по оказанию социальных услуг и помощи в вопросах приверженности ЛЖВ -</a:t>
            </a: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отсутствует)</a:t>
            </a:r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Garamond" panose="02020404030301010803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529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2077" y="601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Пробелы и рекомендации, актуальные для нескольких сайтов: </a:t>
            </a:r>
            <a:r>
              <a:rPr lang="ru-RU" dirty="0"/>
              <a:t>(компонент ВИЧ)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2962" y="2478740"/>
            <a:ext cx="10639425" cy="4305301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Рекомендация ОЦ СПИД Атырау: </a:t>
            </a:r>
            <a:endParaRPr lang="ru-RU" sz="2000" dirty="0" smtClean="0"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dirty="0" smtClean="0">
                <a:ea typeface="Times New Roman" panose="02020603050405020304" pitchFamily="18" charset="0"/>
              </a:rPr>
              <a:t>1) </a:t>
            </a:r>
            <a:r>
              <a:rPr lang="ru-RU" sz="2000" dirty="0">
                <a:ea typeface="Times New Roman" panose="02020603050405020304" pitchFamily="18" charset="0"/>
              </a:rPr>
              <a:t>инициировать письменный запрос в ОУЗ </a:t>
            </a:r>
            <a:r>
              <a:rPr lang="ru-RU" sz="2000" dirty="0" smtClean="0">
                <a:ea typeface="Times New Roman" panose="02020603050405020304" pitchFamily="18" charset="0"/>
              </a:rPr>
              <a:t>по </a:t>
            </a:r>
            <a:r>
              <a:rPr lang="ru-RU" sz="2000" dirty="0">
                <a:ea typeface="Times New Roman" panose="02020603050405020304" pitchFamily="18" charset="0"/>
              </a:rPr>
              <a:t>увеличению финансирования вознаграждений </a:t>
            </a:r>
            <a:r>
              <a:rPr lang="ru-RU" sz="2000" dirty="0" err="1">
                <a:ea typeface="Times New Roman" panose="02020603050405020304" pitchFamily="18" charset="0"/>
              </a:rPr>
              <a:t>аутрич</a:t>
            </a:r>
            <a:r>
              <a:rPr lang="ru-RU" sz="2000" dirty="0">
                <a:ea typeface="Times New Roman" panose="02020603050405020304" pitchFamily="18" charset="0"/>
              </a:rPr>
              <a:t>-работникам с 19350 до 42000 тенге на 1 </a:t>
            </a:r>
            <a:r>
              <a:rPr lang="ru-RU" sz="2000" dirty="0" err="1">
                <a:ea typeface="Times New Roman" panose="02020603050405020304" pitchFamily="18" charset="0"/>
              </a:rPr>
              <a:t>аутрич</a:t>
            </a:r>
            <a:r>
              <a:rPr lang="ru-RU" sz="2000" dirty="0">
                <a:ea typeface="Times New Roman" panose="02020603050405020304" pitchFamily="18" charset="0"/>
              </a:rPr>
              <a:t>-работника</a:t>
            </a:r>
            <a:r>
              <a:rPr lang="ru-RU" sz="2000" dirty="0" smtClean="0"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dirty="0">
                <a:ea typeface="Times New Roman" panose="02020603050405020304" pitchFamily="18" charset="0"/>
              </a:rPr>
              <a:t>2) подготовить проект гранта и техническую спецификацию для получения </a:t>
            </a:r>
            <a:r>
              <a:rPr lang="ru-RU" sz="2000" dirty="0" err="1">
                <a:ea typeface="Times New Roman" panose="02020603050405020304" pitchFamily="18" charset="0"/>
              </a:rPr>
              <a:t>госсоцзаказа</a:t>
            </a:r>
            <a:r>
              <a:rPr lang="ru-RU" sz="2000" dirty="0">
                <a:ea typeface="Times New Roman" panose="02020603050405020304" pitchFamily="18" charset="0"/>
              </a:rPr>
              <a:t> и проект </a:t>
            </a:r>
            <a:r>
              <a:rPr lang="ru-RU" sz="2000" dirty="0" smtClean="0">
                <a:ea typeface="Times New Roman" panose="02020603050405020304" pitchFamily="18" charset="0"/>
              </a:rPr>
              <a:t>представить </a:t>
            </a:r>
            <a:r>
              <a:rPr lang="ru-RU" sz="2000" dirty="0">
                <a:ea typeface="Times New Roman" panose="02020603050405020304" pitchFamily="18" charset="0"/>
              </a:rPr>
              <a:t>в областное управление здравоохранения</a:t>
            </a:r>
            <a:r>
              <a:rPr lang="ru-RU" sz="2000" dirty="0" smtClean="0"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Рекомендация ОЦ СПИД </a:t>
            </a:r>
            <a:r>
              <a:rPr lang="ru-RU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СКО: </a:t>
            </a:r>
          </a:p>
          <a:p>
            <a:pPr marL="0" lvl="0" indent="0" algn="just">
              <a:spcAft>
                <a:spcPts val="0"/>
              </a:spcAft>
              <a:buClr>
                <a:srgbClr val="83992A"/>
              </a:buClr>
              <a:buNone/>
            </a:pPr>
            <a:r>
              <a:rPr lang="ru-RU" sz="2000" dirty="0" smtClean="0">
                <a:ea typeface="Times New Roman" panose="02020603050405020304" pitchFamily="18" charset="0"/>
              </a:rPr>
              <a:t>1)</a:t>
            </a: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 подготовить проект гранта и техническую спецификацию для получения </a:t>
            </a:r>
            <a:r>
              <a:rPr lang="ru-RU" sz="2000" dirty="0" err="1" smtClean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госсоцзаказа</a:t>
            </a:r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 по направлению «оказание социальных услуг и формирование приверженности ЛЖВ к АРТ»  </a:t>
            </a: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проект представить в областное управление здравоохранения</a:t>
            </a:r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. В течении текущего гранта ГФ отработать все пробелы, для дальнейшей </a:t>
            </a:r>
            <a:r>
              <a:rPr lang="ru-RU" sz="2000" dirty="0" err="1" smtClean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институализации</a:t>
            </a:r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 государственного финансирования в области.</a:t>
            </a:r>
            <a:endParaRPr lang="ru-RU" sz="2000" dirty="0">
              <a:solidFill>
                <a:prstClr val="black">
                  <a:lumMod val="85000"/>
                  <a:lumOff val="15000"/>
                </a:prstClr>
              </a:solidFill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316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Пробелы и Рекомендации </a:t>
            </a:r>
            <a:r>
              <a:rPr lang="ru-RU" b="1" dirty="0" smtClean="0"/>
              <a:t>(Атырау)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4" y="2556931"/>
            <a:ext cx="10429875" cy="3624793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ea typeface="Times New Roman" panose="02020603050405020304" pitchFamily="18" charset="0"/>
              </a:rPr>
              <a:t>Низкий охват тестированием ЛУИН (85%, при 90% по РК), РС (81% при 85% по РК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ea typeface="Times New Roman" panose="02020603050405020304" pitchFamily="18" charset="0"/>
              </a:rPr>
              <a:t>Автотранспорт для проведение выездов в отдаленные регионы с целью диагностической и врачебно-консультативной работы нуждается в обновлении</a:t>
            </a:r>
          </a:p>
        </p:txBody>
      </p:sp>
    </p:spTree>
    <p:extLst>
      <p:ext uri="{BB962C8B-B14F-4D97-AF65-F5344CB8AC3E}">
        <p14:creationId xmlns:p14="http://schemas.microsoft.com/office/powerpoint/2010/main" val="262331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2077" y="601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Пробелы и рекомендации, актуальные для нескольких сайтов: </a:t>
            </a:r>
            <a:r>
              <a:rPr lang="ru-RU" dirty="0"/>
              <a:t>(компонент ВИЧ)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2962" y="2478740"/>
            <a:ext cx="10639425" cy="4305301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Рекомендация </a:t>
            </a:r>
            <a:r>
              <a:rPr lang="ru-RU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ОУЗ </a:t>
            </a:r>
            <a:r>
              <a:rPr lang="ru-RU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Атырау: </a:t>
            </a:r>
            <a:endParaRPr lang="ru-RU" sz="2000" dirty="0" smtClean="0"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AutoNum type="arabicParenR"/>
            </a:pPr>
            <a:r>
              <a:rPr lang="ru-RU" sz="2000" dirty="0" smtClean="0">
                <a:ea typeface="Times New Roman" panose="02020603050405020304" pitchFamily="18" charset="0"/>
              </a:rPr>
              <a:t>Учитывая </a:t>
            </a:r>
            <a:r>
              <a:rPr lang="ru-RU" sz="2000" dirty="0">
                <a:ea typeface="Times New Roman" panose="02020603050405020304" pitchFamily="18" charset="0"/>
              </a:rPr>
              <a:t>необходимость постоянного выезда в районы для оказания врачебно-консультативной и диагностической работы ВИЧ-инфицированным лицам и в места дислокации уязвимых групп населения имеется потребность в выделении дополнительного транспорта для ОЦ СПИД</a:t>
            </a:r>
            <a:r>
              <a:rPr lang="ru-RU" sz="2000" dirty="0" smtClean="0">
                <a:ea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0"/>
              </a:spcAft>
              <a:buAutoNum type="arabicParenR"/>
            </a:pPr>
            <a:r>
              <a:rPr lang="ru-RU" sz="2000" dirty="0" smtClean="0">
                <a:ea typeface="Times New Roman" panose="02020603050405020304" pitchFamily="18" charset="0"/>
              </a:rPr>
              <a:t>Усилить работу по охвату тестированием на ВИЧ среди КГН.</a:t>
            </a:r>
          </a:p>
          <a:p>
            <a:pPr marL="457200" indent="-457200" algn="just">
              <a:spcAft>
                <a:spcPts val="0"/>
              </a:spcAft>
              <a:buAutoNum type="arabicParenR"/>
            </a:pPr>
            <a:r>
              <a:rPr lang="ru-RU" sz="2000" dirty="0" smtClean="0">
                <a:ea typeface="Times New Roman" panose="02020603050405020304" pitchFamily="18" charset="0"/>
              </a:rPr>
              <a:t>Необходимо </a:t>
            </a:r>
            <a:r>
              <a:rPr lang="ru-RU" sz="2000" dirty="0">
                <a:ea typeface="Times New Roman" panose="02020603050405020304" pitchFamily="18" charset="0"/>
              </a:rPr>
              <a:t>вести мониторинг за районами с низкими охватами тестированием информирования населения, провести обучение и информировать руководство этих МО для принятия мер.</a:t>
            </a:r>
          </a:p>
        </p:txBody>
      </p:sp>
    </p:spTree>
    <p:extLst>
      <p:ext uri="{BB962C8B-B14F-4D97-AF65-F5344CB8AC3E}">
        <p14:creationId xmlns:p14="http://schemas.microsoft.com/office/powerpoint/2010/main" val="3358011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Пробелы и Рекомендации </a:t>
            </a:r>
            <a:r>
              <a:rPr lang="ru-RU" b="1" dirty="0" smtClean="0"/>
              <a:t>(Атырау)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4" y="2556931"/>
            <a:ext cx="10429875" cy="3624793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ea typeface="Times New Roman" panose="02020603050405020304" pitchFamily="18" charset="0"/>
              </a:rPr>
              <a:t>Существует </a:t>
            </a:r>
            <a:r>
              <a:rPr lang="ru-RU" dirty="0">
                <a:ea typeface="Times New Roman" panose="02020603050405020304" pitchFamily="18" charset="0"/>
              </a:rPr>
              <a:t>необходимость обеспечения сбора информации из доступных источников в отношении контактных/членов семьи лиц, умерших до получения ИБ для их обследования по эпидемиологическим показаниям, внести данные о наличии контактных в базу ЭС с результатами обследования по эпидемиологическим показаниям. </a:t>
            </a:r>
            <a:endParaRPr lang="ru-RU" dirty="0" smtClean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ea typeface="Times New Roman" panose="02020603050405020304" pitchFamily="18" charset="0"/>
              </a:rPr>
              <a:t>Необходимо </a:t>
            </a:r>
            <a:r>
              <a:rPr lang="ru-RU" dirty="0">
                <a:ea typeface="Times New Roman" panose="02020603050405020304" pitchFamily="18" charset="0"/>
              </a:rPr>
              <a:t>улучшить </a:t>
            </a:r>
            <a:r>
              <a:rPr lang="ru-RU" dirty="0" err="1">
                <a:ea typeface="Times New Roman" panose="02020603050405020304" pitchFamily="18" charset="0"/>
              </a:rPr>
              <a:t>межсекторальное</a:t>
            </a:r>
            <a:r>
              <a:rPr lang="ru-RU" dirty="0">
                <a:ea typeface="Times New Roman" panose="02020603050405020304" pitchFamily="18" charset="0"/>
              </a:rPr>
              <a:t> взаимодействие с использованием платформы Областного координационного комитета по вопросам охраны здоровья при Акиме </a:t>
            </a:r>
            <a:r>
              <a:rPr lang="ru-RU" dirty="0" err="1">
                <a:ea typeface="Times New Roman" panose="02020603050405020304" pitchFamily="18" charset="0"/>
              </a:rPr>
              <a:t>Атырауской</a:t>
            </a:r>
            <a:r>
              <a:rPr lang="ru-RU" dirty="0">
                <a:ea typeface="Times New Roman" panose="02020603050405020304" pitchFamily="18" charset="0"/>
              </a:rPr>
              <a:t> области с привлечением неправительственного сектора.</a:t>
            </a:r>
            <a:endParaRPr lang="ru-RU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3186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1753</TotalTime>
  <Words>1126</Words>
  <Application>Microsoft Office PowerPoint</Application>
  <PresentationFormat>Широкоэкранный</PresentationFormat>
  <Paragraphs>55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Результаты надзорной функции СКК</vt:lpstr>
      <vt:lpstr>Требование №3 Политики ГФСТМ по вопросам СКК</vt:lpstr>
      <vt:lpstr>Надзорная функция:</vt:lpstr>
      <vt:lpstr>Достижения:</vt:lpstr>
      <vt:lpstr>Пробелы и рекомендации, актуальные для нескольких сайтов: (компонент ВИЧ)</vt:lpstr>
      <vt:lpstr>Пробелы и рекомендации, актуальные для нескольких сайтов: (компонент ВИЧ)</vt:lpstr>
      <vt:lpstr>Пробелы и Рекомендации (Атырау) </vt:lpstr>
      <vt:lpstr>Пробелы и рекомендации, актуальные для нескольких сайтов: (компонент ВИЧ)</vt:lpstr>
      <vt:lpstr>Пробелы и Рекомендации (Атырау) </vt:lpstr>
      <vt:lpstr>Пробелы и Рекомендации (СКО) </vt:lpstr>
      <vt:lpstr>Пробелы и Рекомендации (СКО) </vt:lpstr>
      <vt:lpstr>Пробелы и рекомендации, актуальные для нескольких сайтов: (компонент ТБ)</vt:lpstr>
      <vt:lpstr>Пробелы и рекомендации, актуальные для нескольких сайтов: (компонент ТБ)</vt:lpstr>
      <vt:lpstr>Пробелы и рекомендации, Атырауская область: (компонент ТБ)</vt:lpstr>
      <vt:lpstr>Пробелы и рекомендации, Атырауская область: (компонент ТБ)</vt:lpstr>
      <vt:lpstr>Спасибо за внимание! 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надзорной функции СКК</dc:title>
  <dc:creator>Admin</dc:creator>
  <cp:lastModifiedBy>Admin</cp:lastModifiedBy>
  <cp:revision>37</cp:revision>
  <dcterms:created xsi:type="dcterms:W3CDTF">2022-11-28T15:04:10Z</dcterms:created>
  <dcterms:modified xsi:type="dcterms:W3CDTF">2024-02-26T10:59:42Z</dcterms:modified>
</cp:coreProperties>
</file>