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660" r:id="rId4"/>
    <p:sldId id="664" r:id="rId5"/>
    <p:sldId id="663" r:id="rId6"/>
    <p:sldId id="666" r:id="rId7"/>
    <p:sldId id="662" r:id="rId8"/>
    <p:sldId id="665" r:id="rId9"/>
    <p:sldId id="263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2" autoAdjust="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Лист1!$B$2:$B$12</c:f>
              <c:strCache>
                <c:ptCount val="1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50+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-13</c:v>
                </c:pt>
                <c:pt idx="1">
                  <c:v>-2</c:v>
                </c:pt>
                <c:pt idx="2">
                  <c:v>-1</c:v>
                </c:pt>
                <c:pt idx="3">
                  <c:v>-47</c:v>
                </c:pt>
                <c:pt idx="4">
                  <c:v>-153</c:v>
                </c:pt>
                <c:pt idx="5">
                  <c:v>-324</c:v>
                </c:pt>
                <c:pt idx="6">
                  <c:v>-428</c:v>
                </c:pt>
                <c:pt idx="7">
                  <c:v>-502</c:v>
                </c:pt>
                <c:pt idx="8">
                  <c:v>-459</c:v>
                </c:pt>
                <c:pt idx="9">
                  <c:v>-304</c:v>
                </c:pt>
                <c:pt idx="10">
                  <c:v>-371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3F-4684-8F6B-51E741537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7055744"/>
        <c:axId val="87090304"/>
      </c:barChart>
      <c:catAx>
        <c:axId val="87055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090304"/>
        <c:crosses val="autoZero"/>
        <c:auto val="1"/>
        <c:lblAlgn val="ctr"/>
        <c:lblOffset val="100"/>
        <c:noMultiLvlLbl val="0"/>
      </c:catAx>
      <c:valAx>
        <c:axId val="8709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05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Лист1!$B$15:$B$25</c:f>
              <c:strCache>
                <c:ptCount val="1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50+</c:v>
                </c:pt>
              </c:strCache>
            </c:strRef>
          </c:cat>
          <c:val>
            <c:numRef>
              <c:f>Лист1!$C$15:$C$25</c:f>
              <c:numCache>
                <c:formatCode>General</c:formatCode>
                <c:ptCount val="11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22</c:v>
                </c:pt>
                <c:pt idx="4">
                  <c:v>56</c:v>
                </c:pt>
                <c:pt idx="5">
                  <c:v>108</c:v>
                </c:pt>
                <c:pt idx="6">
                  <c:v>209</c:v>
                </c:pt>
                <c:pt idx="7">
                  <c:v>223</c:v>
                </c:pt>
                <c:pt idx="8">
                  <c:v>200</c:v>
                </c:pt>
                <c:pt idx="9">
                  <c:v>171</c:v>
                </c:pt>
                <c:pt idx="10">
                  <c:v>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94-42D0-B299-866A72099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7786624"/>
        <c:axId val="87788160"/>
      </c:barChart>
      <c:catAx>
        <c:axId val="8778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88160"/>
        <c:crosses val="autoZero"/>
        <c:auto val="1"/>
        <c:lblAlgn val="ctr"/>
        <c:lblOffset val="100"/>
        <c:noMultiLvlLbl val="0"/>
      </c:catAx>
      <c:valAx>
        <c:axId val="8778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78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85534161665902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570"/>
              </a:solidFill>
              <a:ln w="31750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11.5</c:v>
                </c:pt>
                <c:pt idx="1">
                  <c:v>12.7</c:v>
                </c:pt>
                <c:pt idx="2">
                  <c:v>13.6</c:v>
                </c:pt>
                <c:pt idx="3">
                  <c:v>15.6</c:v>
                </c:pt>
                <c:pt idx="4">
                  <c:v>16.2</c:v>
                </c:pt>
                <c:pt idx="5">
                  <c:v>17.3</c:v>
                </c:pt>
                <c:pt idx="6">
                  <c:v>19.124172687908995</c:v>
                </c:pt>
                <c:pt idx="7">
                  <c:v>17.936720088788373</c:v>
                </c:pt>
                <c:pt idx="8">
                  <c:v>18.422047302817354</c:v>
                </c:pt>
                <c:pt idx="9">
                  <c:v>20.274627331484091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F6-45E2-8FC7-9C2EEEA1F6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от СПИД 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0.98168065620739153</c:v>
                </c:pt>
                <c:pt idx="1">
                  <c:v>0.82200970610137003</c:v>
                </c:pt>
                <c:pt idx="2">
                  <c:v>0.97897682237409567</c:v>
                </c:pt>
                <c:pt idx="3">
                  <c:v>1.0424061775408924</c:v>
                </c:pt>
                <c:pt idx="4">
                  <c:v>1.2393481843464214</c:v>
                </c:pt>
                <c:pt idx="5">
                  <c:v>1.4510374750519219</c:v>
                </c:pt>
                <c:pt idx="6">
                  <c:v>1.4677449191971088</c:v>
                </c:pt>
                <c:pt idx="7">
                  <c:v>1.4061701565716798</c:v>
                </c:pt>
                <c:pt idx="8">
                  <c:v>1.0805341143688156</c:v>
                </c:pt>
                <c:pt idx="9">
                  <c:v>0.93084438096573852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F6-45E2-8FC7-9C2EEEA1F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32704"/>
        <c:axId val="61046784"/>
      </c:lineChart>
      <c:catAx>
        <c:axId val="610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46784"/>
        <c:crosses val="autoZero"/>
        <c:auto val="1"/>
        <c:lblAlgn val="ctr"/>
        <c:lblOffset val="100"/>
        <c:noMultiLvlLbl val="0"/>
      </c:catAx>
      <c:valAx>
        <c:axId val="61046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1032704"/>
        <c:crosses val="autoZero"/>
        <c:crossBetween val="between"/>
      </c:valAx>
      <c:spPr>
        <a:noFill/>
        <a:ln w="25400">
          <a:solidFill>
            <a:schemeClr val="accent1"/>
          </a:solidFill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3723493519506E-2"/>
          <c:y val="0.18174239320631042"/>
          <c:w val="0.94473376400966358"/>
          <c:h val="0.51328054318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AD7-4638-9DF8-B18705C481E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F9A-4456-905A-228E6290615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F9A-4456-905A-228E62906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Азербайджан</c:v>
                </c:pt>
                <c:pt idx="1">
                  <c:v>Кыргызстан</c:v>
                </c:pt>
                <c:pt idx="2">
                  <c:v>Таджикистан</c:v>
                </c:pt>
                <c:pt idx="3">
                  <c:v>Узбекистан</c:v>
                </c:pt>
                <c:pt idx="4">
                  <c:v>Казахстан</c:v>
                </c:pt>
                <c:pt idx="5">
                  <c:v>Грузия</c:v>
                </c:pt>
                <c:pt idx="6">
                  <c:v>Беларусь</c:v>
                </c:pt>
                <c:pt idx="7">
                  <c:v>Молдова</c:v>
                </c:pt>
                <c:pt idx="8">
                  <c:v>Украина</c:v>
                </c:pt>
                <c:pt idx="9">
                  <c:v>Россия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0.5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9A-4456-905A-228E62906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61292928"/>
        <c:axId val="61294464"/>
      </c:barChart>
      <c:catAx>
        <c:axId val="612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94464"/>
        <c:crosses val="autoZero"/>
        <c:auto val="1"/>
        <c:lblAlgn val="ctr"/>
        <c:lblOffset val="100"/>
        <c:noMultiLvlLbl val="0"/>
      </c:catAx>
      <c:valAx>
        <c:axId val="6129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29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B052F-199A-4677-85C4-1D797FCCB36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49565CB-F8E0-4C8C-8AE9-280D65ED141B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 anchor="b"/>
        <a:lstStyle/>
        <a:p>
          <a:endParaRPr lang="ru-RU" sz="3200" dirty="0">
            <a:solidFill>
              <a:schemeClr val="bg1"/>
            </a:solidFill>
          </a:endParaRPr>
        </a:p>
      </dgm:t>
    </dgm:pt>
    <dgm:pt modelId="{CE53DEA9-D87F-457B-9E86-7F7313CA819D}" type="parTrans" cxnId="{D492C835-F355-402E-A443-FD0991F67896}">
      <dgm:prSet/>
      <dgm:spPr/>
      <dgm:t>
        <a:bodyPr/>
        <a:lstStyle/>
        <a:p>
          <a:endParaRPr lang="ru-RU"/>
        </a:p>
      </dgm:t>
    </dgm:pt>
    <dgm:pt modelId="{42955B5E-ECC8-4048-BB96-8874C7FBDAE1}" type="sibTrans" cxnId="{D492C835-F355-402E-A443-FD0991F67896}">
      <dgm:prSet/>
      <dgm:spPr/>
      <dgm:t>
        <a:bodyPr/>
        <a:lstStyle/>
        <a:p>
          <a:endParaRPr lang="ru-RU"/>
        </a:p>
      </dgm:t>
    </dgm:pt>
    <dgm:pt modelId="{7E9E9406-4437-4D58-8127-C93D15EBD67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 anchor="b"/>
        <a:lstStyle/>
        <a:p>
          <a:endParaRPr lang="ru-RU" sz="3200" dirty="0">
            <a:solidFill>
              <a:schemeClr val="bg1"/>
            </a:solidFill>
          </a:endParaRPr>
        </a:p>
      </dgm:t>
    </dgm:pt>
    <dgm:pt modelId="{46266A87-19F0-4EF9-A538-76EC6D584808}" type="parTrans" cxnId="{E8779D88-B7E7-42D6-BA0B-B29341E568F8}">
      <dgm:prSet/>
      <dgm:spPr/>
      <dgm:t>
        <a:bodyPr/>
        <a:lstStyle/>
        <a:p>
          <a:endParaRPr lang="ru-RU"/>
        </a:p>
      </dgm:t>
    </dgm:pt>
    <dgm:pt modelId="{E601EAE1-E2D2-4DE9-9A9F-1D4FE143C686}" type="sibTrans" cxnId="{E8779D88-B7E7-42D6-BA0B-B29341E568F8}">
      <dgm:prSet/>
      <dgm:spPr/>
      <dgm:t>
        <a:bodyPr/>
        <a:lstStyle/>
        <a:p>
          <a:endParaRPr lang="ru-RU"/>
        </a:p>
      </dgm:t>
    </dgm:pt>
    <dgm:pt modelId="{CC0CCF36-2D17-4305-B37E-5AEB8056BBB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anchor="b"/>
        <a:lstStyle/>
        <a:p>
          <a:endParaRPr lang="ru-RU" sz="3600" dirty="0">
            <a:solidFill>
              <a:schemeClr val="bg1"/>
            </a:solidFill>
          </a:endParaRPr>
        </a:p>
      </dgm:t>
    </dgm:pt>
    <dgm:pt modelId="{053F7B7A-5895-4EF6-9966-D387887C9E80}" type="sibTrans" cxnId="{50185288-2CE7-41C3-80E9-9DD48F785FFB}">
      <dgm:prSet/>
      <dgm:spPr/>
      <dgm:t>
        <a:bodyPr/>
        <a:lstStyle/>
        <a:p>
          <a:endParaRPr lang="ru-RU"/>
        </a:p>
      </dgm:t>
    </dgm:pt>
    <dgm:pt modelId="{EE0E1299-1E7F-4AAF-84C5-FC188C070DFA}" type="parTrans" cxnId="{50185288-2CE7-41C3-80E9-9DD48F785FFB}">
      <dgm:prSet/>
      <dgm:spPr/>
      <dgm:t>
        <a:bodyPr/>
        <a:lstStyle/>
        <a:p>
          <a:endParaRPr lang="ru-RU"/>
        </a:p>
      </dgm:t>
    </dgm:pt>
    <dgm:pt modelId="{CB8194C2-9DF2-4CB9-B0CA-7A7CE0883D23}" type="pres">
      <dgm:prSet presAssocID="{893B052F-199A-4677-85C4-1D797FCCB364}" presName="Name0" presStyleCnt="0">
        <dgm:presLayoutVars>
          <dgm:dir/>
          <dgm:animLvl val="lvl"/>
          <dgm:resizeHandles val="exact"/>
        </dgm:presLayoutVars>
      </dgm:prSet>
      <dgm:spPr/>
    </dgm:pt>
    <dgm:pt modelId="{A29F3C56-F1D8-4989-A353-2E2185076550}" type="pres">
      <dgm:prSet presAssocID="{CC0CCF36-2D17-4305-B37E-5AEB8056BBB6}" presName="Name8" presStyleCnt="0"/>
      <dgm:spPr/>
    </dgm:pt>
    <dgm:pt modelId="{4F439EB8-F604-489C-90D5-E36530CB4610}" type="pres">
      <dgm:prSet presAssocID="{CC0CCF36-2D17-4305-B37E-5AEB8056BBB6}" presName="level" presStyleLbl="node1" presStyleIdx="0" presStyleCnt="3" custScaleY="135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ADFE-91C9-4565-ACBE-AA85FDACF43D}" type="pres">
      <dgm:prSet presAssocID="{CC0CCF36-2D17-4305-B37E-5AEB8056BB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A43BD-94A2-4597-8014-74429D07D5D6}" type="pres">
      <dgm:prSet presAssocID="{049565CB-F8E0-4C8C-8AE9-280D65ED141B}" presName="Name8" presStyleCnt="0"/>
      <dgm:spPr/>
    </dgm:pt>
    <dgm:pt modelId="{EF4A68B4-953E-4255-B658-D1E40F90BD44}" type="pres">
      <dgm:prSet presAssocID="{049565CB-F8E0-4C8C-8AE9-280D65ED141B}" presName="level" presStyleLbl="node1" presStyleIdx="1" presStyleCnt="3" custLinFactNeighborX="-217" custLinFactNeighborY="5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640E9-72DC-4C92-A7EF-1A98078A4F49}" type="pres">
      <dgm:prSet presAssocID="{049565CB-F8E0-4C8C-8AE9-280D65ED14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10B47-6AD4-44D8-808D-ADF09D9E977D}" type="pres">
      <dgm:prSet presAssocID="{7E9E9406-4437-4D58-8127-C93D15EBD679}" presName="Name8" presStyleCnt="0"/>
      <dgm:spPr/>
    </dgm:pt>
    <dgm:pt modelId="{C5D186FB-D934-4108-8736-348DE646B35A}" type="pres">
      <dgm:prSet presAssocID="{7E9E9406-4437-4D58-8127-C93D15EBD679}" presName="level" presStyleLbl="node1" presStyleIdx="2" presStyleCnt="3" custLinFactNeighborY="3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A9CC4-16A8-4BEE-87E4-C7ABC0DF0C11}" type="pres">
      <dgm:prSet presAssocID="{7E9E9406-4437-4D58-8127-C93D15EBD6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2C835-F355-402E-A443-FD0991F67896}" srcId="{893B052F-199A-4677-85C4-1D797FCCB364}" destId="{049565CB-F8E0-4C8C-8AE9-280D65ED141B}" srcOrd="1" destOrd="0" parTransId="{CE53DEA9-D87F-457B-9E86-7F7313CA819D}" sibTransId="{42955B5E-ECC8-4048-BB96-8874C7FBDAE1}"/>
    <dgm:cxn modelId="{E80F04D9-8C94-4484-952E-237538F2FEF9}" type="presOf" srcId="{7E9E9406-4437-4D58-8127-C93D15EBD679}" destId="{C5D186FB-D934-4108-8736-348DE646B35A}" srcOrd="0" destOrd="0" presId="urn:microsoft.com/office/officeart/2005/8/layout/pyramid1"/>
    <dgm:cxn modelId="{79C90460-6CD1-460B-AA17-EF083C0A9090}" type="presOf" srcId="{893B052F-199A-4677-85C4-1D797FCCB364}" destId="{CB8194C2-9DF2-4CB9-B0CA-7A7CE0883D23}" srcOrd="0" destOrd="0" presId="urn:microsoft.com/office/officeart/2005/8/layout/pyramid1"/>
    <dgm:cxn modelId="{4F6C4185-AD08-4B3C-BCD8-4ECD371E7A52}" type="presOf" srcId="{049565CB-F8E0-4C8C-8AE9-280D65ED141B}" destId="{EF4A68B4-953E-4255-B658-D1E40F90BD44}" srcOrd="0" destOrd="0" presId="urn:microsoft.com/office/officeart/2005/8/layout/pyramid1"/>
    <dgm:cxn modelId="{10727EC9-1F25-4BD0-AAD1-EF7805080622}" type="presOf" srcId="{CC0CCF36-2D17-4305-B37E-5AEB8056BBB6}" destId="{8955ADFE-91C9-4565-ACBE-AA85FDACF43D}" srcOrd="1" destOrd="0" presId="urn:microsoft.com/office/officeart/2005/8/layout/pyramid1"/>
    <dgm:cxn modelId="{48D999A7-D4AA-4CAB-A767-066AEA252576}" type="presOf" srcId="{7E9E9406-4437-4D58-8127-C93D15EBD679}" destId="{F33A9CC4-16A8-4BEE-87E4-C7ABC0DF0C11}" srcOrd="1" destOrd="0" presId="urn:microsoft.com/office/officeart/2005/8/layout/pyramid1"/>
    <dgm:cxn modelId="{05123005-9820-420D-92C6-1BF861D2ECFF}" type="presOf" srcId="{049565CB-F8E0-4C8C-8AE9-280D65ED141B}" destId="{D40640E9-72DC-4C92-A7EF-1A98078A4F49}" srcOrd="1" destOrd="0" presId="urn:microsoft.com/office/officeart/2005/8/layout/pyramid1"/>
    <dgm:cxn modelId="{50185288-2CE7-41C3-80E9-9DD48F785FFB}" srcId="{893B052F-199A-4677-85C4-1D797FCCB364}" destId="{CC0CCF36-2D17-4305-B37E-5AEB8056BBB6}" srcOrd="0" destOrd="0" parTransId="{EE0E1299-1E7F-4AAF-84C5-FC188C070DFA}" sibTransId="{053F7B7A-5895-4EF6-9966-D387887C9E80}"/>
    <dgm:cxn modelId="{D3187430-D376-4D41-82C0-EC6C9D7B0A6C}" type="presOf" srcId="{CC0CCF36-2D17-4305-B37E-5AEB8056BBB6}" destId="{4F439EB8-F604-489C-90D5-E36530CB4610}" srcOrd="0" destOrd="0" presId="urn:microsoft.com/office/officeart/2005/8/layout/pyramid1"/>
    <dgm:cxn modelId="{E8779D88-B7E7-42D6-BA0B-B29341E568F8}" srcId="{893B052F-199A-4677-85C4-1D797FCCB364}" destId="{7E9E9406-4437-4D58-8127-C93D15EBD679}" srcOrd="2" destOrd="0" parTransId="{46266A87-19F0-4EF9-A538-76EC6D584808}" sibTransId="{E601EAE1-E2D2-4DE9-9A9F-1D4FE143C686}"/>
    <dgm:cxn modelId="{8FD142D1-4AA7-4008-AE42-DD69EEEDCCF1}" type="presParOf" srcId="{CB8194C2-9DF2-4CB9-B0CA-7A7CE0883D23}" destId="{A29F3C56-F1D8-4989-A353-2E2185076550}" srcOrd="0" destOrd="0" presId="urn:microsoft.com/office/officeart/2005/8/layout/pyramid1"/>
    <dgm:cxn modelId="{C5AE5886-9786-4AC7-A813-DBC21EBF60D1}" type="presParOf" srcId="{A29F3C56-F1D8-4989-A353-2E2185076550}" destId="{4F439EB8-F604-489C-90D5-E36530CB4610}" srcOrd="0" destOrd="0" presId="urn:microsoft.com/office/officeart/2005/8/layout/pyramid1"/>
    <dgm:cxn modelId="{2ECF4180-F46F-460C-8A3D-AD2DF46D7206}" type="presParOf" srcId="{A29F3C56-F1D8-4989-A353-2E2185076550}" destId="{8955ADFE-91C9-4565-ACBE-AA85FDACF43D}" srcOrd="1" destOrd="0" presId="urn:microsoft.com/office/officeart/2005/8/layout/pyramid1"/>
    <dgm:cxn modelId="{37740867-7A38-4340-A529-0B1F9E6107F4}" type="presParOf" srcId="{CB8194C2-9DF2-4CB9-B0CA-7A7CE0883D23}" destId="{1A8A43BD-94A2-4597-8014-74429D07D5D6}" srcOrd="1" destOrd="0" presId="urn:microsoft.com/office/officeart/2005/8/layout/pyramid1"/>
    <dgm:cxn modelId="{A3C64AA3-0B7F-4DA3-B2C3-1AF17AC81902}" type="presParOf" srcId="{1A8A43BD-94A2-4597-8014-74429D07D5D6}" destId="{EF4A68B4-953E-4255-B658-D1E40F90BD44}" srcOrd="0" destOrd="0" presId="urn:microsoft.com/office/officeart/2005/8/layout/pyramid1"/>
    <dgm:cxn modelId="{7CE012D0-3CBC-4A6B-885E-9D5EE3BAFA7F}" type="presParOf" srcId="{1A8A43BD-94A2-4597-8014-74429D07D5D6}" destId="{D40640E9-72DC-4C92-A7EF-1A98078A4F49}" srcOrd="1" destOrd="0" presId="urn:microsoft.com/office/officeart/2005/8/layout/pyramid1"/>
    <dgm:cxn modelId="{61449A50-D868-4BBB-982A-0F32D04A3004}" type="presParOf" srcId="{CB8194C2-9DF2-4CB9-B0CA-7A7CE0883D23}" destId="{B9F10B47-6AD4-44D8-808D-ADF09D9E977D}" srcOrd="2" destOrd="0" presId="urn:microsoft.com/office/officeart/2005/8/layout/pyramid1"/>
    <dgm:cxn modelId="{C5859ACF-F7A0-4AB6-86E0-F5533C9E1A04}" type="presParOf" srcId="{B9F10B47-6AD4-44D8-808D-ADF09D9E977D}" destId="{C5D186FB-D934-4108-8736-348DE646B35A}" srcOrd="0" destOrd="0" presId="urn:microsoft.com/office/officeart/2005/8/layout/pyramid1"/>
    <dgm:cxn modelId="{69328111-76FA-499B-B409-BF81F2754484}" type="presParOf" srcId="{B9F10B47-6AD4-44D8-808D-ADF09D9E977D}" destId="{F33A9CC4-16A8-4BEE-87E4-C7ABC0DF0C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39EB8-F604-489C-90D5-E36530CB4610}">
      <dsp:nvSpPr>
        <dsp:cNvPr id="0" name=""/>
        <dsp:cNvSpPr/>
      </dsp:nvSpPr>
      <dsp:spPr>
        <a:xfrm>
          <a:off x="466454" y="0"/>
          <a:ext cx="633492" cy="2451415"/>
        </a:xfrm>
        <a:prstGeom prst="trapezoid">
          <a:avLst>
            <a:gd name="adj" fmla="val 5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bg1"/>
            </a:solidFill>
          </a:endParaRPr>
        </a:p>
      </dsp:txBody>
      <dsp:txXfrm>
        <a:off x="466454" y="0"/>
        <a:ext cx="633492" cy="2451415"/>
      </dsp:txXfrm>
    </dsp:sp>
    <dsp:sp modelId="{EF4A68B4-953E-4255-B658-D1E40F90BD44}">
      <dsp:nvSpPr>
        <dsp:cNvPr id="0" name=""/>
        <dsp:cNvSpPr/>
      </dsp:nvSpPr>
      <dsp:spPr>
        <a:xfrm>
          <a:off x="230840" y="2544375"/>
          <a:ext cx="1099947" cy="1805033"/>
        </a:xfrm>
        <a:prstGeom prst="trapezoid">
          <a:avLst>
            <a:gd name="adj" fmla="val 21204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423331" y="2544375"/>
        <a:ext cx="714965" cy="1805033"/>
      </dsp:txXfrm>
    </dsp:sp>
    <dsp:sp modelId="{C5D186FB-D934-4108-8736-348DE646B35A}">
      <dsp:nvSpPr>
        <dsp:cNvPr id="0" name=""/>
        <dsp:cNvSpPr/>
      </dsp:nvSpPr>
      <dsp:spPr>
        <a:xfrm>
          <a:off x="0" y="4256449"/>
          <a:ext cx="1566401" cy="1805033"/>
        </a:xfrm>
        <a:prstGeom prst="trapezoid">
          <a:avLst>
            <a:gd name="adj" fmla="val 14889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274120" y="4256449"/>
        <a:ext cx="1018161" cy="1805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0.10299</cdr:x>
      <cdr:y>0.25798</cdr:y>
    </cdr:from>
    <cdr:to>
      <cdr:x>0.19401</cdr:x>
      <cdr:y>0.42673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B44E54-AF09-D8B7-12CD-7612640AB8BE}"/>
            </a:ext>
          </a:extLst>
        </cdr:cNvPr>
        <cdr:cNvSpPr txBox="1"/>
      </cdr:nvSpPr>
      <cdr:spPr>
        <a:xfrm xmlns:a="http://schemas.openxmlformats.org/drawingml/2006/main">
          <a:off x="1034716" y="1397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0.05372</cdr:x>
      <cdr:y>0.01515</cdr:y>
    </cdr:from>
    <cdr:to>
      <cdr:x>0.43243</cdr:x>
      <cdr:y>0.29793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F0598E96-28B0-26BA-A130-3C5627C3346C}"/>
            </a:ext>
          </a:extLst>
        </cdr:cNvPr>
        <cdr:cNvSpPr txBox="1"/>
      </cdr:nvSpPr>
      <cdr:spPr>
        <a:xfrm xmlns:a="http://schemas.openxmlformats.org/drawingml/2006/main">
          <a:off x="211014" y="72008"/>
          <a:ext cx="1487610" cy="1343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ВЕЦА – 1,1</a:t>
          </a:r>
        </a:p>
        <a:p xmlns:a="http://schemas.openxmlformats.org/drawingml/2006/main">
          <a:r>
            <a:rPr lang="kk-KZ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Среднемировой – 0,7</a:t>
          </a:r>
        </a:p>
        <a:p xmlns:a="http://schemas.openxmlformats.org/drawingml/2006/main">
          <a:endParaRPr lang="kk-KZ" sz="1800" b="1" dirty="0"/>
        </a:p>
        <a:p xmlns:a="http://schemas.openxmlformats.org/drawingml/2006/main">
          <a:endParaRPr lang="kk-K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523DE-E7F3-48B9-AED7-3DE905785E1C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20569-3A8F-46A3-A6EA-37544085A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8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xmlns="" id="{58F4E5CE-F213-F6E9-1192-9298B75BB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xmlns="" id="{E7BBB4DD-C5BC-190A-BF77-EBDD91ECB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775CAF-8F56-660E-C9B5-E0E843A52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482" indent="-28749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9972" indent="-22999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9961" indent="-22999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9950" indent="-229994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9939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9928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9917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9906" indent="-229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1554B8-137C-4C47-9CDC-6B4607C3E76F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1425"/>
            <a:ext cx="4476750" cy="3357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787131"/>
            <a:ext cx="5486400" cy="391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5" rIns="80175" bIns="40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6:notes"/>
          <p:cNvSpPr txBox="1">
            <a:spLocks noGrp="1"/>
          </p:cNvSpPr>
          <p:nvPr>
            <p:ph type="sldNum" idx="12"/>
          </p:nvPr>
        </p:nvSpPr>
        <p:spPr>
          <a:xfrm>
            <a:off x="3884414" y="9447615"/>
            <a:ext cx="2971800" cy="49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5" rIns="80175" bIns="40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847E2-0E5F-4264-8330-4C882AF7527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850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2322" algn="just">
              <a:lnSpc>
                <a:spcPct val="115000"/>
              </a:lnSpc>
              <a:spcAft>
                <a:spcPts val="1006"/>
              </a:spcAft>
            </a:pPr>
            <a:r>
              <a:rPr lang="kk-K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Среднемировая распространенность ВИЧ инфекции в возрастной группе 15-49 лет  составляет – 0,7, в странах ВЕЦА – 1,1,  в Казахстане -0,3. Распространенность ВИЧ инфекции среди КГН в странах ВЕЦА составляет: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992" indent="-344992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9989" algn="l"/>
              </a:tabLst>
            </a:pPr>
            <a:r>
              <a:rPr lang="kk-K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СР – 2,0, в Казахстане – 1,3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992" indent="-344992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9989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МСМ – 4,5%, в Казахстане – 6,9%; 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992" indent="-344992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9989" algn="l"/>
              </a:tabLst>
            </a:pPr>
            <a:r>
              <a:rPr lang="kk-K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ЛУИН – 7,2%, в Казахстане – 7,6%, 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992" indent="-344992" algn="just">
              <a:lnSpc>
                <a:spcPct val="115000"/>
              </a:lnSpc>
              <a:spcAft>
                <a:spcPts val="1006"/>
              </a:spcAft>
              <a:buFont typeface="Times New Roman" panose="02020603050405020304" pitchFamily="18" charset="0"/>
              <a:buChar char="-"/>
              <a:tabLst>
                <a:tab pos="459989" algn="l"/>
              </a:tabLst>
            </a:pPr>
            <a:r>
              <a:rPr lang="kk-K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трансгендеров – 2,5%, в Казахстане исследование среди трансгендеров не проводятся.  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6"/>
              </a:spcAft>
            </a:pPr>
            <a:r>
              <a:rPr lang="kk-K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вышеизложеное необходимо активизировать работу государственного и негосударственного сектора по обеспечению доступа к тестированию, ДКП и просветительной работе в группах МСМ и ЛУИН.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6"/>
              </a:spcAft>
            </a:pPr>
            <a:r>
              <a:rPr lang="kk-K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глобальной стратегии 95-95-95 никто из стран ВЕЦА не достигли 95%-го охвата. 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6"/>
              </a:spcAft>
            </a:pPr>
            <a:r>
              <a:rPr lang="kk-K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первым 95%: Глобальный показатель 85%, в Казахстане – 81%/87% (2021/2022).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6"/>
              </a:spcAft>
            </a:pPr>
            <a:r>
              <a:rPr lang="kk-K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вторым 95%: Глобальный показатель – 88%, в Казахстане – 79%/84% (2021/2022).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6"/>
              </a:spcAft>
            </a:pPr>
            <a:r>
              <a:rPr lang="kk-K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третим 95%: Глобальный показатель – 92%, в Казахстане – 86%/87% (2021/2022).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6"/>
              </a:spcAft>
            </a:pPr>
            <a:r>
              <a:rPr lang="kk-K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три направления остаются приоритетными для Казахстана.</a:t>
            </a:r>
            <a:endParaRPr lang="x-non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BC484-802E-4ADC-8C7C-4B97E456FD9B}" type="slidenum">
              <a:rPr lang="ru-RU" altLang="en-US" smtClean="0">
                <a:solidFill>
                  <a:prstClr val="black"/>
                </a:solidFill>
              </a:rPr>
              <a:pPr/>
              <a:t>4</a:t>
            </a:fld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5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52538"/>
            <a:ext cx="4505325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691" y="4820851"/>
            <a:ext cx="5485524" cy="394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5" rIns="80175" bIns="400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Службой проводится большая работа по профилактике, </a:t>
            </a:r>
            <a:r>
              <a:rPr lang="ru-RU" dirty="0" err="1" smtClean="0"/>
              <a:t>диагностие</a:t>
            </a:r>
            <a:r>
              <a:rPr lang="ru-RU" dirty="0" smtClean="0"/>
              <a:t> и лечению ВИЧ-инфекции. Постоянно совершенствуются 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нормативные правовые акты, Внедряются  инновационные методы тестирования и лечения. </a:t>
            </a:r>
            <a:r>
              <a:rPr lang="kk-KZ" sz="12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В информационно-образовательной работе внедрятся  новые технологии.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dirty="0" smtClean="0">
                <a:solidFill>
                  <a:srgbClr val="244061"/>
                </a:solidFill>
                <a:latin typeface="Arial Narrow" panose="020B0606020202030204" pitchFamily="34" charset="0"/>
                <a:cs typeface="Arial"/>
              </a:rPr>
              <a:t>Результатом этого явлются: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sz="1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ПАРЕНТЕРАЛЬНОГО ИНЪЕКЦИОННОГО ПУТИ,</a:t>
            </a:r>
            <a:r>
              <a:rPr lang="ru-RU" sz="1200" b="1" baseline="0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УВЕЛИЧЕНИЕ</a:t>
            </a:r>
            <a:r>
              <a:rPr lang="ru-RU" sz="1200" b="1" dirty="0" smtClean="0">
                <a:solidFill>
                  <a:schemeClr val="accent2"/>
                </a:solidFill>
                <a:latin typeface="Arial Narrow" panose="020B0606020202030204" pitchFamily="34" charset="0"/>
                <a:sym typeface="Arial"/>
              </a:rPr>
              <a:t> 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ЛЮДЕЙ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  <a:sym typeface="Arial"/>
              </a:rPr>
              <a:t> ЗНАЮЩИХ СВОЙ ВИЧ СТАТУС,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УВЕЛИЧЕНИЕ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 ЛЖВ, КОТОРЫЕ ПОЛУЧАЮТ АРВ ЛЕЧЕНИЕ в 1,3 раза,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УВЕЛИЧЕНИЕ</a:t>
            </a:r>
            <a:r>
              <a:rPr lang="ru-RU" sz="1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ЛЖВ, С ЭФФЕКТИВНОСТЬЮ ЛЕЧЕНИЯ в 1,3 раза ,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 РИСКА ПЕРЕДАЧИ ВИЧ ОТ МАТЕРИ РЕБЕНКУ в 1,6 раза .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sz="1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ПОКАЗАТЕЛЯ СМЕРТНОСТИ ОТ СПИД в 1,6 раза.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24406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249" name="Google Shape;249;p7:notes"/>
          <p:cNvSpPr txBox="1">
            <a:spLocks noGrp="1"/>
          </p:cNvSpPr>
          <p:nvPr>
            <p:ph type="sldNum" idx="12"/>
          </p:nvPr>
        </p:nvSpPr>
        <p:spPr>
          <a:xfrm>
            <a:off x="3883793" y="9514162"/>
            <a:ext cx="2971325" cy="50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5" rIns="80175" bIns="40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74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74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0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8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84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3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2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1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6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6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6737-73CA-43F4-BA3A-C724A7B2145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103A-84A5-4E70-85AB-D43F0F09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chart" Target="../charts/chart1.xml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8">
            <a:extLst>
              <a:ext uri="{FF2B5EF4-FFF2-40B4-BE49-F238E27FC236}">
                <a16:creationId xmlns:a16="http://schemas.microsoft.com/office/drawing/2014/main" xmlns="" id="{A2D262EE-275E-4680-9CB9-8BEA03E0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09" y="2351782"/>
            <a:ext cx="79208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ЭПИДЕМИОЛОГИЧЕСКАЯ СИТУАЦИЯ В РЕСПУБЛИКЕ </a:t>
            </a:r>
            <a:r>
              <a:rPr lang="ru-RU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</a:p>
          <a:p>
            <a:pPr algn="ctr" eaLnBrk="1" hangingPunct="1"/>
            <a:r>
              <a:rPr lang="ru-RU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Перспективы и проблемы в реализации профилактических программ</a:t>
            </a:r>
            <a:endParaRPr lang="ru-RU" altLang="en-US" sz="2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81B72E0-7D1F-3DCD-FD7B-BB2BE44E52F9}"/>
              </a:ext>
            </a:extLst>
          </p:cNvPr>
          <p:cNvCxnSpPr/>
          <p:nvPr/>
        </p:nvCxnSpPr>
        <p:spPr>
          <a:xfrm>
            <a:off x="539552" y="4221088"/>
            <a:ext cx="824150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A7DB0B3-A19D-2987-EACB-80EED64FC6A9}"/>
              </a:ext>
            </a:extLst>
          </p:cNvPr>
          <p:cNvCxnSpPr/>
          <p:nvPr/>
        </p:nvCxnSpPr>
        <p:spPr>
          <a:xfrm>
            <a:off x="450651" y="1484784"/>
            <a:ext cx="82426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1">
            <a:extLst>
              <a:ext uri="{FF2B5EF4-FFF2-40B4-BE49-F238E27FC236}">
                <a16:creationId xmlns:a16="http://schemas.microsoft.com/office/drawing/2014/main" xmlns="" id="{C3C669D0-CE05-477E-1CFB-B71D00F1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407" y="132318"/>
            <a:ext cx="7633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КАЗАХСКИЙ НАУЧНЫЙ ЦЕНТР ДЕРМАТОЛОГИИ И ИНФЕКЦИОННЫХ ЗАБОЛЕВАНИЙ</a:t>
            </a:r>
          </a:p>
        </p:txBody>
      </p:sp>
      <p:pic>
        <p:nvPicPr>
          <p:cNvPr id="30727" name="Рисунок 7">
            <a:extLst>
              <a:ext uri="{FF2B5EF4-FFF2-40B4-BE49-F238E27FC236}">
                <a16:creationId xmlns:a16="http://schemas.microsoft.com/office/drawing/2014/main" xmlns="" id="{43880A6F-37C0-9943-0AED-49D8CB3F2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" y="120525"/>
            <a:ext cx="946195" cy="7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B6C-B9D5-49E9-BF0F-79C9A893C954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4062940" y="6356350"/>
            <a:ext cx="332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</a:t>
            </a:r>
            <a:r>
              <a:rPr lang="ru-RU" dirty="0" smtClean="0"/>
              <a:t>Астана, 29 сентября 2023 года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96136" y="4785237"/>
            <a:ext cx="3259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Зав. отделом</a:t>
            </a:r>
          </a:p>
          <a:p>
            <a:r>
              <a:rPr lang="ru-RU" dirty="0" smtClean="0"/>
              <a:t>аналитического мониторинга и</a:t>
            </a:r>
          </a:p>
          <a:p>
            <a:r>
              <a:rPr lang="ru-RU" dirty="0" smtClean="0"/>
              <a:t>стратегического развития</a:t>
            </a:r>
          </a:p>
          <a:p>
            <a:r>
              <a:rPr lang="ru-RU" dirty="0" smtClean="0"/>
              <a:t>Петренко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42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/>
          <p:nvPr/>
        </p:nvSpPr>
        <p:spPr>
          <a:xfrm>
            <a:off x="1092081" y="880972"/>
            <a:ext cx="2979900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ОСНОВНЫЕ ПОКАЗАТЕЛИ</a:t>
            </a:r>
          </a:p>
        </p:txBody>
      </p:sp>
      <p:grpSp>
        <p:nvGrpSpPr>
          <p:cNvPr id="231" name="Google Shape;231;p6"/>
          <p:cNvGrpSpPr/>
          <p:nvPr/>
        </p:nvGrpSpPr>
        <p:grpSpPr>
          <a:xfrm>
            <a:off x="1275409" y="2681505"/>
            <a:ext cx="2027249" cy="1163935"/>
            <a:chOff x="5344123" y="1194553"/>
            <a:chExt cx="2376241" cy="1165450"/>
          </a:xfrm>
        </p:grpSpPr>
        <p:sp>
          <p:nvSpPr>
            <p:cNvPr id="232" name="Google Shape;232;p6"/>
            <p:cNvSpPr/>
            <p:nvPr/>
          </p:nvSpPr>
          <p:spPr>
            <a:xfrm>
              <a:off x="5344123" y="1194553"/>
              <a:ext cx="2376241" cy="503898"/>
            </a:xfrm>
            <a:prstGeom prst="rect">
              <a:avLst/>
            </a:prstGeom>
            <a:solidFill>
              <a:srgbClr val="002060"/>
            </a:solidFill>
            <a:ln w="25400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67,2 %</a:t>
              </a:r>
              <a:endParaRPr sz="1800" dirty="0">
                <a:latin typeface="+mn-l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386728" y="1856105"/>
              <a:ext cx="1223587" cy="503898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32,8 %</a:t>
              </a:r>
              <a:endParaRPr sz="1800" dirty="0">
                <a:latin typeface="+mn-lt"/>
              </a:endParaRPr>
            </a:p>
          </p:txBody>
        </p:sp>
      </p:grpSp>
      <p:sp>
        <p:nvSpPr>
          <p:cNvPr id="236" name="Google Shape;236;p6"/>
          <p:cNvSpPr txBox="1"/>
          <p:nvPr/>
        </p:nvSpPr>
        <p:spPr>
          <a:xfrm>
            <a:off x="4420723" y="903286"/>
            <a:ext cx="3928050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ПУТИ ПЕРЕДАЧИ</a:t>
            </a:r>
          </a:p>
        </p:txBody>
      </p:sp>
      <p:sp>
        <p:nvSpPr>
          <p:cNvPr id="237" name="Google Shape;237;p6"/>
          <p:cNvSpPr/>
          <p:nvPr/>
        </p:nvSpPr>
        <p:spPr>
          <a:xfrm>
            <a:off x="5294736" y="1426131"/>
            <a:ext cx="28083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ПОЛОВОЙ ПУТЬ - 74,7%</a:t>
            </a:r>
          </a:p>
        </p:txBody>
      </p:sp>
      <p:sp>
        <p:nvSpPr>
          <p:cNvPr id="238" name="Google Shape;238;p6"/>
          <p:cNvSpPr/>
          <p:nvPr/>
        </p:nvSpPr>
        <p:spPr>
          <a:xfrm>
            <a:off x="5276688" y="1966384"/>
            <a:ext cx="36385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ПАРЕНТЕРАЛЬНЫЙ, ПРИ УПОТРЕБЛЕНИИ ИНЪЕКЦИОННЫХ НАРКОТИКОВ - 20,3%</a:t>
            </a:r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 l="6194" t="4700" r="60092" b="15293"/>
          <a:stretch/>
        </p:blipFill>
        <p:spPr>
          <a:xfrm>
            <a:off x="4588560" y="1970625"/>
            <a:ext cx="612415" cy="76181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 rotWithShape="1">
          <a:blip r:embed="rId3">
            <a:alphaModFix/>
          </a:blip>
          <a:srcRect l="62976" t="5025" r="6724" b="14064"/>
          <a:stretch/>
        </p:blipFill>
        <p:spPr>
          <a:xfrm>
            <a:off x="4588559" y="1218952"/>
            <a:ext cx="612415" cy="650877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4">
            <a:alphaModFix/>
          </a:blip>
          <a:srcRect l="15324" t="11808" r="17666" b="13241"/>
          <a:stretch/>
        </p:blipFill>
        <p:spPr>
          <a:xfrm>
            <a:off x="4597584" y="2876565"/>
            <a:ext cx="612415" cy="71848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43" name="Google Shape;243;p6"/>
          <p:cNvSpPr/>
          <p:nvPr/>
        </p:nvSpPr>
        <p:spPr>
          <a:xfrm>
            <a:off x="5294736" y="2864723"/>
            <a:ext cx="28083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РИСК ПЕРЕДАЧИ ВИЧ ОТ МАТЕРИ РЕБЕНКУ 2,6%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A8BBC0-722D-6C8E-F4D5-15ECEEAFBC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045" y1="34247" x2="17045" y2="34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13" y="1527554"/>
            <a:ext cx="853273" cy="886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0FF8E9-C68A-567E-8FF1-237FFB0F311F}"/>
              </a:ext>
            </a:extLst>
          </p:cNvPr>
          <p:cNvSpPr txBox="1"/>
          <p:nvPr/>
        </p:nvSpPr>
        <p:spPr>
          <a:xfrm>
            <a:off x="1117444" y="1379043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ВСЕГО ЛЖВ – 30 558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517BC0-F278-B2D6-8F0B-1974DCC56921}"/>
              </a:ext>
            </a:extLst>
          </p:cNvPr>
          <p:cNvSpPr txBox="1"/>
          <p:nvPr/>
        </p:nvSpPr>
        <p:spPr>
          <a:xfrm>
            <a:off x="1185247" y="170241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ВЫЯВЛЕНО В 2022 – 3 877 ЛЖВ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4709DF-023C-5390-6E4D-4D2AC9474474}"/>
              </a:ext>
            </a:extLst>
          </p:cNvPr>
          <p:cNvSpPr txBox="1"/>
          <p:nvPr/>
        </p:nvSpPr>
        <p:spPr>
          <a:xfrm>
            <a:off x="1218999" y="2035173"/>
            <a:ext cx="310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ЗАБОЛЕВАЕМОСТЬ </a:t>
            </a:r>
          </a:p>
          <a:p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100 ТЫС. НАСЕЛЕНИЯ -20,3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9E9E17D-85F4-8E3D-D0A2-D13356AA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16456" x2="26667" y2="164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392" y="2563086"/>
            <a:ext cx="682916" cy="6725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93CCB7-B457-8EA3-7C12-0863986BAD5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1905" y1="31884" x2="11905" y2="31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392" y="3235679"/>
            <a:ext cx="805969" cy="753261"/>
          </a:xfrm>
          <a:prstGeom prst="rect">
            <a:avLst/>
          </a:prstGeom>
        </p:spPr>
      </p:pic>
      <p:sp>
        <p:nvSpPr>
          <p:cNvPr id="10" name="Google Shape;229;p6">
            <a:extLst>
              <a:ext uri="{FF2B5EF4-FFF2-40B4-BE49-F238E27FC236}">
                <a16:creationId xmlns:a16="http://schemas.microsoft.com/office/drawing/2014/main" xmlns="" id="{DF197E39-D843-6CAF-533C-FE7DE077A545}"/>
              </a:ext>
            </a:extLst>
          </p:cNvPr>
          <p:cNvSpPr txBox="1"/>
          <p:nvPr/>
        </p:nvSpPr>
        <p:spPr>
          <a:xfrm>
            <a:off x="5104985" y="3691863"/>
            <a:ext cx="2998125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ВОЗРАСТНЫМ ГРУППАМ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17A9D38D-48FE-5BBB-3A76-312577CF6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28626"/>
              </p:ext>
            </p:extLst>
          </p:nvPr>
        </p:nvGraphicFramePr>
        <p:xfrm>
          <a:off x="4039017" y="4051492"/>
          <a:ext cx="2351735" cy="224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509B84AF-8200-94C0-FF1A-C2A7F8500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799969"/>
              </p:ext>
            </p:extLst>
          </p:nvPr>
        </p:nvGraphicFramePr>
        <p:xfrm>
          <a:off x="6293689" y="4063455"/>
          <a:ext cx="2546348" cy="223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Google Shape;244;p6">
            <a:extLst>
              <a:ext uri="{FF2B5EF4-FFF2-40B4-BE49-F238E27FC236}">
                <a16:creationId xmlns:a16="http://schemas.microsoft.com/office/drawing/2014/main" xmlns="" id="{80EBA17F-4963-156E-2457-84445E9F7EA2}"/>
              </a:ext>
            </a:extLst>
          </p:cNvPr>
          <p:cNvSpPr/>
          <p:nvPr/>
        </p:nvSpPr>
        <p:spPr>
          <a:xfrm>
            <a:off x="0" y="42388"/>
            <a:ext cx="7925959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ЭПИДЕМИОЛОГИЧЕСКАЯ СИТУАЦИЯ  В КАЗАХСТАНЕ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В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2022 ГОДУ</a:t>
            </a:r>
            <a:endParaRPr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3E25DD-63AB-214C-D831-27F81F6E5A1E}"/>
              </a:ext>
            </a:extLst>
          </p:cNvPr>
          <p:cNvSpPr/>
          <p:nvPr/>
        </p:nvSpPr>
        <p:spPr>
          <a:xfrm>
            <a:off x="7999990" y="38100"/>
            <a:ext cx="479641" cy="757546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C50C8B5-EA7B-527A-F86E-D16F74657CD0}"/>
              </a:ext>
            </a:extLst>
          </p:cNvPr>
          <p:cNvSpPr/>
          <p:nvPr/>
        </p:nvSpPr>
        <p:spPr>
          <a:xfrm>
            <a:off x="8553662" y="38101"/>
            <a:ext cx="533188" cy="7575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0A0DD78-C25E-95F7-DF2B-AE5BE8EDE049}"/>
              </a:ext>
            </a:extLst>
          </p:cNvPr>
          <p:cNvSpPr/>
          <p:nvPr/>
        </p:nvSpPr>
        <p:spPr>
          <a:xfrm>
            <a:off x="8637518" y="6258726"/>
            <a:ext cx="56757" cy="1424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5F62454-D313-A84F-41A9-9B2D366872DA}"/>
              </a:ext>
            </a:extLst>
          </p:cNvPr>
          <p:cNvSpPr/>
          <p:nvPr/>
        </p:nvSpPr>
        <p:spPr>
          <a:xfrm>
            <a:off x="8634219" y="6004223"/>
            <a:ext cx="44240" cy="14044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078B5A-9A99-D9C8-B787-15D86DE2595B}"/>
              </a:ext>
            </a:extLst>
          </p:cNvPr>
          <p:cNvSpPr txBox="1"/>
          <p:nvPr/>
        </p:nvSpPr>
        <p:spPr>
          <a:xfrm>
            <a:off x="8666654" y="6183633"/>
            <a:ext cx="399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100" dirty="0">
                <a:solidFill>
                  <a:srgbClr val="002060"/>
                </a:solidFill>
                <a:latin typeface="Arial Narrow" panose="020B0606020202030204" pitchFamily="34" charset="0"/>
              </a:rPr>
              <a:t>муж</a:t>
            </a:r>
            <a:endParaRPr lang="x-none" sz="11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CD1F96-572A-0C9A-2960-E826AE14D408}"/>
              </a:ext>
            </a:extLst>
          </p:cNvPr>
          <p:cNvSpPr txBox="1"/>
          <p:nvPr/>
        </p:nvSpPr>
        <p:spPr>
          <a:xfrm>
            <a:off x="8677474" y="5909497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жен</a:t>
            </a:r>
            <a:endParaRPr lang="x-none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Google Shape;243;p6">
            <a:extLst>
              <a:ext uri="{FF2B5EF4-FFF2-40B4-BE49-F238E27FC236}">
                <a16:creationId xmlns:a16="http://schemas.microsoft.com/office/drawing/2014/main" xmlns="" id="{EE9A87BB-2065-C3EE-C556-0E31E1581687}"/>
              </a:ext>
            </a:extLst>
          </p:cNvPr>
          <p:cNvSpPr/>
          <p:nvPr/>
        </p:nvSpPr>
        <p:spPr>
          <a:xfrm>
            <a:off x="4922228" y="6144669"/>
            <a:ext cx="35533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800" b="1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82,6% НАХОДЯТСЯ В ТРУДОСПОСОБНОМ ВОЗРАСТЕ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15851"/>
              </p:ext>
            </p:extLst>
          </p:nvPr>
        </p:nvGraphicFramePr>
        <p:xfrm>
          <a:off x="179512" y="4437111"/>
          <a:ext cx="4241211" cy="22322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9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2019/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21900" marR="121900" marT="54851" marB="5485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2021/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121900" marR="121900" marT="54851" marB="548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группы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(ДЭН 1 раз в 2 года)</a:t>
                      </a:r>
                    </a:p>
                  </a:txBody>
                  <a:tcPr marL="121900" marR="121900" marT="54851" marB="5485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8,3%</a:t>
                      </a:r>
                    </a:p>
                  </a:txBody>
                  <a:tcPr marL="121900" marR="121900" marT="54851" marB="54851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7,6%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00" marR="121900" marT="54851" marB="54851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Люди, употребляющие инъекционные наркотики </a:t>
                      </a:r>
                    </a:p>
                  </a:txBody>
                  <a:tcPr marL="121900" marR="121900" marT="54851" marB="54851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1,4%</a:t>
                      </a:r>
                    </a:p>
                  </a:txBody>
                  <a:tcPr marL="121900" marR="121900" marT="54851" marB="5485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1,3%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00" marR="121900" marT="54851" marB="548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Секс-работники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0" marR="121900" marT="54851" marB="5485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6,5%</a:t>
                      </a:r>
                    </a:p>
                  </a:txBody>
                  <a:tcPr marL="121900" marR="121900" marT="54851" marB="54851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6,9%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00" marR="121900" marT="54851" marB="54851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Мужчины, имеющих секс с мужчинами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0" marR="121900" marT="54851" marB="54851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4,2%</a:t>
                      </a:r>
                    </a:p>
                  </a:txBody>
                  <a:tcPr marL="121900" marR="121900" marT="54851" marB="5485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4,1%</a:t>
                      </a:r>
                    </a:p>
                  </a:txBody>
                  <a:tcPr marL="121900" marR="121900" marT="54851" marB="548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Заключенные</a:t>
                      </a:r>
                    </a:p>
                  </a:txBody>
                  <a:tcPr marL="121900" marR="121900" marT="54851" marB="5485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545" y="4061154"/>
            <a:ext cx="394890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Распространенность ВИЧ среди ключевых групп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9526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E838954-A356-F4B0-85D8-82B45C628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906985"/>
              </p:ext>
            </p:extLst>
          </p:nvPr>
        </p:nvGraphicFramePr>
        <p:xfrm>
          <a:off x="755468" y="1013136"/>
          <a:ext cx="7776864" cy="248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DCE143-9F47-D40C-0EB2-1F884428235D}"/>
              </a:ext>
            </a:extLst>
          </p:cNvPr>
          <p:cNvSpPr txBox="1"/>
          <p:nvPr/>
        </p:nvSpPr>
        <p:spPr>
          <a:xfrm>
            <a:off x="7491125" y="2364001"/>
            <a:ext cx="163075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заболеваемость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B0681F-8E90-C91B-EDB6-9DD952ED6410}"/>
              </a:ext>
            </a:extLst>
          </p:cNvPr>
          <p:cNvSpPr txBox="1"/>
          <p:nvPr/>
        </p:nvSpPr>
        <p:spPr>
          <a:xfrm>
            <a:off x="7546005" y="1976790"/>
            <a:ext cx="138761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смертность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2DB458C-E30A-B484-A3F6-E0F3FF20F79A}"/>
              </a:ext>
            </a:extLst>
          </p:cNvPr>
          <p:cNvSpPr/>
          <p:nvPr/>
        </p:nvSpPr>
        <p:spPr>
          <a:xfrm>
            <a:off x="7082805" y="2056916"/>
            <a:ext cx="136425" cy="1398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A01220A-C770-F99D-11C0-00C9B360488F}"/>
              </a:ext>
            </a:extLst>
          </p:cNvPr>
          <p:cNvSpPr/>
          <p:nvPr/>
        </p:nvSpPr>
        <p:spPr>
          <a:xfrm>
            <a:off x="7082805" y="2514042"/>
            <a:ext cx="136425" cy="139829"/>
          </a:xfrm>
          <a:prstGeom prst="rect">
            <a:avLst/>
          </a:prstGeom>
          <a:solidFill>
            <a:srgbClr val="002570"/>
          </a:solidFill>
          <a:ln>
            <a:solidFill>
              <a:srgbClr val="00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1" name="Google Shape;244;p6">
            <a:extLst>
              <a:ext uri="{FF2B5EF4-FFF2-40B4-BE49-F238E27FC236}">
                <a16:creationId xmlns:a16="http://schemas.microsoft.com/office/drawing/2014/main" xmlns="" id="{A5445D20-490E-222F-C3F0-219F097C4992}"/>
              </a:ext>
            </a:extLst>
          </p:cNvPr>
          <p:cNvSpPr/>
          <p:nvPr/>
        </p:nvSpPr>
        <p:spPr>
          <a:xfrm>
            <a:off x="0" y="42388"/>
            <a:ext cx="7925959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ДИНАМИКА ЗАБОЛЕВАЕМОСТИ И СМЕРТНОСТИ НА 100 ТЫС. НАСЕЛЕНИЯ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FE42298-DA55-9D4B-681F-491BB25DC4C6}"/>
              </a:ext>
            </a:extLst>
          </p:cNvPr>
          <p:cNvSpPr/>
          <p:nvPr/>
        </p:nvSpPr>
        <p:spPr>
          <a:xfrm>
            <a:off x="7999990" y="38100"/>
            <a:ext cx="479641" cy="757546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3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95E25E-B25A-25A4-E72B-390963DBA34D}"/>
              </a:ext>
            </a:extLst>
          </p:cNvPr>
          <p:cNvSpPr/>
          <p:nvPr/>
        </p:nvSpPr>
        <p:spPr>
          <a:xfrm>
            <a:off x="8553662" y="38101"/>
            <a:ext cx="533188" cy="7575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907" y="3717032"/>
            <a:ext cx="835271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Рост заболеваемости </a:t>
            </a:r>
            <a:r>
              <a:rPr lang="ru-RU" b="1" dirty="0" smtClean="0">
                <a:latin typeface="Arial Narrow" pitchFamily="34" charset="0"/>
              </a:rPr>
              <a:t>обусловлен: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 Narrow" pitchFamily="34" charset="0"/>
              </a:rPr>
              <a:t>ростом </a:t>
            </a:r>
            <a:r>
              <a:rPr lang="ru-RU" sz="1600" dirty="0">
                <a:latin typeface="Arial Narrow" pitchFamily="34" charset="0"/>
              </a:rPr>
              <a:t>количества обследованных на ВИЧ-инфекцию </a:t>
            </a:r>
            <a:r>
              <a:rPr lang="ru-RU" sz="1600" dirty="0" smtClean="0">
                <a:latin typeface="Arial Narrow" pitchFamily="34" charset="0"/>
              </a:rPr>
              <a:t>лиц в 1,6 </a:t>
            </a:r>
            <a:r>
              <a:rPr lang="ru-RU" sz="1600" dirty="0">
                <a:latin typeface="Arial Narrow" pitchFamily="34" charset="0"/>
              </a:rPr>
              <a:t>раза (в 2013 году -2450517; в 2023 году -3837896</a:t>
            </a:r>
            <a:r>
              <a:rPr lang="ru-RU" sz="1600" dirty="0" smtClean="0">
                <a:latin typeface="Arial Narrow" pitchFamily="34" charset="0"/>
              </a:rPr>
              <a:t>); 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Arial Narrow" pitchFamily="34" charset="0"/>
              </a:rPr>
              <a:t>активизацией работы с </a:t>
            </a:r>
            <a:r>
              <a:rPr lang="ru-RU" sz="1600" dirty="0" smtClean="0">
                <a:latin typeface="Arial Narrow" pitchFamily="34" charset="0"/>
              </a:rPr>
              <a:t>ПМСП по </a:t>
            </a:r>
            <a:r>
              <a:rPr lang="ru-RU" sz="1600" dirty="0">
                <a:latin typeface="Arial Narrow" pitchFamily="34" charset="0"/>
              </a:rPr>
              <a:t>обследованию населения по клиническим </a:t>
            </a:r>
            <a:r>
              <a:rPr lang="ru-RU" sz="1600" dirty="0" smtClean="0">
                <a:latin typeface="Arial Narrow" pitchFamily="34" charset="0"/>
              </a:rPr>
              <a:t>показаниям (более </a:t>
            </a:r>
            <a:r>
              <a:rPr lang="ru-RU" sz="1600" dirty="0">
                <a:latin typeface="Arial Narrow" pitchFamily="34" charset="0"/>
              </a:rPr>
              <a:t>чем в 2 раза </a:t>
            </a:r>
            <a:r>
              <a:rPr lang="ru-RU" sz="1600" dirty="0" smtClean="0">
                <a:latin typeface="Arial Narrow" pitchFamily="34" charset="0"/>
              </a:rPr>
              <a:t>с </a:t>
            </a:r>
            <a:r>
              <a:rPr lang="ru-RU" sz="1600" dirty="0">
                <a:latin typeface="Arial Narrow" pitchFamily="34" charset="0"/>
              </a:rPr>
              <a:t>270465 в 2013 </a:t>
            </a:r>
            <a:r>
              <a:rPr lang="ru-RU" sz="1600" dirty="0" smtClean="0">
                <a:latin typeface="Arial Narrow" pitchFamily="34" charset="0"/>
              </a:rPr>
              <a:t>г.  </a:t>
            </a:r>
            <a:r>
              <a:rPr lang="ru-RU" sz="1600" dirty="0">
                <a:latin typeface="Arial Narrow" pitchFamily="34" charset="0"/>
              </a:rPr>
              <a:t>до 511850 в 2022 </a:t>
            </a:r>
            <a:r>
              <a:rPr lang="ru-RU" sz="1600" dirty="0" smtClean="0">
                <a:latin typeface="Arial Narrow" pitchFamily="34" charset="0"/>
              </a:rPr>
              <a:t>г.);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Arial Narrow" pitchFamily="34" charset="0"/>
              </a:rPr>
              <a:t>увеличением тестирования КГН за счет внедрения экспресс диагностики;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Arial Narrow" pitchFamily="34" charset="0"/>
              </a:rPr>
              <a:t>внедрения новых подходов, рекомендованных </a:t>
            </a:r>
            <a:r>
              <a:rPr lang="ru-RU" sz="1600" dirty="0" smtClean="0">
                <a:latin typeface="Arial Narrow" pitchFamily="34" charset="0"/>
              </a:rPr>
              <a:t>ВОЗ (индексное </a:t>
            </a:r>
            <a:r>
              <a:rPr lang="ru-RU" sz="1600" dirty="0">
                <a:latin typeface="Arial Narrow" pitchFamily="34" charset="0"/>
              </a:rPr>
              <a:t>тестирование близкого </a:t>
            </a:r>
            <a:r>
              <a:rPr lang="ru-RU" sz="1600" dirty="0" smtClean="0">
                <a:latin typeface="Arial Narrow" pitchFamily="34" charset="0"/>
              </a:rPr>
              <a:t>окружения и </a:t>
            </a:r>
            <a:r>
              <a:rPr lang="ru-RU" sz="1600" dirty="0">
                <a:latin typeface="Arial Narrow" pitchFamily="34" charset="0"/>
              </a:rPr>
              <a:t>половых и инъекционных партнеров </a:t>
            </a:r>
            <a:r>
              <a:rPr lang="ru-RU" sz="1600" dirty="0" smtClean="0">
                <a:latin typeface="Arial Narrow" pitchFamily="34" charset="0"/>
              </a:rPr>
              <a:t>ЛЖВ; </a:t>
            </a:r>
            <a:r>
              <a:rPr lang="ru-RU" sz="1600" dirty="0">
                <a:latin typeface="Arial Narrow" pitchFamily="34" charset="0"/>
              </a:rPr>
              <a:t>экспресс </a:t>
            </a:r>
            <a:r>
              <a:rPr lang="ru-RU" sz="1600" dirty="0" smtClean="0">
                <a:latin typeface="Arial Narrow" pitchFamily="34" charset="0"/>
              </a:rPr>
              <a:t>тестирование в НПО);</a:t>
            </a:r>
          </a:p>
          <a:p>
            <a:r>
              <a:rPr lang="ru-RU" sz="1600" dirty="0" smtClean="0">
                <a:latin typeface="Arial Narrow" pitchFamily="34" charset="0"/>
              </a:rPr>
              <a:t>5.   внедрением обследования </a:t>
            </a:r>
            <a:r>
              <a:rPr lang="ru-RU" sz="1600" dirty="0">
                <a:latin typeface="Arial Narrow" pitchFamily="34" charset="0"/>
              </a:rPr>
              <a:t>половых партнеров беременных при постановке женщины на учет;</a:t>
            </a:r>
          </a:p>
          <a:p>
            <a:r>
              <a:rPr lang="ru-RU" sz="1600" dirty="0" smtClean="0">
                <a:latin typeface="Arial Narrow" pitchFamily="34" charset="0"/>
              </a:rPr>
              <a:t> 6.    внедрением экспресс </a:t>
            </a:r>
            <a:r>
              <a:rPr lang="ru-RU" sz="1600" dirty="0">
                <a:latin typeface="Arial Narrow" pitchFamily="34" charset="0"/>
              </a:rPr>
              <a:t>тестирования </a:t>
            </a:r>
            <a:r>
              <a:rPr lang="ru-RU" sz="1600" dirty="0" smtClean="0">
                <a:latin typeface="Arial Narrow" pitchFamily="34" charset="0"/>
              </a:rPr>
              <a:t> ЛУИН </a:t>
            </a:r>
            <a:r>
              <a:rPr lang="ru-RU" sz="1600" dirty="0">
                <a:latin typeface="Arial Narrow" pitchFamily="34" charset="0"/>
              </a:rPr>
              <a:t>в центрах психического </a:t>
            </a:r>
            <a:r>
              <a:rPr lang="ru-RU" sz="1600" dirty="0" smtClean="0">
                <a:latin typeface="Arial Narrow" pitchFamily="34" charset="0"/>
              </a:rPr>
              <a:t>здоровья/ПМСП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839E107-201D-35CB-4544-FF47A5E2F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327030"/>
              </p:ext>
            </p:extLst>
          </p:nvPr>
        </p:nvGraphicFramePr>
        <p:xfrm>
          <a:off x="256530" y="1628800"/>
          <a:ext cx="3928096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81E20C-DCA2-F6EA-2565-F24F1A411E14}"/>
              </a:ext>
            </a:extLst>
          </p:cNvPr>
          <p:cNvSpPr txBox="1"/>
          <p:nvPr/>
        </p:nvSpPr>
        <p:spPr>
          <a:xfrm>
            <a:off x="251015" y="838056"/>
            <a:ext cx="3928096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Times New Roman" panose="02020603050405020304" pitchFamily="18" charset="0"/>
              </a:rPr>
              <a:t>Распространенность ВИЧ инфекции в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Times New Roman" panose="02020603050405020304" pitchFamily="18" charset="0"/>
              </a:rPr>
              <a:t>возрасте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Times New Roman" panose="02020603050405020304" pitchFamily="18" charset="0"/>
              </a:rPr>
              <a:t>15-49 лет в странах ВЕЦА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95EC129-B1D4-368C-0B2D-405EE3CE8344}"/>
              </a:ext>
            </a:extLst>
          </p:cNvPr>
          <p:cNvSpPr txBox="1">
            <a:spLocks/>
          </p:cNvSpPr>
          <p:nvPr/>
        </p:nvSpPr>
        <p:spPr>
          <a:xfrm>
            <a:off x="-1548680" y="3789040"/>
            <a:ext cx="6858000" cy="582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xmlns="" id="{FDC4C521-A5C0-8B31-0D1F-3D1CA90D5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46004"/>
              </p:ext>
            </p:extLst>
          </p:nvPr>
        </p:nvGraphicFramePr>
        <p:xfrm>
          <a:off x="4472608" y="1556222"/>
          <a:ext cx="4464761" cy="48315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69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6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40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x-none" sz="16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x-none" sz="16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x-none" sz="16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x-none" sz="16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Глобальные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2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x-none" sz="12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x-none" sz="12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x-none" sz="12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Норвегия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Тайланд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Грузия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Беларусь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Малазия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57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Казахстан (2021/2022)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81/87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79/84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86/87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Молдова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5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Азербайджан</a:t>
                      </a:r>
                      <a:endParaRPr lang="x-none" sz="1200" b="1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x-none" sz="1200" dirty="0"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5393" y="255443"/>
            <a:ext cx="2057400" cy="365125"/>
          </a:xfrm>
        </p:spPr>
        <p:txBody>
          <a:bodyPr/>
          <a:lstStyle/>
          <a:p>
            <a:fld id="{026BFB6C-B9D5-49E9-BF0F-79C9A893C954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10" name="Google Shape;244;p6">
            <a:extLst>
              <a:ext uri="{FF2B5EF4-FFF2-40B4-BE49-F238E27FC236}">
                <a16:creationId xmlns:a16="http://schemas.microsoft.com/office/drawing/2014/main" xmlns="" id="{A5445D20-490E-222F-C3F0-219F097C4992}"/>
              </a:ext>
            </a:extLst>
          </p:cNvPr>
          <p:cNvSpPr/>
          <p:nvPr/>
        </p:nvSpPr>
        <p:spPr>
          <a:xfrm>
            <a:off x="23416" y="0"/>
            <a:ext cx="7925959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ЭПИДЕМИОЛОГИЧЕСКАЯ СИТУАЦИЯ В СТРАНАХ ВЕЦА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РК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FE42298-DA55-9D4B-681F-491BB25DC4C6}"/>
              </a:ext>
            </a:extLst>
          </p:cNvPr>
          <p:cNvSpPr/>
          <p:nvPr/>
        </p:nvSpPr>
        <p:spPr>
          <a:xfrm>
            <a:off x="7999990" y="38100"/>
            <a:ext cx="479641" cy="757546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4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995E25E-B25A-25A4-E72B-390963DBA34D}"/>
              </a:ext>
            </a:extLst>
          </p:cNvPr>
          <p:cNvSpPr/>
          <p:nvPr/>
        </p:nvSpPr>
        <p:spPr>
          <a:xfrm>
            <a:off x="8553662" y="38101"/>
            <a:ext cx="533188" cy="7575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81E20C-DCA2-F6EA-2565-F24F1A411E14}"/>
              </a:ext>
            </a:extLst>
          </p:cNvPr>
          <p:cNvSpPr txBox="1"/>
          <p:nvPr/>
        </p:nvSpPr>
        <p:spPr>
          <a:xfrm>
            <a:off x="4625566" y="908720"/>
            <a:ext cx="3928096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Times New Roman" panose="02020603050405020304" pitchFamily="18" charset="0"/>
              </a:rPr>
              <a:t>Стратегия 95/95/95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18AE4386-C06C-E319-AE33-7DCA76E91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902107"/>
              </p:ext>
            </p:extLst>
          </p:nvPr>
        </p:nvGraphicFramePr>
        <p:xfrm>
          <a:off x="1" y="796518"/>
          <a:ext cx="1566402" cy="606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244;p6">
            <a:extLst>
              <a:ext uri="{FF2B5EF4-FFF2-40B4-BE49-F238E27FC236}">
                <a16:creationId xmlns="" xmlns:a16="http://schemas.microsoft.com/office/drawing/2014/main" id="{28C1456D-508E-B0F7-E09E-76F753BF6DCD}"/>
              </a:ext>
            </a:extLst>
          </p:cNvPr>
          <p:cNvSpPr/>
          <p:nvPr/>
        </p:nvSpPr>
        <p:spPr>
          <a:xfrm>
            <a:off x="0" y="42388"/>
            <a:ext cx="7925959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arrow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89FB77-F5E3-EC7C-B326-CEB4D7BE6D31}"/>
              </a:ext>
            </a:extLst>
          </p:cNvPr>
          <p:cNvSpPr/>
          <p:nvPr/>
        </p:nvSpPr>
        <p:spPr>
          <a:xfrm>
            <a:off x="7999990" y="42388"/>
            <a:ext cx="479641" cy="753258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5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B32EC3C-C2AD-AA3F-2DF2-7CCFC3AA737D}"/>
              </a:ext>
            </a:extLst>
          </p:cNvPr>
          <p:cNvSpPr/>
          <p:nvPr/>
        </p:nvSpPr>
        <p:spPr>
          <a:xfrm>
            <a:off x="8553662" y="42389"/>
            <a:ext cx="533188" cy="753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6" name="Google Shape;245;p6">
            <a:extLst>
              <a:ext uri="{FF2B5EF4-FFF2-40B4-BE49-F238E27FC236}">
                <a16:creationId xmlns="" xmlns:a16="http://schemas.microsoft.com/office/drawing/2014/main" id="{389E75E2-B755-E88A-BAD4-BB28FC99B4B9}"/>
              </a:ext>
            </a:extLst>
          </p:cNvPr>
          <p:cNvSpPr txBox="1"/>
          <p:nvPr/>
        </p:nvSpPr>
        <p:spPr>
          <a:xfrm>
            <a:off x="179512" y="152788"/>
            <a:ext cx="7435563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ПРИНЯТЫЕ МЕРЫ ПО ПРОФИЛАКТИКЕ ВИЧ-ИНФЕКЦИИ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69">
            <a:extLst>
              <a:ext uri="{FF2B5EF4-FFF2-40B4-BE49-F238E27FC236}">
                <a16:creationId xmlns="" xmlns:a16="http://schemas.microsoft.com/office/drawing/2014/main" id="{24C53674-21D1-D2DE-FFE3-F45C6EE5C550}"/>
              </a:ext>
            </a:extLst>
          </p:cNvPr>
          <p:cNvSpPr/>
          <p:nvPr/>
        </p:nvSpPr>
        <p:spPr>
          <a:xfrm>
            <a:off x="34871" y="1595812"/>
            <a:ext cx="1673817" cy="169651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91"/>
            <a:r>
              <a:rPr lang="ru-RU" alt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КАЗАХСКИЙ НАУЧНЫЙ ЦЕНТР ДЕРМАТОЛОГИИ ИИНФЕКЦИОННЫХ ЗАБОЛЕВАНИЙ</a:t>
            </a:r>
          </a:p>
        </p:txBody>
      </p:sp>
      <p:sp>
        <p:nvSpPr>
          <p:cNvPr id="9" name="Скругленный прямоугольник 68">
            <a:extLst>
              <a:ext uri="{FF2B5EF4-FFF2-40B4-BE49-F238E27FC236}">
                <a16:creationId xmlns="" xmlns:a16="http://schemas.microsoft.com/office/drawing/2014/main" id="{445D0982-58A1-F32A-DA88-D9B5A93820E5}"/>
              </a:ext>
            </a:extLst>
          </p:cNvPr>
          <p:cNvSpPr/>
          <p:nvPr/>
        </p:nvSpPr>
        <p:spPr>
          <a:xfrm>
            <a:off x="34871" y="3639281"/>
            <a:ext cx="1662734" cy="138465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ОБЛАСТНЫЕ/ ГОРОДСКИЕ  ЦЕНТРЫ ВИЧ ИНФЕКЦИИ</a:t>
            </a:r>
          </a:p>
        </p:txBody>
      </p:sp>
      <p:sp>
        <p:nvSpPr>
          <p:cNvPr id="10" name="Скругленный прямоугольник 67">
            <a:extLst>
              <a:ext uri="{FF2B5EF4-FFF2-40B4-BE49-F238E27FC236}">
                <a16:creationId xmlns="" xmlns:a16="http://schemas.microsoft.com/office/drawing/2014/main" id="{B4391EC9-9CE4-3901-19A2-26DB975E419C}"/>
              </a:ext>
            </a:extLst>
          </p:cNvPr>
          <p:cNvSpPr/>
          <p:nvPr/>
        </p:nvSpPr>
        <p:spPr>
          <a:xfrm>
            <a:off x="34871" y="5538828"/>
            <a:ext cx="1662734" cy="113219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ПЕРВИЧНАЯ</a:t>
            </a: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МЕДИКО-</a:t>
            </a:r>
          </a:p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САНИТАРНАЯ ПОМОШЬ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BE80E03-0E1E-F117-6493-E3BCEABA5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90" y="5095689"/>
            <a:ext cx="382582" cy="5123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4A6A60-6920-168D-C302-A79E642E7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85" y="3388377"/>
            <a:ext cx="366887" cy="434150"/>
          </a:xfrm>
          <a:prstGeom prst="flowChartConnector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37129" y="1267117"/>
            <a:ext cx="3033214" cy="5403901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AutoNum type="arabicPeriod"/>
            </a:pPr>
            <a:endParaRPr lang="ru-RU" sz="14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endParaRPr lang="ru-RU" sz="1400" b="1" dirty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endParaRPr lang="ru-RU" sz="14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endParaRPr lang="ru-RU" sz="1400" b="1" dirty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1. Усовершенствованы нормативно-правовые акты, регламентирующие оказание медицинских услуг ВИЧ-инфицированным и лекарственное обеспечение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2. Расширен список лекарственных препаратов в рамках ГОБМП с 12 до 1</a:t>
            </a:r>
            <a:r>
              <a:rPr lang="en-US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8</a:t>
            </a:r>
            <a:r>
              <a:rPr lang="ru-RU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 наименований.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3. Внедрены инновационные методы тестирования и лечения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kk-KZ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4. Внедрено 12 профилак-тических программ, рекомендованных ВОЗ.</a:t>
            </a:r>
          </a:p>
          <a:p>
            <a:pPr>
              <a:lnSpc>
                <a:spcPct val="90000"/>
              </a:lnSpc>
            </a:pPr>
            <a:endParaRPr lang="kk-KZ" sz="16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kk-KZ" sz="1600" b="1" dirty="0" smtClean="0">
                <a:solidFill>
                  <a:srgbClr val="244061"/>
                </a:solidFill>
                <a:latin typeface="Arial Narrow" panose="020B0606020202030204" pitchFamily="34" charset="0"/>
                <a:ea typeface="Arial"/>
                <a:cs typeface="Arial"/>
              </a:rPr>
              <a:t>5. В информационно-образовательной работе внедрены  новые технологии</a:t>
            </a:r>
          </a:p>
          <a:p>
            <a:pPr marL="342900" indent="-342900">
              <a:lnSpc>
                <a:spcPct val="90000"/>
              </a:lnSpc>
              <a:buFont typeface="Arial"/>
              <a:buAutoNum type="arabicPeriod"/>
            </a:pPr>
            <a:endParaRPr lang="kk-KZ" sz="1400" b="1" dirty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AutoNum type="arabicPeriod"/>
            </a:pPr>
            <a:endParaRPr lang="kk-KZ" sz="1400" b="1" dirty="0" smtClean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AutoNum type="arabicPeriod"/>
            </a:pPr>
            <a:endParaRPr lang="kk-KZ" sz="1400" b="1" dirty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400" b="1" dirty="0">
              <a:solidFill>
                <a:srgbClr val="244061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7301" y="855495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ПРОВОДИМАЯ РАБОТА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947" y="89778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РЕЗУЛЬТАТЫ</a:t>
            </a:r>
          </a:p>
        </p:txBody>
      </p:sp>
      <p:sp>
        <p:nvSpPr>
          <p:cNvPr id="18" name="Google Shape;262;p7"/>
          <p:cNvSpPr txBox="1"/>
          <p:nvPr/>
        </p:nvSpPr>
        <p:spPr>
          <a:xfrm>
            <a:off x="5152499" y="1425182"/>
            <a:ext cx="2390058" cy="73862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УВЕЛИЧЕНИЕ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  <a:sym typeface="Arial"/>
              </a:rPr>
              <a:t> 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ЛЮДЕЙ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  <a:sym typeface="Arial"/>
              </a:rPr>
              <a:t> ЗНАЮЩИХ СВОЙ ВИЧ СТАТУС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52501" y="2294317"/>
            <a:ext cx="2390057" cy="738664"/>
          </a:xfrm>
          <a:prstGeom prst="rect">
            <a:avLst/>
          </a:prstGeom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УВЕЛИЧЕНИЕ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ЛЖВ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, КОТОРЫЕ ПОЛУЧАЮТ АРВ ЛЕЧЕНИЕ</a:t>
            </a:r>
          </a:p>
        </p:txBody>
      </p:sp>
      <p:sp>
        <p:nvSpPr>
          <p:cNvPr id="20" name="Google Shape;266;p7"/>
          <p:cNvSpPr txBox="1"/>
          <p:nvPr/>
        </p:nvSpPr>
        <p:spPr>
          <a:xfrm>
            <a:off x="5152501" y="3132890"/>
            <a:ext cx="2390057" cy="738623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УВЕЛИЧЕНИЕ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ЛЖВ, С </a:t>
            </a:r>
            <a:r>
              <a:rPr lang="ru-RU" sz="1400" b="1" dirty="0" smtClean="0">
                <a:solidFill>
                  <a:srgbClr val="244061"/>
                </a:solidFill>
                <a:latin typeface="Arial Narrow" panose="020B0606020202030204" pitchFamily="34" charset="0"/>
              </a:rPr>
              <a:t>ЭФФЕКТИВНОСТЬЮ ЛЕЧЕНИЯ</a:t>
            </a:r>
            <a:endParaRPr lang="ru-RU" sz="1400" b="1" dirty="0">
              <a:solidFill>
                <a:srgbClr val="24406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Google Shape;257;p7"/>
          <p:cNvSpPr txBox="1"/>
          <p:nvPr/>
        </p:nvSpPr>
        <p:spPr>
          <a:xfrm>
            <a:off x="5142603" y="3942185"/>
            <a:ext cx="2390058" cy="52318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ПОКАЗАТЕЛЯ СМЕРТНОСТИ ОТ СПИД</a:t>
            </a:r>
          </a:p>
        </p:txBody>
      </p:sp>
      <p:sp>
        <p:nvSpPr>
          <p:cNvPr id="22" name="Google Shape;260;p7"/>
          <p:cNvSpPr txBox="1"/>
          <p:nvPr/>
        </p:nvSpPr>
        <p:spPr>
          <a:xfrm>
            <a:off x="5152500" y="4772543"/>
            <a:ext cx="2390058" cy="738623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 РИСКА ПЕРЕДАЧИ ВИЧ ОТ МАТЕРИ РЕБЕНКУ</a:t>
            </a:r>
          </a:p>
        </p:txBody>
      </p:sp>
      <p:sp>
        <p:nvSpPr>
          <p:cNvPr id="23" name="Google Shape;261;p7"/>
          <p:cNvSpPr txBox="1"/>
          <p:nvPr/>
        </p:nvSpPr>
        <p:spPr>
          <a:xfrm>
            <a:off x="5152500" y="5560899"/>
            <a:ext cx="2390058" cy="738623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244061"/>
                </a:solidFill>
                <a:latin typeface="Arial Narrow" panose="020B0606020202030204" pitchFamily="34" charset="0"/>
              </a:rPr>
              <a:t>ПАРЕНТЕРАЛЬНОГО ИНЪЕКЦИОННОГО ПУТИ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A8F9BD-7C14-C8BD-1641-8788513C1BFD}"/>
              </a:ext>
            </a:extLst>
          </p:cNvPr>
          <p:cNvSpPr txBox="1"/>
          <p:nvPr/>
        </p:nvSpPr>
        <p:spPr>
          <a:xfrm>
            <a:off x="7765571" y="93228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2018</a:t>
            </a: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4870343" y="3456035"/>
            <a:ext cx="282157" cy="36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753948" y="1575132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86%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38360" y="1572187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87%</a:t>
            </a:r>
          </a:p>
        </p:txBody>
      </p:sp>
      <p:sp>
        <p:nvSpPr>
          <p:cNvPr id="41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8268407" y="1748328"/>
            <a:ext cx="269953" cy="17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768239" y="2388882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64%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45791" y="2388881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84%</a:t>
            </a:r>
          </a:p>
        </p:txBody>
      </p:sp>
      <p:sp>
        <p:nvSpPr>
          <p:cNvPr id="44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8293848" y="2557982"/>
            <a:ext cx="269953" cy="17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778351" y="3186282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65%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530139" y="3168542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87%</a:t>
            </a:r>
          </a:p>
        </p:txBody>
      </p:sp>
      <p:sp>
        <p:nvSpPr>
          <p:cNvPr id="47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8293851" y="3349471"/>
            <a:ext cx="269953" cy="17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778350" y="4016271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1,5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63804" y="4002387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0,9</a:t>
            </a:r>
          </a:p>
        </p:txBody>
      </p:sp>
      <p:sp>
        <p:nvSpPr>
          <p:cNvPr id="50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8293850" y="4199455"/>
            <a:ext cx="269953" cy="17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44051" y="4867088"/>
            <a:ext cx="531784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530139" y="4867088"/>
            <a:ext cx="556711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2,6%</a:t>
            </a:r>
          </a:p>
        </p:txBody>
      </p:sp>
      <p:sp>
        <p:nvSpPr>
          <p:cNvPr id="53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8295735" y="5023938"/>
            <a:ext cx="269953" cy="17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767832" y="5691473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28%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563803" y="5693527"/>
            <a:ext cx="497486" cy="457200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20%</a:t>
            </a:r>
          </a:p>
        </p:txBody>
      </p:sp>
      <p:sp>
        <p:nvSpPr>
          <p:cNvPr id="56" name="Стрелка: вправо 36">
            <a:extLst>
              <a:ext uri="{FF2B5EF4-FFF2-40B4-BE49-F238E27FC236}">
                <a16:creationId xmlns="" xmlns:a16="http://schemas.microsoft.com/office/drawing/2014/main" id="{3DEAAAEF-0200-AB4D-5DB4-3270223FACE0}"/>
              </a:ext>
            </a:extLst>
          </p:cNvPr>
          <p:cNvSpPr/>
          <p:nvPr/>
        </p:nvSpPr>
        <p:spPr>
          <a:xfrm>
            <a:off x="8283709" y="5874294"/>
            <a:ext cx="269953" cy="17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5A8F9BD-7C14-C8BD-1641-8788513C1BFD}"/>
              </a:ext>
            </a:extLst>
          </p:cNvPr>
          <p:cNvSpPr txBox="1"/>
          <p:nvPr/>
        </p:nvSpPr>
        <p:spPr>
          <a:xfrm>
            <a:off x="8548573" y="9237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2022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542558" y="1811749"/>
            <a:ext cx="211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7554181" y="2617483"/>
            <a:ext cx="211390" cy="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556845" y="3410241"/>
            <a:ext cx="211390" cy="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7532661" y="4223814"/>
            <a:ext cx="211390" cy="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7532661" y="5095689"/>
            <a:ext cx="211390" cy="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7532661" y="5917973"/>
            <a:ext cx="211390" cy="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1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3D9383-477C-C221-9751-C478AA8CEDB5}"/>
              </a:ext>
            </a:extLst>
          </p:cNvPr>
          <p:cNvSpPr/>
          <p:nvPr/>
        </p:nvSpPr>
        <p:spPr>
          <a:xfrm>
            <a:off x="91441" y="965889"/>
            <a:ext cx="4120520" cy="1454999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Местными исполнительными органами (МИО) недостаточно выделяется </a:t>
            </a:r>
            <a:r>
              <a:rPr lang="ru-RU" sz="1600" b="1" dirty="0" err="1" smtClean="0">
                <a:solidFill>
                  <a:schemeClr val="tx1"/>
                </a:solidFill>
              </a:rPr>
              <a:t>госсоц.заказ</a:t>
            </a:r>
            <a:r>
              <a:rPr lang="ru-RU" sz="1600" b="1" dirty="0" smtClean="0">
                <a:solidFill>
                  <a:schemeClr val="tx1"/>
                </a:solidFill>
              </a:rPr>
              <a:t> (ГСЗ) по работе с КГН.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Google Shape;244;p6">
            <a:extLst>
              <a:ext uri="{FF2B5EF4-FFF2-40B4-BE49-F238E27FC236}">
                <a16:creationId xmlns="" xmlns:a16="http://schemas.microsoft.com/office/drawing/2014/main" id="{2E1B2A2F-4BD3-73BA-264F-49F8CD5B713E}"/>
              </a:ext>
            </a:extLst>
          </p:cNvPr>
          <p:cNvSpPr/>
          <p:nvPr/>
        </p:nvSpPr>
        <p:spPr>
          <a:xfrm>
            <a:off x="0" y="42388"/>
            <a:ext cx="8260080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ial Narrow" pitchFamily="34" charset="0"/>
            </a:endParaRPr>
          </a:p>
        </p:txBody>
      </p:sp>
      <p:sp>
        <p:nvSpPr>
          <p:cNvPr id="15" name="Google Shape;245;p6">
            <a:extLst>
              <a:ext uri="{FF2B5EF4-FFF2-40B4-BE49-F238E27FC236}">
                <a16:creationId xmlns="" xmlns:a16="http://schemas.microsoft.com/office/drawing/2014/main" id="{9989D0C3-D646-4FEC-2A0A-E1FCF3B87BB0}"/>
              </a:ext>
            </a:extLst>
          </p:cNvPr>
          <p:cNvSpPr txBox="1"/>
          <p:nvPr/>
        </p:nvSpPr>
        <p:spPr>
          <a:xfrm>
            <a:off x="-461862" y="186466"/>
            <a:ext cx="91440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КЛЮЧЕВЫЕ ПРОБЛЕМЫ И ПУТИ РЕШЕНИЯ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5FA4355-DF9C-7183-6B9B-FD2F2BEF90BE}"/>
              </a:ext>
            </a:extLst>
          </p:cNvPr>
          <p:cNvSpPr/>
          <p:nvPr/>
        </p:nvSpPr>
        <p:spPr>
          <a:xfrm>
            <a:off x="8442318" y="42388"/>
            <a:ext cx="479641" cy="753258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6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E6D3A12-6B93-5C29-F28D-DAE2446BBAFC}"/>
              </a:ext>
            </a:extLst>
          </p:cNvPr>
          <p:cNvSpPr/>
          <p:nvPr/>
        </p:nvSpPr>
        <p:spPr>
          <a:xfrm>
            <a:off x="4499992" y="1000830"/>
            <a:ext cx="4421967" cy="1420058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Продолжить работу с МИО по </a:t>
            </a:r>
            <a:r>
              <a:rPr lang="ru-RU" sz="1600" b="1" dirty="0">
                <a:solidFill>
                  <a:schemeClr val="tx1"/>
                </a:solidFill>
              </a:rPr>
              <a:t>выделению СГЗ по работе с КГН.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83D9383-477C-C221-9751-C478AA8CEDB5}"/>
              </a:ext>
            </a:extLst>
          </p:cNvPr>
          <p:cNvSpPr/>
          <p:nvPr/>
        </p:nvSpPr>
        <p:spPr>
          <a:xfrm>
            <a:off x="201454" y="4917441"/>
            <a:ext cx="4065514" cy="1209040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Высокий уровень стигмы и дискриминации в обществе в связи с ВИЧ-инфекцией</a:t>
            </a:r>
            <a:endParaRPr lang="ru-RU" sz="1600" b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6D3A12-6B93-5C29-F28D-DAE2446BBAFC}"/>
              </a:ext>
            </a:extLst>
          </p:cNvPr>
          <p:cNvSpPr/>
          <p:nvPr/>
        </p:nvSpPr>
        <p:spPr>
          <a:xfrm>
            <a:off x="4427985" y="4917441"/>
            <a:ext cx="4608512" cy="1229359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Реализация </a:t>
            </a:r>
            <a:r>
              <a:rPr lang="ru-RU" sz="1400" b="1" dirty="0" err="1" smtClean="0">
                <a:solidFill>
                  <a:schemeClr val="tx1"/>
                </a:solidFill>
              </a:rPr>
              <a:t>Адвокационного</a:t>
            </a:r>
            <a:r>
              <a:rPr lang="ru-RU" sz="1400" b="1" dirty="0" smtClean="0">
                <a:solidFill>
                  <a:schemeClr val="tx1"/>
                </a:solidFill>
              </a:rPr>
              <a:t> плана по стигме и дискриминации совместно с НПО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8C56E5-A6A3-A691-FEA2-735FC7F471F8}"/>
              </a:ext>
            </a:extLst>
          </p:cNvPr>
          <p:cNvSpPr/>
          <p:nvPr/>
        </p:nvSpPr>
        <p:spPr>
          <a:xfrm>
            <a:off x="201454" y="2970133"/>
            <a:ext cx="4010507" cy="1296144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Диагностика </a:t>
            </a:r>
            <a:r>
              <a:rPr lang="ru-RU" sz="1400" b="1" dirty="0">
                <a:solidFill>
                  <a:schemeClr val="tx1"/>
                </a:solidFill>
              </a:rPr>
              <a:t>и лечение ВИЧ-ассоциированных </a:t>
            </a:r>
            <a:r>
              <a:rPr lang="ru-RU" sz="1400" b="1" dirty="0" smtClean="0">
                <a:solidFill>
                  <a:schemeClr val="tx1"/>
                </a:solidFill>
              </a:rPr>
              <a:t>заболеваний (ВАЗ) </a:t>
            </a:r>
            <a:r>
              <a:rPr lang="ru-RU" sz="1400" b="1" dirty="0">
                <a:solidFill>
                  <a:schemeClr val="tx1"/>
                </a:solidFill>
              </a:rPr>
              <a:t>не входят в перечень ГОБМП, что не позволяет охватить ЛЖВ необходимой диагностикой и </a:t>
            </a:r>
            <a:r>
              <a:rPr lang="ru-RU" sz="1400" b="1" dirty="0" smtClean="0">
                <a:solidFill>
                  <a:schemeClr val="tx1"/>
                </a:solidFill>
              </a:rPr>
              <a:t>лечением</a:t>
            </a:r>
            <a:endParaRPr lang="x-none" sz="1400" b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D5F7048-AB76-023B-07F0-FFEB98FC156C}"/>
              </a:ext>
            </a:extLst>
          </p:cNvPr>
          <p:cNvSpPr/>
          <p:nvPr/>
        </p:nvSpPr>
        <p:spPr>
          <a:xfrm>
            <a:off x="4571999" y="3015323"/>
            <a:ext cx="4349959" cy="1205765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Даны предложения включить  </a:t>
            </a:r>
            <a:r>
              <a:rPr lang="ru-RU" sz="1400" b="1" dirty="0">
                <a:solidFill>
                  <a:schemeClr val="tx1"/>
                </a:solidFill>
              </a:rPr>
              <a:t>ВАЗ в 196 статью Кодекса РК</a:t>
            </a:r>
            <a:r>
              <a:rPr lang="ru-RU" sz="1400" b="1" dirty="0" smtClean="0">
                <a:solidFill>
                  <a:schemeClr val="tx1"/>
                </a:solidFill>
              </a:rPr>
              <a:t>; в приказ </a:t>
            </a:r>
            <a:r>
              <a:rPr lang="ru-RU" sz="1400" b="1" dirty="0">
                <a:solidFill>
                  <a:schemeClr val="tx1"/>
                </a:solidFill>
              </a:rPr>
              <a:t>МЗ РК от 30.10.20 года № ҚР ДСМ – 170/2020 </a:t>
            </a:r>
            <a:r>
              <a:rPr lang="ru-RU" sz="1400" b="1" dirty="0" smtClean="0">
                <a:solidFill>
                  <a:schemeClr val="tx1"/>
                </a:solidFill>
              </a:rPr>
              <a:t>, в </a:t>
            </a:r>
            <a:r>
              <a:rPr lang="ru-RU" sz="1400" b="1" dirty="0">
                <a:solidFill>
                  <a:schemeClr val="tx1"/>
                </a:solidFill>
              </a:rPr>
              <a:t>части включения услуг по диагностике и лечению ВАЗ в комплексный тариф для ЛЖВ для оказания услуг принципом единого окна.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3D9383-477C-C221-9751-C478AA8CEDB5}"/>
              </a:ext>
            </a:extLst>
          </p:cNvPr>
          <p:cNvSpPr/>
          <p:nvPr/>
        </p:nvSpPr>
        <p:spPr>
          <a:xfrm>
            <a:off x="91441" y="965889"/>
            <a:ext cx="4120520" cy="1454999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Высокая стоимость препарата </a:t>
            </a:r>
            <a:r>
              <a:rPr lang="ru-RU" sz="1600" b="1" dirty="0" err="1" smtClean="0">
                <a:solidFill>
                  <a:schemeClr val="tx1"/>
                </a:solidFill>
              </a:rPr>
              <a:t>Долутегравир</a:t>
            </a:r>
            <a:r>
              <a:rPr lang="ru-RU" sz="1600" b="1" dirty="0" smtClean="0">
                <a:solidFill>
                  <a:schemeClr val="tx1"/>
                </a:solidFill>
              </a:rPr>
              <a:t> для Казахстана (37 долларов США за упаковку). Для Киргизии, Таджикистана, Узбекистана – 5 долларов.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Google Shape;244;p6">
            <a:extLst>
              <a:ext uri="{FF2B5EF4-FFF2-40B4-BE49-F238E27FC236}">
                <a16:creationId xmlns="" xmlns:a16="http://schemas.microsoft.com/office/drawing/2014/main" id="{2E1B2A2F-4BD3-73BA-264F-49F8CD5B713E}"/>
              </a:ext>
            </a:extLst>
          </p:cNvPr>
          <p:cNvSpPr/>
          <p:nvPr/>
        </p:nvSpPr>
        <p:spPr>
          <a:xfrm>
            <a:off x="0" y="42388"/>
            <a:ext cx="8260080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ial Narrow" pitchFamily="34" charset="0"/>
            </a:endParaRPr>
          </a:p>
        </p:txBody>
      </p:sp>
      <p:sp>
        <p:nvSpPr>
          <p:cNvPr id="15" name="Google Shape;245;p6">
            <a:extLst>
              <a:ext uri="{FF2B5EF4-FFF2-40B4-BE49-F238E27FC236}">
                <a16:creationId xmlns="" xmlns:a16="http://schemas.microsoft.com/office/drawing/2014/main" id="{9989D0C3-D646-4FEC-2A0A-E1FCF3B87BB0}"/>
              </a:ext>
            </a:extLst>
          </p:cNvPr>
          <p:cNvSpPr txBox="1"/>
          <p:nvPr/>
        </p:nvSpPr>
        <p:spPr>
          <a:xfrm>
            <a:off x="-461862" y="186466"/>
            <a:ext cx="91440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КЛЮЧЕВЫЕ ПРОБЛЕМЫ И ПУТИ РЕШЕНИЯ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5FA4355-DF9C-7183-6B9B-FD2F2BEF90BE}"/>
              </a:ext>
            </a:extLst>
          </p:cNvPr>
          <p:cNvSpPr/>
          <p:nvPr/>
        </p:nvSpPr>
        <p:spPr>
          <a:xfrm>
            <a:off x="8442318" y="42388"/>
            <a:ext cx="479641" cy="753258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7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E6D3A12-6B93-5C29-F28D-DAE2446BBAFC}"/>
              </a:ext>
            </a:extLst>
          </p:cNvPr>
          <p:cNvSpPr/>
          <p:nvPr/>
        </p:nvSpPr>
        <p:spPr>
          <a:xfrm>
            <a:off x="4499992" y="1000830"/>
            <a:ext cx="4421967" cy="1420058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Необходимы переговоры с </a:t>
            </a:r>
            <a:r>
              <a:rPr lang="ru-RU" sz="1600" b="1" dirty="0" err="1" smtClean="0">
                <a:solidFill>
                  <a:schemeClr val="tx1"/>
                </a:solidFill>
              </a:rPr>
              <a:t>фарм</a:t>
            </a:r>
            <a:r>
              <a:rPr lang="ru-RU" sz="1600" b="1" dirty="0" err="1">
                <a:solidFill>
                  <a:schemeClr val="tx1"/>
                </a:solidFill>
              </a:rPr>
              <a:t>.</a:t>
            </a:r>
            <a:r>
              <a:rPr lang="ru-RU" sz="1600" b="1" dirty="0" err="1" smtClean="0">
                <a:solidFill>
                  <a:schemeClr val="tx1"/>
                </a:solidFill>
              </a:rPr>
              <a:t>кампанией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VIIV</a:t>
            </a:r>
            <a:r>
              <a:rPr lang="ru-RU" sz="1600" b="1" dirty="0" smtClean="0">
                <a:solidFill>
                  <a:schemeClr val="tx1"/>
                </a:solidFill>
              </a:rPr>
              <a:t> о снижении роялти на препарат </a:t>
            </a:r>
            <a:r>
              <a:rPr lang="ru-RU" sz="1600" b="1" dirty="0" err="1" smtClean="0">
                <a:solidFill>
                  <a:schemeClr val="tx1"/>
                </a:solidFill>
              </a:rPr>
              <a:t>Долутегравир</a:t>
            </a:r>
            <a:r>
              <a:rPr lang="ru-RU" sz="1600" b="1" dirty="0" smtClean="0">
                <a:solidFill>
                  <a:schemeClr val="tx1"/>
                </a:solidFill>
              </a:rPr>
              <a:t> для </a:t>
            </a:r>
            <a:r>
              <a:rPr lang="ru-RU" sz="1600" b="1" dirty="0" err="1" smtClean="0">
                <a:solidFill>
                  <a:schemeClr val="tx1"/>
                </a:solidFill>
              </a:rPr>
              <a:t>генерических</a:t>
            </a:r>
            <a:r>
              <a:rPr lang="ru-RU" sz="1600" b="1" dirty="0" smtClean="0">
                <a:solidFill>
                  <a:schemeClr val="tx1"/>
                </a:solidFill>
              </a:rPr>
              <a:t> производителей  (</a:t>
            </a:r>
            <a:r>
              <a:rPr lang="en-US" sz="1600" b="1" dirty="0" smtClean="0">
                <a:solidFill>
                  <a:schemeClr val="tx1"/>
                </a:solidFill>
              </a:rPr>
              <a:t>HETERO</a:t>
            </a:r>
            <a:r>
              <a:rPr lang="ru-RU" sz="1600" b="1" dirty="0" smtClean="0">
                <a:solidFill>
                  <a:schemeClr val="tx1"/>
                </a:solidFill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</a:rPr>
              <a:t> MYLON</a:t>
            </a:r>
            <a:r>
              <a:rPr lang="ru-RU" sz="1600" b="1" dirty="0" smtClean="0">
                <a:solidFill>
                  <a:schemeClr val="tx1"/>
                </a:solidFill>
              </a:rPr>
              <a:t>)	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83D9383-477C-C221-9751-C478AA8CEDB5}"/>
              </a:ext>
            </a:extLst>
          </p:cNvPr>
          <p:cNvSpPr/>
          <p:nvPr/>
        </p:nvSpPr>
        <p:spPr>
          <a:xfrm>
            <a:off x="120634" y="4937760"/>
            <a:ext cx="4065514" cy="1209040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i="1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cs typeface="Times New Roman" panose="02020603050405020304" pitchFamily="18" charset="0"/>
              </a:rPr>
              <a:t> Отсутствие 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Times New Roman" panose="02020603050405020304" pitchFamily="18" charset="0"/>
              </a:rPr>
              <a:t>инъекционных АРТ 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cs typeface="Times New Roman" panose="02020603050405020304" pitchFamily="18" charset="0"/>
              </a:rPr>
              <a:t>препаратов в РК - </a:t>
            </a:r>
            <a:r>
              <a:rPr lang="ru-RU" sz="1600" b="1" kern="1200" dirty="0" err="1" smtClean="0">
                <a:solidFill>
                  <a:schemeClr val="tx1"/>
                </a:solidFill>
                <a:cs typeface="Times New Roman" pitchFamily="18" charset="0"/>
              </a:rPr>
              <a:t>Каботегравир</a:t>
            </a:r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ru-RU" sz="1600" b="1" kern="1200" dirty="0" err="1" smtClean="0">
                <a:solidFill>
                  <a:schemeClr val="tx1"/>
                </a:solidFill>
                <a:cs typeface="Times New Roman" pitchFamily="18" charset="0"/>
              </a:rPr>
              <a:t>Рилпивирин</a:t>
            </a:r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 (внутри/мышечно).</a:t>
            </a:r>
          </a:p>
          <a:p>
            <a:endParaRPr lang="ru-RU" sz="1600" b="1" i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6D3A12-6B93-5C29-F28D-DAE2446BBAFC}"/>
              </a:ext>
            </a:extLst>
          </p:cNvPr>
          <p:cNvSpPr/>
          <p:nvPr/>
        </p:nvSpPr>
        <p:spPr>
          <a:xfrm>
            <a:off x="4427985" y="4917441"/>
            <a:ext cx="4608512" cy="1229359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b="1" kern="1200" smtClean="0">
                <a:solidFill>
                  <a:schemeClr val="tx1"/>
                </a:solidFill>
                <a:cs typeface="Times New Roman" pitchFamily="18" charset="0"/>
              </a:rPr>
              <a:t>Необходимы </a:t>
            </a:r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переговоры с медицинским патентным  пулом о включении Казахстана в добровольную лицензию по препарату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длительного действия </a:t>
            </a:r>
            <a:r>
              <a:rPr lang="ru-RU" sz="1600" b="1" dirty="0" err="1" smtClean="0">
                <a:solidFill>
                  <a:schemeClr val="tx1"/>
                </a:solidFill>
                <a:cs typeface="Times New Roman" pitchFamily="18" charset="0"/>
              </a:rPr>
              <a:t>Каботегравир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ru-RU" sz="1600" b="1" dirty="0" err="1" smtClean="0">
                <a:solidFill>
                  <a:schemeClr val="tx1"/>
                </a:solidFill>
                <a:cs typeface="Times New Roman" pitchFamily="18" charset="0"/>
              </a:rPr>
              <a:t>Рилпивирин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endParaRPr lang="ru-RU" sz="1600" b="1" i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8C56E5-A6A3-A691-FEA2-735FC7F471F8}"/>
              </a:ext>
            </a:extLst>
          </p:cNvPr>
          <p:cNvSpPr/>
          <p:nvPr/>
        </p:nvSpPr>
        <p:spPr>
          <a:xfrm>
            <a:off x="201454" y="2996952"/>
            <a:ext cx="4010507" cy="1296144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 Отсутствие </a:t>
            </a:r>
            <a:r>
              <a:rPr lang="ru-RU" sz="1600" b="1" kern="1200" dirty="0">
                <a:solidFill>
                  <a:schemeClr val="tx1"/>
                </a:solidFill>
                <a:cs typeface="Times New Roman" pitchFamily="18" charset="0"/>
              </a:rPr>
              <a:t>доступа к динамическому наблюдению и лекарственному обеспечению ЛЖВ с иностранным гражданством, временно проживающих в РК, оплачивающих взносы в ОСМС</a:t>
            </a:r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x-none" b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D5F7048-AB76-023B-07F0-FFEB98FC156C}"/>
              </a:ext>
            </a:extLst>
          </p:cNvPr>
          <p:cNvSpPr/>
          <p:nvPr/>
        </p:nvSpPr>
        <p:spPr>
          <a:xfrm>
            <a:off x="4571999" y="3015323"/>
            <a:ext cx="4349959" cy="1205765"/>
          </a:xfrm>
          <a:prstGeom prst="rect">
            <a:avLst/>
          </a:prstGeom>
          <a:solidFill>
            <a:srgbClr val="CADCE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600" b="1" kern="1200" dirty="0" smtClean="0">
                <a:solidFill>
                  <a:schemeClr val="tx1"/>
                </a:solidFill>
                <a:cs typeface="Times New Roman" pitchFamily="18" charset="0"/>
              </a:rPr>
              <a:t>Вынесение данного вопроса на межгосударственный Совет стран СНГ</a:t>
            </a:r>
            <a:endParaRPr lang="x-none" sz="1400" b="1" i="1" kern="1200" dirty="0">
              <a:solidFill>
                <a:schemeClr val="tx1"/>
              </a:solidFill>
            </a:endParaRPr>
          </a:p>
          <a:p>
            <a:endParaRPr lang="x-none" b="1" kern="12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600" b="1" i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2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6">
            <a:extLst>
              <a:ext uri="{FF2B5EF4-FFF2-40B4-BE49-F238E27FC236}">
                <a16:creationId xmlns="" xmlns:a16="http://schemas.microsoft.com/office/drawing/2014/main" id="{0F78C387-81FE-0187-6DF3-9C02C1B8B7BF}"/>
              </a:ext>
            </a:extLst>
          </p:cNvPr>
          <p:cNvSpPr/>
          <p:nvPr/>
        </p:nvSpPr>
        <p:spPr>
          <a:xfrm>
            <a:off x="0" y="42388"/>
            <a:ext cx="7925959" cy="7410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45;p6">
            <a:extLst>
              <a:ext uri="{FF2B5EF4-FFF2-40B4-BE49-F238E27FC236}">
                <a16:creationId xmlns="" xmlns:a16="http://schemas.microsoft.com/office/drawing/2014/main" id="{F469919F-6D60-B6F2-D282-93DCB5F3F417}"/>
              </a:ext>
            </a:extLst>
          </p:cNvPr>
          <p:cNvSpPr txBox="1"/>
          <p:nvPr/>
        </p:nvSpPr>
        <p:spPr>
          <a:xfrm>
            <a:off x="-235775" y="161145"/>
            <a:ext cx="91440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ЦЕЛИ </a:t>
            </a:r>
            <a:r>
              <a:rPr lang="kk-KZ" b="1" dirty="0">
                <a:solidFill>
                  <a:schemeClr val="bg1"/>
                </a:solidFill>
                <a:latin typeface="Arial Narrow" panose="020B0606020202030204" pitchFamily="34" charset="0"/>
              </a:rPr>
              <a:t>И КЛЮЧЕВЫЕ </a:t>
            </a:r>
            <a:r>
              <a:rPr lang="kk-KZ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ПОКАЗАТЕЛИ к 2026 году</a:t>
            </a:r>
            <a:endParaRPr lang="kk-KZ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20D07E5-7885-F8CF-F04E-0EA3CBACD54F}"/>
              </a:ext>
            </a:extLst>
          </p:cNvPr>
          <p:cNvSpPr/>
          <p:nvPr/>
        </p:nvSpPr>
        <p:spPr>
          <a:xfrm>
            <a:off x="7999990" y="42388"/>
            <a:ext cx="479641" cy="753258"/>
          </a:xfrm>
          <a:prstGeom prst="rect">
            <a:avLst/>
          </a:prstGeom>
          <a:solidFill>
            <a:srgbClr val="A321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8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D6D78E4-F744-8025-96FF-E4C0D42E9283}"/>
              </a:ext>
            </a:extLst>
          </p:cNvPr>
          <p:cNvSpPr/>
          <p:nvPr/>
        </p:nvSpPr>
        <p:spPr>
          <a:xfrm>
            <a:off x="8553662" y="42389"/>
            <a:ext cx="533188" cy="7532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92D8FC-6FBE-A780-7114-579A9D27FCFB}"/>
              </a:ext>
            </a:extLst>
          </p:cNvPr>
          <p:cNvSpPr txBox="1"/>
          <p:nvPr/>
        </p:nvSpPr>
        <p:spPr>
          <a:xfrm>
            <a:off x="2043580" y="2931492"/>
            <a:ext cx="57687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44061"/>
                </a:solidFill>
                <a:latin typeface="Arial Narrow" panose="020B0606020202030204" pitchFamily="34" charset="0"/>
                <a:sym typeface="Arial"/>
              </a:rPr>
              <a:t>ОЖИДАЕМЫЙ РЕЗУЛЬТАТ К 2026 ГОДУ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" y="990600"/>
            <a:ext cx="7936706" cy="5715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ШИРОКИЙ ДОСТУП К ТЕСТИРОВАНИЮ И ОХВАТУ ЛЕЧЕНИЕМ ГРАЖДАН РК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4836" y="1695450"/>
            <a:ext cx="7936706" cy="7810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УДЕРЖАТЬ РАСПРОСТРАНЕННОСТЬ ВИЧ ИНФЕКЦИИ В КОНЦЕНТРИРОВАННОЙ СТАДИИ </a:t>
            </a:r>
          </a:p>
        </p:txBody>
      </p:sp>
      <p:sp>
        <p:nvSpPr>
          <p:cNvPr id="32" name="Google Shape;331;p10">
            <a:extLst>
              <a:ext uri="{FF2B5EF4-FFF2-40B4-BE49-F238E27FC236}">
                <a16:creationId xmlns="" xmlns:a16="http://schemas.microsoft.com/office/drawing/2014/main" id="{8773F37B-DE61-8FF8-8B88-7A4FF15A3FA9}"/>
              </a:ext>
            </a:extLst>
          </p:cNvPr>
          <p:cNvSpPr txBox="1"/>
          <p:nvPr/>
        </p:nvSpPr>
        <p:spPr>
          <a:xfrm>
            <a:off x="2038518" y="3995339"/>
            <a:ext cx="1594306" cy="8309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Людей живущих с ВИЧ, получают АРТ</a:t>
            </a:r>
            <a:endParaRPr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Google Shape;332;p10">
            <a:extLst>
              <a:ext uri="{FF2B5EF4-FFF2-40B4-BE49-F238E27FC236}">
                <a16:creationId xmlns="" xmlns:a16="http://schemas.microsoft.com/office/drawing/2014/main" id="{340FA1AA-73CB-8D7D-4C67-C1F68100C953}"/>
              </a:ext>
            </a:extLst>
          </p:cNvPr>
          <p:cNvSpPr txBox="1"/>
          <p:nvPr/>
        </p:nvSpPr>
        <p:spPr>
          <a:xfrm>
            <a:off x="3788934" y="3940659"/>
            <a:ext cx="1710715" cy="1077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Людей живущих с ВИЧ, 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подавлен-ной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вирусной нагрузкой </a:t>
            </a:r>
            <a:endParaRPr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1038C5D-342A-54A9-A1D3-595D402518DA}"/>
              </a:ext>
            </a:extLst>
          </p:cNvPr>
          <p:cNvSpPr txBox="1"/>
          <p:nvPr/>
        </p:nvSpPr>
        <p:spPr>
          <a:xfrm>
            <a:off x="2038517" y="3465668"/>
            <a:ext cx="133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84%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93%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1C88EA8-1A3C-7D47-B7BC-6C1B07A6CB87}"/>
              </a:ext>
            </a:extLst>
          </p:cNvPr>
          <p:cNvSpPr txBox="1"/>
          <p:nvPr/>
        </p:nvSpPr>
        <p:spPr>
          <a:xfrm>
            <a:off x="3892907" y="3451031"/>
            <a:ext cx="133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87%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92%</a:t>
            </a:r>
          </a:p>
        </p:txBody>
      </p:sp>
      <p:sp>
        <p:nvSpPr>
          <p:cNvPr id="43" name="Google Shape;330;p10">
            <a:extLst>
              <a:ext uri="{FF2B5EF4-FFF2-40B4-BE49-F238E27FC236}">
                <a16:creationId xmlns="" xmlns:a16="http://schemas.microsoft.com/office/drawing/2014/main" id="{0AD0343B-A3B9-4F1E-1738-E0FF3782DBD1}"/>
              </a:ext>
            </a:extLst>
          </p:cNvPr>
          <p:cNvSpPr txBox="1"/>
          <p:nvPr/>
        </p:nvSpPr>
        <p:spPr>
          <a:xfrm>
            <a:off x="34138" y="3986753"/>
            <a:ext cx="18559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Людей живущих с ВИЧ, знают о своем статусе </a:t>
            </a:r>
            <a:endParaRPr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2C269C5-4FFD-72F0-0BB9-03A75D78EE48}"/>
              </a:ext>
            </a:extLst>
          </p:cNvPr>
          <p:cNvSpPr txBox="1"/>
          <p:nvPr/>
        </p:nvSpPr>
        <p:spPr>
          <a:xfrm>
            <a:off x="81202" y="3463605"/>
            <a:ext cx="154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87%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91%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C88EA8-1A3C-7D47-B7BC-6C1B07A6CB87}"/>
              </a:ext>
            </a:extLst>
          </p:cNvPr>
          <p:cNvSpPr txBox="1"/>
          <p:nvPr/>
        </p:nvSpPr>
        <p:spPr>
          <a:xfrm>
            <a:off x="5717450" y="3458893"/>
            <a:ext cx="140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2,6</a:t>
            </a:r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%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&lt;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2%</a:t>
            </a:r>
          </a:p>
        </p:txBody>
      </p:sp>
      <p:sp>
        <p:nvSpPr>
          <p:cNvPr id="47" name="Google Shape;332;p10">
            <a:extLst>
              <a:ext uri="{FF2B5EF4-FFF2-40B4-BE49-F238E27FC236}">
                <a16:creationId xmlns="" xmlns:a16="http://schemas.microsoft.com/office/drawing/2014/main" id="{340FA1AA-73CB-8D7D-4C67-C1F68100C953}"/>
              </a:ext>
            </a:extLst>
          </p:cNvPr>
          <p:cNvSpPr txBox="1"/>
          <p:nvPr/>
        </p:nvSpPr>
        <p:spPr>
          <a:xfrm>
            <a:off x="5619174" y="3994695"/>
            <a:ext cx="1645192" cy="8309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kk-KZ" sz="1600" b="1" dirty="0">
                <a:solidFill>
                  <a:srgbClr val="244061"/>
                </a:solidFill>
                <a:latin typeface="Arial Narrow" panose="020B0606020202030204" pitchFamily="34" charset="0"/>
              </a:rPr>
              <a:t>Риск передачи ВИЧ от матери к ребенку</a:t>
            </a:r>
            <a:endParaRPr sz="1600" b="1" dirty="0">
              <a:solidFill>
                <a:srgbClr val="24406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41542" y="2497612"/>
            <a:ext cx="266121" cy="473924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E92D8FC-6FBE-A780-7114-579A9D27FCFB}"/>
              </a:ext>
            </a:extLst>
          </p:cNvPr>
          <p:cNvSpPr txBox="1"/>
          <p:nvPr/>
        </p:nvSpPr>
        <p:spPr>
          <a:xfrm>
            <a:off x="1268326" y="5121534"/>
            <a:ext cx="3230738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ОСТАНОВИТЬ К 2030 ГОДУ ЭПИДЕМИЮ СПИДА В МИРЕ</a:t>
            </a: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СОГЛАСНО ПОЛИТИЧЕСКОЙ </a:t>
            </a: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ДЕКЛАРАЦИИ ООН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80606" y="5121102"/>
            <a:ext cx="3270495" cy="8771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ДОСТИЧЬ ЦЕЛЕЙ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СТРАТЕГИИ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95%-95%95%</a:t>
            </a:r>
          </a:p>
          <a:p>
            <a:pPr lvl="0" algn="ctr"/>
            <a:endParaRPr lang="ru-RU" sz="900" b="1" dirty="0">
              <a:solidFill>
                <a:srgbClr val="00257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55529" y="3725215"/>
            <a:ext cx="44274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420929" y="3725215"/>
            <a:ext cx="42378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1" y="5028257"/>
            <a:ext cx="907391" cy="12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8CC6F8E-2E76-0978-01BE-C7BC09BF8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0" t="4604" r="24401" b="5400"/>
          <a:stretch/>
        </p:blipFill>
        <p:spPr>
          <a:xfrm>
            <a:off x="4691149" y="5166202"/>
            <a:ext cx="600134" cy="1036681"/>
          </a:xfrm>
          <a:prstGeom prst="rect">
            <a:avLst/>
          </a:prstGeom>
        </p:spPr>
      </p:pic>
      <p:sp>
        <p:nvSpPr>
          <p:cNvPr id="36" name="Google Shape;332;p10">
            <a:extLst>
              <a:ext uri="{FF2B5EF4-FFF2-40B4-BE49-F238E27FC236}">
                <a16:creationId xmlns="" xmlns:a16="http://schemas.microsoft.com/office/drawing/2014/main" id="{340FA1AA-73CB-8D7D-4C67-C1F68100C953}"/>
              </a:ext>
            </a:extLst>
          </p:cNvPr>
          <p:cNvSpPr txBox="1"/>
          <p:nvPr/>
        </p:nvSpPr>
        <p:spPr>
          <a:xfrm>
            <a:off x="7536482" y="3966947"/>
            <a:ext cx="1645192" cy="584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kk-KZ" sz="1600" b="1" dirty="0">
                <a:solidFill>
                  <a:srgbClr val="244061"/>
                </a:solidFill>
                <a:latin typeface="Arial Narrow" panose="020B0606020202030204" pitchFamily="34" charset="0"/>
              </a:rPr>
              <a:t>Смертность </a:t>
            </a:r>
          </a:p>
          <a:p>
            <a:pPr algn="just"/>
            <a:r>
              <a:rPr lang="kk-KZ" sz="1600" b="1" dirty="0">
                <a:solidFill>
                  <a:srgbClr val="244061"/>
                </a:solidFill>
                <a:latin typeface="Arial Narrow" panose="020B0606020202030204" pitchFamily="34" charset="0"/>
              </a:rPr>
              <a:t>от СПИД</a:t>
            </a:r>
            <a:endParaRPr sz="1600" b="1" dirty="0">
              <a:solidFill>
                <a:srgbClr val="24406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1C88EA8-1A3C-7D47-B7BC-6C1B07A6CB87}"/>
              </a:ext>
            </a:extLst>
          </p:cNvPr>
          <p:cNvSpPr txBox="1"/>
          <p:nvPr/>
        </p:nvSpPr>
        <p:spPr>
          <a:xfrm>
            <a:off x="7553094" y="344312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0,9</a:t>
            </a:r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%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≤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0,6%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275463" y="3720503"/>
            <a:ext cx="42378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116140" y="3715243"/>
            <a:ext cx="42378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5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dirty="0"/>
              <a:t>БЛАГОДАРЮ   ЗА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10230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1139</Words>
  <Application>Microsoft Office PowerPoint</Application>
  <PresentationFormat>Экран (4:3)</PresentationFormat>
  <Paragraphs>235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cp:lastPrinted>2023-09-15T06:21:08Z</cp:lastPrinted>
  <dcterms:created xsi:type="dcterms:W3CDTF">2023-03-14T05:39:21Z</dcterms:created>
  <dcterms:modified xsi:type="dcterms:W3CDTF">2023-09-15T06:39:53Z</dcterms:modified>
</cp:coreProperties>
</file>