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357" r:id="rId3"/>
    <p:sldId id="347" r:id="rId4"/>
    <p:sldId id="348" r:id="rId5"/>
    <p:sldId id="376" r:id="rId6"/>
    <p:sldId id="377" r:id="rId7"/>
    <p:sldId id="378" r:id="rId8"/>
    <p:sldId id="367" r:id="rId9"/>
    <p:sldId id="381" r:id="rId10"/>
    <p:sldId id="382" r:id="rId11"/>
    <p:sldId id="383" r:id="rId12"/>
    <p:sldId id="384" r:id="rId13"/>
    <p:sldId id="373" r:id="rId14"/>
    <p:sldId id="385" r:id="rId15"/>
    <p:sldId id="375" r:id="rId16"/>
    <p:sldId id="346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56CD056A-AC3F-40AF-A626-76F1498421ED}">
          <p14:sldIdLst>
            <p14:sldId id="256"/>
            <p14:sldId id="357"/>
            <p14:sldId id="347"/>
            <p14:sldId id="348"/>
            <p14:sldId id="376"/>
            <p14:sldId id="377"/>
            <p14:sldId id="378"/>
            <p14:sldId id="367"/>
            <p14:sldId id="381"/>
          </p14:sldIdLst>
        </p14:section>
        <p14:section name="Раздел без заголовка" id="{BCA9A0C5-167F-438C-B4E8-D165611DE608}">
          <p14:sldIdLst>
            <p14:sldId id="382"/>
            <p14:sldId id="383"/>
            <p14:sldId id="384"/>
            <p14:sldId id="373"/>
            <p14:sldId id="385"/>
            <p14:sldId id="375"/>
            <p14:sldId id="346"/>
          </p14:sldIdLst>
        </p14:section>
      </p14:sectionLst>
    </p:ex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x" initials="A" lastIdx="6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465" autoAdjust="0"/>
    <p:restoredTop sz="94434" autoAdjust="0"/>
  </p:normalViewPr>
  <p:slideViewPr>
    <p:cSldViewPr snapToGrid="0">
      <p:cViewPr varScale="1">
        <p:scale>
          <a:sx n="117" d="100"/>
          <a:sy n="117" d="100"/>
        </p:scale>
        <p:origin x="-774" y="-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728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79EFEC-DE03-4C52-A1E7-1DCD4B887299}" type="datetimeFigureOut">
              <a:rPr lang="ru-RU" smtClean="0"/>
              <a:t>01.11.2018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16C9B3-A929-4D0E-A3E3-95437889C8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66834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4C250B-50CA-4E9F-9647-B234B5125EA3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881A8B-0B9A-4C54-8E66-BC46C3F74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1732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881A8B-0B9A-4C54-8E66-BC46C3F74F3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0354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881A8B-0B9A-4C54-8E66-BC46C3F74F3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683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6CE44-C48A-4EAB-995B-DB82E2145AF9}" type="datetime1">
              <a:rPr lang="en-US" smtClean="0"/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6088-6654-4D3B-AE42-8FC04E9A1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920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92D52-AB87-4F9F-9497-9A6EC3D55C07}" type="datetime1">
              <a:rPr lang="en-US" smtClean="0"/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6088-6654-4D3B-AE42-8FC04E9A1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192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72167-8C2C-45CF-B4D4-B5AC30F6238B}" type="datetime1">
              <a:rPr lang="en-US" smtClean="0"/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6088-6654-4D3B-AE42-8FC04E9A1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807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04DA-A92D-4234-824E-7B455FFA340C}" type="datetime1">
              <a:rPr lang="en-US" smtClean="0"/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6088-6654-4D3B-AE42-8FC04E9A1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387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3AB7-485A-4288-AAFA-7BB5DABC1C39}" type="datetime1">
              <a:rPr lang="en-US" smtClean="0"/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6088-6654-4D3B-AE42-8FC04E9A1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342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9A925-97D6-41C4-B73B-9DF45F055C20}" type="datetime1">
              <a:rPr lang="en-US" smtClean="0"/>
              <a:t>11/1/2018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6088-6654-4D3B-AE42-8FC04E9A1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290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751C3-7B5B-4622-8C81-CE94C47700E2}" type="datetime1">
              <a:rPr lang="en-US" smtClean="0"/>
              <a:t>11/1/2018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6088-6654-4D3B-AE42-8FC04E9A1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894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2B9E4-267A-4241-8862-A60202EA4AF9}" type="datetime1">
              <a:rPr lang="en-US" smtClean="0"/>
              <a:t>11/1/2018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6088-6654-4D3B-AE42-8FC04E9A1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561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22077-B3C1-43F8-BC04-10B1D84F0C5D}" type="datetime1">
              <a:rPr lang="en-US" smtClean="0"/>
              <a:t>11/1/2018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6088-6654-4D3B-AE42-8FC04E9A1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053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06C4D-12A8-4938-9EA0-4B62B16CB9BA}" type="datetime1">
              <a:rPr lang="en-US" smtClean="0"/>
              <a:t>11/1/2018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6088-6654-4D3B-AE42-8FC04E9A1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761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01F16-72ED-46FD-9343-5CC178155031}" type="datetime1">
              <a:rPr lang="en-US" smtClean="0"/>
              <a:t>11/1/2018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6088-6654-4D3B-AE42-8FC04E9A1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714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B2B21-9EDA-4897-B6B3-5B517AB3809E}" type="datetime1">
              <a:rPr lang="en-US" smtClean="0"/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566088-6654-4D3B-AE42-8FC04E9A1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471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1" y="679269"/>
            <a:ext cx="9144000" cy="3570467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/>
            </a:r>
            <a:br>
              <a:rPr lang="en-US" b="1" dirty="0" smtClean="0">
                <a:solidFill>
                  <a:srgbClr val="002060"/>
                </a:solidFill>
              </a:rPr>
            </a:br>
            <a:r>
              <a:rPr lang="ru-RU" b="1" dirty="0" smtClean="0"/>
              <a:t>П</a:t>
            </a:r>
            <a:r>
              <a:rPr lang="ru-RU" sz="4000" b="1" dirty="0" smtClean="0">
                <a:latin typeface="+mn-lt"/>
              </a:rPr>
              <a:t>ЛАН ПЕРЕХОДА ФИНАНСИРОВАНИЯ ПРОТИВОТУБЕРКУЛЕЗНЫХ МЕРОПРИЯТИЙ ОТ МЕЖДУНАРОДНЫХ К СТРАНОВЫМ ИСТОЧНИКАМ</a:t>
            </a:r>
            <a:endParaRPr lang="en-US" sz="40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79828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15045" y="56426"/>
            <a:ext cx="1134163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u="sng" dirty="0">
                <a:solidFill>
                  <a:srgbClr val="C00000"/>
                </a:solidFill>
                <a:latin typeface="Century" panose="020406040505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ЗАДАЧА 3. ОБЕСПЕЧЕНИЕ УСТОЙЧИВОСТИ ПОЛНОГО ДОСТУПА К ЭФФЕКТИВНЫМ ПРОФИЛАКТИЧЕСКИМ, ДИАГНОСТИЧЕСКИМ И ЛЕЧЕБНЫМ УСЛУГАМ БОЛЬНЫМ ТУБЕРКУЛЕЗОМ С ПРИМЕНЕНИЕМ СТРАТЕГИИ, ОРИЕНТИРОВАННОЙ НА </a:t>
            </a:r>
            <a:r>
              <a:rPr lang="ru-RU" sz="1600" b="1" u="sng" dirty="0" smtClean="0">
                <a:solidFill>
                  <a:srgbClr val="C00000"/>
                </a:solidFill>
                <a:latin typeface="Century" panose="020406040505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ПАЦИЕНТА</a:t>
            </a:r>
            <a:endParaRPr lang="ru-RU" sz="1600" b="1" dirty="0">
              <a:solidFill>
                <a:srgbClr val="C00000"/>
              </a:solidFill>
              <a:latin typeface="Century" panose="02040604050505020304" pitchFamily="18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9800695"/>
              </p:ext>
            </p:extLst>
          </p:nvPr>
        </p:nvGraphicFramePr>
        <p:xfrm>
          <a:off x="136634" y="1150183"/>
          <a:ext cx="11960772" cy="547135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{69CF1AB2-1976-4502-BF36-3FF5EA218861}</a:tableStyleId>
              </a:tblPr>
              <a:tblGrid>
                <a:gridCol w="61067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73702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4526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2387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2910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5640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№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046" marR="63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Мероприятия 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046" marR="63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Форма завершения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046" marR="63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Ответственные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 за реализацию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046" marR="63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Сроки исполнения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046" marR="63046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121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3.1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108" marR="68108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Бесперебойное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 о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беспечение лабораторными оборудованиями, реактивами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 и 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расходными материалами (методов микроскопии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, </a:t>
                      </a:r>
                      <a:r>
                        <a:rPr lang="ru-RU" sz="1400" b="0" dirty="0" err="1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культуральных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 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и молекулярно-генетических 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исследований) 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108" marR="68108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Бюджетная заявка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 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108" marR="68108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МЗ, УЗ,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 МВД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 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108" marR="68108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2019-2022 года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108" marR="68108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331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3.2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108" marR="68108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Обеспечение технического обслуживания лабораторного оборудования и вентиляционных систем в бактериологических лабораториях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108" marR="68108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План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 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108" marR="68108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УЗ,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 МВД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 </a:t>
                      </a:r>
                      <a:endParaRPr lang="ru-RU" sz="1400" b="0" dirty="0" smtClean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 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108" marR="68108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2019-2022 года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108" marR="68108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703780125"/>
                  </a:ext>
                </a:extLst>
              </a:tr>
              <a:tr h="5331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3.3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108" marR="68108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Обеспечение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 о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бучением 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местных инженеров с целью проведения технического обслуживания и ремонта лабораторного оборудования в бактериологических 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лабораториях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 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(шкафы 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биобезопасности и 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системы 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вентиляции)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108" marR="68108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Планы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 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обеспечения и обучения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 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108" marR="68108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УЗ,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 МВД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 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108" marR="68108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2019-2022 года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108" marR="68108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73587623"/>
                  </a:ext>
                </a:extLst>
              </a:tr>
              <a:tr h="5331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3.4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108" marR="68108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Бесперебойное обеспечение противотуберкулезными препаратами 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для лечения всех форм туберкулеза (чувствительного, моно- и поли-резистентного, мульти- и широко- 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лекарственно-резистентного)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108" marR="68108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Бюджетная заявка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 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108" marR="68108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МЗ,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МВД, УЗ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 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108" marR="68108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2019-2022 года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108" marR="68108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70186700"/>
                  </a:ext>
                </a:extLst>
              </a:tr>
              <a:tr h="5331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3.5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926" marR="54926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Разработка и утверждение механизма по обеспечению закупок новых и перепрофилированных противотуберкулезных препаратов, включая пенитенциарную систему, и тестов для быстрой диагностики туберкулеза из местных бюджетов используя международные механизмы по преференциальным ценам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926" marR="54926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Бюджетная заявка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 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926" marR="54926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МЗ, МВД,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 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УЗ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926" marR="54926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2019-2020 года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926" marR="54926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1189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15045" y="56426"/>
            <a:ext cx="1134163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u="sng" dirty="0">
                <a:solidFill>
                  <a:srgbClr val="C00000"/>
                </a:solidFill>
                <a:latin typeface="Century" panose="020406040505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ЗАДАЧА 3. ОБЕСПЕЧЕНИЕ УСТОЙЧИВОСТИ ПОЛНОГО ДОСТУПА К ЭФФЕКТИВНЫМ ПРОФИЛАКТИЧЕСКИМ, ДИАГНОСТИЧЕСКИМ И ЛЕЧЕБНЫМ УСЛУГАМ БОЛЬНЫМ ТУБЕРКУЛЕЗОМ С ПРИМЕНЕНИЕМ СТРАТЕГИИ, ОРИЕНТИРОВАННОЙ НА </a:t>
            </a:r>
            <a:r>
              <a:rPr lang="ru-RU" sz="1600" b="1" u="sng" dirty="0" smtClean="0">
                <a:solidFill>
                  <a:srgbClr val="C00000"/>
                </a:solidFill>
                <a:latin typeface="Century" panose="020406040505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ПАЦИЕНТА</a:t>
            </a:r>
            <a:endParaRPr lang="ru-RU" sz="1600" b="1" dirty="0">
              <a:solidFill>
                <a:srgbClr val="C00000"/>
              </a:solidFill>
              <a:latin typeface="Century" panose="02040604050505020304" pitchFamily="18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0047406"/>
              </p:ext>
            </p:extLst>
          </p:nvPr>
        </p:nvGraphicFramePr>
        <p:xfrm>
          <a:off x="91200" y="1217103"/>
          <a:ext cx="11960772" cy="448989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{69CF1AB2-1976-4502-BF36-3FF5EA218861}</a:tableStyleId>
              </a:tblPr>
              <a:tblGrid>
                <a:gridCol w="61067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73702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4526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2387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2910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5640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№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046" marR="63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Мероприятия 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046" marR="63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Форма завершения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046" marR="63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Ответственные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 за реализацию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046" marR="63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Сроки исполнения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046" marR="63046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31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3.6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926" marR="54926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Обучение специалистов ПТО и ПМСП 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менеджменту 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ТБ и ЛУ-ТБ, включая персонал пенитенциарной 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системы</a:t>
                      </a:r>
                    </a:p>
                  </a:txBody>
                  <a:tcPr marL="54926" marR="54926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План и программа обучения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 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926" marR="54926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УЗ, МВД,ННЦФ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 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926" marR="54926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2019-2020 года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926" marR="54926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331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3.7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926" marR="54926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Расширение внедрения видео-контролируемого лечения больных туберкулезом в амбулаторных условиях: 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программное обеспечение 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и обучение персонала по его 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использованию</a:t>
                      </a:r>
                    </a:p>
                  </a:txBody>
                  <a:tcPr marL="54926" marR="54926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План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 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926" marR="54926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УЗ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 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926" marR="54926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2019-2022 года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926" marR="54926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054399840"/>
                  </a:ext>
                </a:extLst>
              </a:tr>
              <a:tr h="5331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3.8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926" marR="54926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Расширение внедрения мероприятий по активному мониторингу безопасности использования противотуберкулезных 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препаратов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 (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координация 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мероприятий, поддержка заседаний рабочей группы, обновление лекарственного модуля НРБТ, обучение персонала по вопросам </a:t>
                      </a:r>
                      <a:r>
                        <a:rPr lang="ru-RU" sz="1600" b="0" dirty="0" err="1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фармаконадзора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 и </a:t>
                      </a:r>
                      <a:r>
                        <a:rPr lang="ru-RU" sz="1600" b="0" dirty="0" err="1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аМБП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 и по использованию лекарственного 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модуля) 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926" marR="54926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План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 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926" marR="54926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УЗ,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 ННЦФ, НЦЭЛС, гранты ГФ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 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926" marR="54926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2019-2022 года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926" marR="54926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083566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0635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9674" y="81347"/>
            <a:ext cx="10515600" cy="46519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latin typeface="Century" panose="02040604050505020304" pitchFamily="18" charset="0"/>
              </a:rPr>
              <a:t>ПРОЕКТ БЮДЖЕТА ЗАДАЧИ №3</a:t>
            </a:r>
            <a:endParaRPr lang="ru-RU" sz="3200" b="1" dirty="0">
              <a:latin typeface="Century" panose="020406040505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884293"/>
              </p:ext>
            </p:extLst>
          </p:nvPr>
        </p:nvGraphicFramePr>
        <p:xfrm>
          <a:off x="138893" y="546539"/>
          <a:ext cx="11997162" cy="2060258"/>
        </p:xfrm>
        <a:graphic>
          <a:graphicData uri="http://schemas.openxmlformats.org/drawingml/2006/table">
            <a:tbl>
              <a:tblPr/>
              <a:tblGrid>
                <a:gridCol w="722651">
                  <a:extLst>
                    <a:ext uri="{9D8B030D-6E8A-4147-A177-3AD203B41FA5}">
                      <a16:colId xmlns:a16="http://schemas.microsoft.com/office/drawing/2014/main" xmlns="" val="132961671"/>
                    </a:ext>
                  </a:extLst>
                </a:gridCol>
                <a:gridCol w="1724921">
                  <a:extLst>
                    <a:ext uri="{9D8B030D-6E8A-4147-A177-3AD203B41FA5}">
                      <a16:colId xmlns:a16="http://schemas.microsoft.com/office/drawing/2014/main" xmlns="" val="1016266074"/>
                    </a:ext>
                  </a:extLst>
                </a:gridCol>
                <a:gridCol w="1890778">
                  <a:extLst>
                    <a:ext uri="{9D8B030D-6E8A-4147-A177-3AD203B41FA5}">
                      <a16:colId xmlns:a16="http://schemas.microsoft.com/office/drawing/2014/main" xmlns="" val="681556949"/>
                    </a:ext>
                  </a:extLst>
                </a:gridCol>
                <a:gridCol w="661191">
                  <a:extLst>
                    <a:ext uri="{9D8B030D-6E8A-4147-A177-3AD203B41FA5}">
                      <a16:colId xmlns:a16="http://schemas.microsoft.com/office/drawing/2014/main" xmlns="" val="3749537810"/>
                    </a:ext>
                  </a:extLst>
                </a:gridCol>
                <a:gridCol w="1948777">
                  <a:extLst>
                    <a:ext uri="{9D8B030D-6E8A-4147-A177-3AD203B41FA5}">
                      <a16:colId xmlns:a16="http://schemas.microsoft.com/office/drawing/2014/main" xmlns="" val="2834301802"/>
                    </a:ext>
                  </a:extLst>
                </a:gridCol>
                <a:gridCol w="904789">
                  <a:extLst>
                    <a:ext uri="{9D8B030D-6E8A-4147-A177-3AD203B41FA5}">
                      <a16:colId xmlns:a16="http://schemas.microsoft.com/office/drawing/2014/main" xmlns="" val="3824801344"/>
                    </a:ext>
                  </a:extLst>
                </a:gridCol>
                <a:gridCol w="1519582">
                  <a:extLst>
                    <a:ext uri="{9D8B030D-6E8A-4147-A177-3AD203B41FA5}">
                      <a16:colId xmlns:a16="http://schemas.microsoft.com/office/drawing/2014/main" xmlns="" val="2369815445"/>
                    </a:ext>
                  </a:extLst>
                </a:gridCol>
                <a:gridCol w="637994">
                  <a:extLst>
                    <a:ext uri="{9D8B030D-6E8A-4147-A177-3AD203B41FA5}">
                      <a16:colId xmlns:a16="http://schemas.microsoft.com/office/drawing/2014/main" xmlns="" val="2814367462"/>
                    </a:ext>
                  </a:extLst>
                </a:gridCol>
                <a:gridCol w="1361447">
                  <a:extLst>
                    <a:ext uri="{9D8B030D-6E8A-4147-A177-3AD203B41FA5}">
                      <a16:colId xmlns:a16="http://schemas.microsoft.com/office/drawing/2014/main" xmlns="" val="3663765949"/>
                    </a:ext>
                  </a:extLst>
                </a:gridCol>
                <a:gridCol w="625032">
                  <a:extLst>
                    <a:ext uri="{9D8B030D-6E8A-4147-A177-3AD203B41FA5}">
                      <a16:colId xmlns:a16="http://schemas.microsoft.com/office/drawing/2014/main" xmlns="" val="1135490944"/>
                    </a:ext>
                  </a:extLst>
                </a:gridCol>
              </a:tblGrid>
              <a:tr h="390506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Годы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Всего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Республиканский бюджет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% покры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Глобальный фонд /доноры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%                      покрытия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Местный бюджет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% покры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Дефицит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% дефицита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24581538"/>
                  </a:ext>
                </a:extLst>
              </a:tr>
              <a:tr h="2950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( тенге)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тия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( тенге)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(тенге)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тия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(тенге)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33378016"/>
                  </a:ext>
                </a:extLst>
              </a:tr>
              <a:tr h="199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7 986 645 041,84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7 715 852 081,84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96,6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208 605 250,00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2,6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62 187 710,00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0,8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84432276"/>
                  </a:ext>
                </a:extLst>
              </a:tr>
              <a:tr h="199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8 082 435 809,84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7 959 033 919,84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98,5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71 070 650,00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0,9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52 331 240,00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0,6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12819675"/>
                  </a:ext>
                </a:extLst>
              </a:tr>
              <a:tr h="199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8 775 004 797,84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8 669 838 277,84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98,8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50 771 350,00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0,6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54 395 170,00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0,6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21592202"/>
                  </a:ext>
                </a:extLst>
              </a:tr>
              <a:tr h="22301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2022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9 588 972 161,84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9 451 901 026,84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98,6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22 995 000,00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0,2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114 076 135,00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1,2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83436504"/>
                  </a:ext>
                </a:extLst>
              </a:tr>
              <a:tr h="43725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Итого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34 433 057 811,36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33 796 625 306,36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98,2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353 442 250,00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1,0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282 990 255,00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0,8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22385759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249214" y="2717663"/>
            <a:ext cx="79773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Century" panose="02040604050505020304" pitchFamily="18" charset="0"/>
              </a:rPr>
              <a:t>МЕРОПРИЯТИЯ, ПО КОТОРЫМ ИМЕЕТСЯ ДЕФИЦИТ БЮДЖЕ</a:t>
            </a:r>
            <a:r>
              <a:rPr lang="ru-RU" sz="1600" b="1" dirty="0" smtClean="0">
                <a:solidFill>
                  <a:srgbClr val="002060"/>
                </a:solidFill>
                <a:latin typeface="Century" panose="02040604050505020304" pitchFamily="18" charset="0"/>
              </a:rPr>
              <a:t>ТА </a:t>
            </a:r>
            <a:endParaRPr lang="ru-RU" sz="1600" b="1" dirty="0">
              <a:solidFill>
                <a:srgbClr val="002060"/>
              </a:solidFill>
              <a:latin typeface="Century" panose="020406040505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6255" y="3056217"/>
            <a:ext cx="1185341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Century" panose="02040604050505020304" pitchFamily="18" charset="0"/>
              </a:rPr>
              <a:t>3.2 Обеспечение </a:t>
            </a:r>
            <a:r>
              <a:rPr lang="ru-RU" b="1" dirty="0">
                <a:latin typeface="Century" panose="02040604050505020304" pitchFamily="18" charset="0"/>
              </a:rPr>
              <a:t>технического обслуживания лабораторного оборудования и вентиляционных систем </a:t>
            </a:r>
            <a:r>
              <a:rPr lang="ru-RU" dirty="0">
                <a:latin typeface="Century" panose="02040604050505020304" pitchFamily="18" charset="0"/>
              </a:rPr>
              <a:t>в бактериологических лабораториях (2019 -2022 </a:t>
            </a:r>
            <a:r>
              <a:rPr lang="ru-RU" dirty="0" err="1">
                <a:latin typeface="Century" panose="02040604050505020304" pitchFamily="18" charset="0"/>
              </a:rPr>
              <a:t>г.г</a:t>
            </a:r>
            <a:r>
              <a:rPr lang="ru-RU" dirty="0">
                <a:latin typeface="Century" panose="02040604050505020304" pitchFamily="18" charset="0"/>
              </a:rPr>
              <a:t>.)</a:t>
            </a:r>
          </a:p>
          <a:p>
            <a:pPr algn="just"/>
            <a:r>
              <a:rPr lang="ru-RU" dirty="0" smtClean="0">
                <a:latin typeface="Century" panose="02040604050505020304" pitchFamily="18" charset="0"/>
              </a:rPr>
              <a:t>3.3 </a:t>
            </a:r>
            <a:r>
              <a:rPr lang="ru-RU" dirty="0">
                <a:latin typeface="Century" panose="02040604050505020304" pitchFamily="18" charset="0"/>
              </a:rPr>
              <a:t>Обеспечение </a:t>
            </a:r>
            <a:r>
              <a:rPr lang="ru-RU" b="1" dirty="0">
                <a:latin typeface="Century" panose="02040604050505020304" pitchFamily="18" charset="0"/>
              </a:rPr>
              <a:t>обучением местных инженеров </a:t>
            </a:r>
            <a:r>
              <a:rPr lang="ru-RU" dirty="0">
                <a:latin typeface="Century" panose="02040604050505020304" pitchFamily="18" charset="0"/>
              </a:rPr>
              <a:t>с целью проведения технического обслуживания и ремонта лабораторного оборудования в бактериологических лабораториях (шкафы биобезопасности и системы вентиляции) (2019 г.)</a:t>
            </a:r>
          </a:p>
          <a:p>
            <a:pPr algn="just"/>
            <a:r>
              <a:rPr lang="ru-RU" dirty="0" smtClean="0">
                <a:latin typeface="Century" panose="02040604050505020304" pitchFamily="18" charset="0"/>
              </a:rPr>
              <a:t>3.5 </a:t>
            </a:r>
            <a:r>
              <a:rPr lang="ru-RU" dirty="0">
                <a:latin typeface="Century" panose="02040604050505020304" pitchFamily="18" charset="0"/>
              </a:rPr>
              <a:t>Разработка и утверждение </a:t>
            </a:r>
            <a:r>
              <a:rPr lang="ru-RU" b="1" dirty="0">
                <a:latin typeface="Century" panose="02040604050505020304" pitchFamily="18" charset="0"/>
              </a:rPr>
              <a:t>механизма по обеспечению закупок новых и перепрофилированных противотуберкулезных препаратов</a:t>
            </a:r>
            <a:r>
              <a:rPr lang="ru-RU" dirty="0">
                <a:latin typeface="Century" panose="02040604050505020304" pitchFamily="18" charset="0"/>
              </a:rPr>
              <a:t>, включая пенитенциарную систему, и тестов для быстрой диагностики туберкулеза из местных бюджетов используя международные механизмы по преференциальным ценам (2019 -2020 </a:t>
            </a:r>
            <a:r>
              <a:rPr lang="ru-RU" dirty="0" err="1">
                <a:latin typeface="Century" panose="02040604050505020304" pitchFamily="18" charset="0"/>
              </a:rPr>
              <a:t>г.г</a:t>
            </a:r>
            <a:r>
              <a:rPr lang="ru-RU" dirty="0">
                <a:latin typeface="Century" panose="02040604050505020304" pitchFamily="18" charset="0"/>
              </a:rPr>
              <a:t>.)</a:t>
            </a:r>
          </a:p>
          <a:p>
            <a:pPr algn="just"/>
            <a:r>
              <a:rPr lang="ru-RU" dirty="0" smtClean="0">
                <a:latin typeface="Century" panose="02040604050505020304" pitchFamily="18" charset="0"/>
              </a:rPr>
              <a:t>3.6 </a:t>
            </a:r>
            <a:r>
              <a:rPr lang="ru-RU" b="1" dirty="0">
                <a:latin typeface="Century" panose="02040604050505020304" pitchFamily="18" charset="0"/>
              </a:rPr>
              <a:t>Обучение специалистов ПТО и ПМСП менеджменту ТБ и ЛУ-Т</a:t>
            </a:r>
            <a:r>
              <a:rPr lang="ru-RU" dirty="0">
                <a:latin typeface="Century" panose="02040604050505020304" pitchFamily="18" charset="0"/>
              </a:rPr>
              <a:t>Б, включая персонал пенитенциарной системы (2022 г.)</a:t>
            </a:r>
          </a:p>
          <a:p>
            <a:pPr algn="just"/>
            <a:r>
              <a:rPr lang="ru-RU" dirty="0" smtClean="0">
                <a:latin typeface="Century" panose="02040604050505020304" pitchFamily="18" charset="0"/>
              </a:rPr>
              <a:t>3.7 </a:t>
            </a:r>
            <a:r>
              <a:rPr lang="ru-RU" b="1" dirty="0">
                <a:latin typeface="Century" panose="02040604050505020304" pitchFamily="18" charset="0"/>
              </a:rPr>
              <a:t>Расширение внедрения видео-контролируемого лечения больных туберкулезом </a:t>
            </a:r>
            <a:r>
              <a:rPr lang="ru-RU" dirty="0">
                <a:latin typeface="Century" panose="02040604050505020304" pitchFamily="18" charset="0"/>
              </a:rPr>
              <a:t>в амбулаторных условиях: программное обеспечение и обучение персонала по его использованию (2019 -2022 </a:t>
            </a:r>
            <a:r>
              <a:rPr lang="ru-RU" dirty="0" err="1">
                <a:latin typeface="Century" panose="02040604050505020304" pitchFamily="18" charset="0"/>
              </a:rPr>
              <a:t>г.г</a:t>
            </a:r>
            <a:r>
              <a:rPr lang="ru-RU" dirty="0">
                <a:latin typeface="Century" panose="02040604050505020304" pitchFamily="18" charset="0"/>
              </a:rPr>
              <a:t>.)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1555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15045" y="147482"/>
            <a:ext cx="1134163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u="sng" dirty="0" smtClean="0">
                <a:solidFill>
                  <a:srgbClr val="C00000"/>
                </a:solidFill>
                <a:latin typeface="Century" panose="020406040505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ЗАДАЧА 4. ВОВЛЕЧЕНИЕ ОРГАНИЗАЦИЙ ГРАЖДАНСКОГО ОБЩЕСТВА, НЕПРАВИТЕЛЬСТВЕННЫХ ОРГАНИЗАЦИЙ И СООБЩЕСТВ В МЕРОПРИЯТИЯ ПО БОРЬБЕ С ТУБЕРКУЛЕЗОМ</a:t>
            </a:r>
            <a:endParaRPr lang="ru-RU" sz="1600" b="1" dirty="0">
              <a:solidFill>
                <a:srgbClr val="C00000"/>
              </a:solidFill>
              <a:latin typeface="Century" panose="02040604050505020304" pitchFamily="18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5011311"/>
              </p:ext>
            </p:extLst>
          </p:nvPr>
        </p:nvGraphicFramePr>
        <p:xfrm>
          <a:off x="81317" y="866184"/>
          <a:ext cx="11960772" cy="568576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{69CF1AB2-1976-4502-BF36-3FF5EA218861}</a:tableStyleId>
              </a:tblPr>
              <a:tblGrid>
                <a:gridCol w="61067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44328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3900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2387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2910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791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№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046" marR="63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Мероприятия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046" marR="63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Форма завершения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046" marR="63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Ответственные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 за реализацию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046" marR="63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Сроки исполнения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046" marR="63046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121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4.1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297" marR="47297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Оказание поддержки Секретариату 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Национального Партнерства 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Стоп ТБ с целью обеспечения распространения информации в национальные НПО, 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содействия для их участия 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в 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принятий 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решений по контролю туберкулеза в стране, 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консультирования 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по потенциальным путям и вариантам получения 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финансирования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 противотуберкулезных мероприятий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297" marR="47297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План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 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297" marR="47297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Гранты ГФ </a:t>
                      </a:r>
                      <a:endParaRPr lang="ru-RU" sz="1400" b="0" dirty="0" smtClean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 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297" marR="47297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2019-2022 года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297" marR="47297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331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4.2</a:t>
                      </a:r>
                      <a:endParaRPr lang="ru-RU" sz="1400" b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297" marR="47297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Оказание технического содействия в расчете стоимости услуг НПО, участвующих в мероприятиях по борьбе с туберкулезом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297" marR="47297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Предложения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 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297" marR="47297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Гранты ГФ </a:t>
                      </a:r>
                      <a:endParaRPr lang="ru-RU" sz="1400" b="0" dirty="0" smtClean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297" marR="47297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2020 год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297" marR="47297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331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4.3</a:t>
                      </a:r>
                      <a:endParaRPr lang="ru-RU" sz="1400" b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297" marR="47297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Обучение представителей организаций сообществ управлению программами, стратегическому планированию и развитию организации и проведению мероприятий по контролю туберкулеза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297" marR="47297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Обучающие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 программы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 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297" marR="47297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Гранты ГФ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 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297" marR="47297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2019-2022 года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297" marR="47297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787527928"/>
                  </a:ext>
                </a:extLst>
              </a:tr>
              <a:tr h="5331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</a:rPr>
                        <a:t>4.4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297" marR="47297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Расширение внедрения грантов для НПО и сообществ по инновационным программам,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 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ориентированным на пациента и контроль туберкулеза в группах риска</a:t>
                      </a:r>
                      <a:endParaRPr lang="ru-RU" sz="1400" b="0" dirty="0" smtClean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297" marR="47297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297" marR="47297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dirty="0" smtClean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297" marR="47297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297" marR="47297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271062025"/>
                  </a:ext>
                </a:extLst>
              </a:tr>
              <a:tr h="5331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4.5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297" marR="47297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Проведение мониторинга реализации 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грантов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 (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качества 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услуг, удовлетворенности пользователей, 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обмен 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опытом для усиления потенциала персонала НПО, 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вовлеченных в контроле туберкулеза).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297" marR="47297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Аналитическая справка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 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297" marR="47297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err="1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МЗ,Акиматы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, 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гранты ГФ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 </a:t>
                      </a:r>
                      <a:endParaRPr lang="ru-RU" sz="1400" b="0" dirty="0" smtClean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297" marR="47297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2019-2022 года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297" marR="47297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120125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3575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9674" y="0"/>
            <a:ext cx="10515600" cy="651641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latin typeface="Century" panose="02040604050505020304" pitchFamily="18" charset="0"/>
              </a:rPr>
              <a:t>ПРОЕКТ БЮДЖЕТА ЗАДАЧИ №4</a:t>
            </a:r>
            <a:endParaRPr lang="ru-RU" sz="3200" b="1" dirty="0">
              <a:latin typeface="Century" panose="020406040505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5344170"/>
              </p:ext>
            </p:extLst>
          </p:nvPr>
        </p:nvGraphicFramePr>
        <p:xfrm>
          <a:off x="138893" y="651642"/>
          <a:ext cx="11997162" cy="2259461"/>
        </p:xfrm>
        <a:graphic>
          <a:graphicData uri="http://schemas.openxmlformats.org/drawingml/2006/table">
            <a:tbl>
              <a:tblPr/>
              <a:tblGrid>
                <a:gridCol w="722651">
                  <a:extLst>
                    <a:ext uri="{9D8B030D-6E8A-4147-A177-3AD203B41FA5}">
                      <a16:colId xmlns:a16="http://schemas.microsoft.com/office/drawing/2014/main" xmlns="" val="132961671"/>
                    </a:ext>
                  </a:extLst>
                </a:gridCol>
                <a:gridCol w="1724921">
                  <a:extLst>
                    <a:ext uri="{9D8B030D-6E8A-4147-A177-3AD203B41FA5}">
                      <a16:colId xmlns:a16="http://schemas.microsoft.com/office/drawing/2014/main" xmlns="" val="1016266074"/>
                    </a:ext>
                  </a:extLst>
                </a:gridCol>
                <a:gridCol w="1817369">
                  <a:extLst>
                    <a:ext uri="{9D8B030D-6E8A-4147-A177-3AD203B41FA5}">
                      <a16:colId xmlns:a16="http://schemas.microsoft.com/office/drawing/2014/main" xmlns="" val="681556949"/>
                    </a:ext>
                  </a:extLst>
                </a:gridCol>
                <a:gridCol w="734600">
                  <a:extLst>
                    <a:ext uri="{9D8B030D-6E8A-4147-A177-3AD203B41FA5}">
                      <a16:colId xmlns:a16="http://schemas.microsoft.com/office/drawing/2014/main" xmlns="" val="3749537810"/>
                    </a:ext>
                  </a:extLst>
                </a:gridCol>
                <a:gridCol w="1948777">
                  <a:extLst>
                    <a:ext uri="{9D8B030D-6E8A-4147-A177-3AD203B41FA5}">
                      <a16:colId xmlns:a16="http://schemas.microsoft.com/office/drawing/2014/main" xmlns="" val="2834301802"/>
                    </a:ext>
                  </a:extLst>
                </a:gridCol>
                <a:gridCol w="904789">
                  <a:extLst>
                    <a:ext uri="{9D8B030D-6E8A-4147-A177-3AD203B41FA5}">
                      <a16:colId xmlns:a16="http://schemas.microsoft.com/office/drawing/2014/main" xmlns="" val="3824801344"/>
                    </a:ext>
                  </a:extLst>
                </a:gridCol>
                <a:gridCol w="1519582">
                  <a:extLst>
                    <a:ext uri="{9D8B030D-6E8A-4147-A177-3AD203B41FA5}">
                      <a16:colId xmlns:a16="http://schemas.microsoft.com/office/drawing/2014/main" xmlns="" val="2369815445"/>
                    </a:ext>
                  </a:extLst>
                </a:gridCol>
                <a:gridCol w="637994">
                  <a:extLst>
                    <a:ext uri="{9D8B030D-6E8A-4147-A177-3AD203B41FA5}">
                      <a16:colId xmlns:a16="http://schemas.microsoft.com/office/drawing/2014/main" xmlns="" val="2814367462"/>
                    </a:ext>
                  </a:extLst>
                </a:gridCol>
                <a:gridCol w="1361447">
                  <a:extLst>
                    <a:ext uri="{9D8B030D-6E8A-4147-A177-3AD203B41FA5}">
                      <a16:colId xmlns:a16="http://schemas.microsoft.com/office/drawing/2014/main" xmlns="" val="3663765949"/>
                    </a:ext>
                  </a:extLst>
                </a:gridCol>
                <a:gridCol w="625032">
                  <a:extLst>
                    <a:ext uri="{9D8B030D-6E8A-4147-A177-3AD203B41FA5}">
                      <a16:colId xmlns:a16="http://schemas.microsoft.com/office/drawing/2014/main" xmlns="" val="1135490944"/>
                    </a:ext>
                  </a:extLst>
                </a:gridCol>
              </a:tblGrid>
              <a:tr h="47237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Годы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Всего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Республиканский бюджет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% </a:t>
                      </a:r>
                      <a:r>
                        <a:rPr lang="ru-RU" sz="16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покры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Глобальный фонд /доноры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%                      </a:t>
                      </a:r>
                      <a:r>
                        <a:rPr lang="ru-RU" sz="16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покры</a:t>
                      </a:r>
                      <a:endParaRPr lang="ru-RU" sz="1600" b="1" i="0" u="none" strike="noStrike" dirty="0" smtClean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  <a:p>
                      <a:pPr algn="ctr" rtl="0" fontAlgn="ctr"/>
                      <a:r>
                        <a:rPr lang="ru-RU" sz="16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тия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Местный бюджет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% </a:t>
                      </a:r>
                      <a:r>
                        <a:rPr lang="ru-RU" sz="16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покры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Дефицит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% дефицита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24581538"/>
                  </a:ext>
                </a:extLst>
              </a:tr>
              <a:tr h="2942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( тенге)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тия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( тенге)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(тенге)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тия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(тенге)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33378016"/>
                  </a:ext>
                </a:extLst>
              </a:tr>
              <a:tr h="24071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292 310 284,00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206 078 678,00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70,5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86 231 606,00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29,5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84432276"/>
                  </a:ext>
                </a:extLst>
              </a:tr>
              <a:tr h="24071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367 753 406,00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297 299 806,00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80,8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70 453 600,00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19,2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12819675"/>
                  </a:ext>
                </a:extLst>
              </a:tr>
              <a:tr h="27181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342 732 606,00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237 052 206,00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69,2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105 680 400,00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30,8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21592202"/>
                  </a:ext>
                </a:extLst>
              </a:tr>
              <a:tr h="24071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2022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352 849 006,00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176 715 006,00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50,1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176 134 000,00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49,9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83436504"/>
                  </a:ext>
                </a:extLst>
              </a:tr>
              <a:tr h="43605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Итого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1 355 645 302,00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917 145 696,00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67,7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352 268 000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86 231 606,00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6,4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22385759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2448550" y="3220249"/>
            <a:ext cx="81051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Century" panose="02040604050505020304" pitchFamily="18" charset="0"/>
              </a:rPr>
              <a:t>МЕРОПРИЯТИЯ, ПО КОТОРЫМ ИМЕЕТСЯ ДЕФИЦИТ </a:t>
            </a:r>
            <a:r>
              <a:rPr lang="ru-RU" b="1" dirty="0">
                <a:latin typeface="Century" panose="02040604050505020304" pitchFamily="18" charset="0"/>
              </a:rPr>
              <a:t>БЮ</a:t>
            </a:r>
            <a:r>
              <a:rPr lang="ru-RU" b="1" dirty="0">
                <a:solidFill>
                  <a:srgbClr val="002060"/>
                </a:solidFill>
                <a:latin typeface="Century" panose="02040604050505020304" pitchFamily="18" charset="0"/>
              </a:rPr>
              <a:t>ДЖЕТА </a:t>
            </a:r>
          </a:p>
        </p:txBody>
      </p:sp>
      <p:sp>
        <p:nvSpPr>
          <p:cNvPr id="4" name="Прямоугольник 3"/>
          <p:cNvSpPr/>
          <p:nvPr/>
        </p:nvSpPr>
        <p:spPr>
          <a:xfrm rot="10800000" flipV="1">
            <a:off x="138893" y="3898728"/>
            <a:ext cx="11769328" cy="2959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Century" panose="02040604050505020304" pitchFamily="18" charset="0"/>
              </a:rPr>
              <a:t>4.1 </a:t>
            </a:r>
            <a:r>
              <a:rPr lang="ru-RU" b="1" dirty="0">
                <a:latin typeface="Century" panose="02040604050505020304" pitchFamily="18" charset="0"/>
              </a:rPr>
              <a:t>Оказание поддержки Секретариату Национального Партнерства Стоп ТБ </a:t>
            </a:r>
            <a:r>
              <a:rPr lang="ru-RU" dirty="0">
                <a:latin typeface="Century" panose="02040604050505020304" pitchFamily="18" charset="0"/>
              </a:rPr>
              <a:t>с целью обеспечения распространения информации в национальные НПО, содействия для их участия в принятий решений по контролю туберкулеза в стране, консультирования по потенциальным путям и вариантам получения финансирования противотуберкулезных мероприятий (2019 г.)</a:t>
            </a:r>
          </a:p>
          <a:p>
            <a:pPr algn="just">
              <a:lnSpc>
                <a:spcPct val="115000"/>
              </a:lnSpc>
            </a:pPr>
            <a:r>
              <a:rPr lang="ru-RU" b="1" dirty="0" smtClean="0">
                <a:latin typeface="Century" panose="02040604050505020304" pitchFamily="18" charset="0"/>
                <a:ea typeface="Times New Roman" panose="02020603050405020304" pitchFamily="18" charset="0"/>
              </a:rPr>
              <a:t>4.3 </a:t>
            </a:r>
            <a:r>
              <a:rPr lang="ru-RU" b="1" dirty="0" smtClean="0">
                <a:latin typeface="Century" panose="02040604050505020304" pitchFamily="18" charset="0"/>
              </a:rPr>
              <a:t>Обучение </a:t>
            </a:r>
            <a:r>
              <a:rPr lang="ru-RU" b="1" dirty="0">
                <a:latin typeface="Century" panose="02040604050505020304" pitchFamily="18" charset="0"/>
              </a:rPr>
              <a:t>представителей организаций сообществ управлению программами</a:t>
            </a:r>
            <a:r>
              <a:rPr lang="ru-RU" dirty="0">
                <a:latin typeface="Century" panose="02040604050505020304" pitchFamily="18" charset="0"/>
              </a:rPr>
              <a:t>, стратегическому планированию и развитию организации и проведению мероприятий по контролю туберкулеза (2019 г.)</a:t>
            </a:r>
          </a:p>
          <a:p>
            <a:pPr algn="just">
              <a:lnSpc>
                <a:spcPct val="115000"/>
              </a:lnSpc>
            </a:pPr>
            <a:r>
              <a:rPr lang="ru-RU" dirty="0" smtClean="0">
                <a:latin typeface="Century" panose="02040604050505020304" pitchFamily="18" charset="0"/>
                <a:ea typeface="Times New Roman" panose="02020603050405020304" pitchFamily="18" charset="0"/>
              </a:rPr>
              <a:t>4.4 </a:t>
            </a:r>
            <a:r>
              <a:rPr lang="ru-RU" dirty="0" smtClean="0">
                <a:latin typeface="Century" panose="02040604050505020304" pitchFamily="18" charset="0"/>
              </a:rPr>
              <a:t>Расширение </a:t>
            </a:r>
            <a:r>
              <a:rPr lang="ru-RU" b="1" dirty="0">
                <a:latin typeface="Century" panose="02040604050505020304" pitchFamily="18" charset="0"/>
              </a:rPr>
              <a:t>внедрения грантов для НПО и сообществ </a:t>
            </a:r>
            <a:r>
              <a:rPr lang="ru-RU" dirty="0">
                <a:latin typeface="Century" panose="02040604050505020304" pitchFamily="18" charset="0"/>
              </a:rPr>
              <a:t>по инновационным программам, ориентированным на пациента и контроль туберкулеза в группах риска (2019 г.)</a:t>
            </a:r>
            <a:endParaRPr lang="ru-RU" dirty="0">
              <a:latin typeface="Century" panose="020406040505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dirty="0">
              <a:solidFill>
                <a:srgbClr val="002060"/>
              </a:solidFill>
              <a:latin typeface="Century" panose="020406040505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3010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>
                <a:latin typeface="Century" panose="02040604050505020304" pitchFamily="18" charset="0"/>
              </a:rPr>
              <a:t>ОБЩИЙ БЮДЖЕТ ПЛАНА ПЕРЕХОДА</a:t>
            </a:r>
            <a:endParaRPr lang="ru-RU" sz="3600" dirty="0">
              <a:latin typeface="Century" panose="020406040505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7308172"/>
              </p:ext>
            </p:extLst>
          </p:nvPr>
        </p:nvGraphicFramePr>
        <p:xfrm>
          <a:off x="304800" y="1923393"/>
          <a:ext cx="11645461" cy="3432564"/>
        </p:xfrm>
        <a:graphic>
          <a:graphicData uri="http://schemas.openxmlformats.org/drawingml/2006/table">
            <a:tbl>
              <a:tblPr/>
              <a:tblGrid>
                <a:gridCol w="821965">
                  <a:extLst>
                    <a:ext uri="{9D8B030D-6E8A-4147-A177-3AD203B41FA5}">
                      <a16:colId xmlns:a16="http://schemas.microsoft.com/office/drawing/2014/main" xmlns="" val="132961671"/>
                    </a:ext>
                  </a:extLst>
                </a:gridCol>
                <a:gridCol w="1553855">
                  <a:extLst>
                    <a:ext uri="{9D8B030D-6E8A-4147-A177-3AD203B41FA5}">
                      <a16:colId xmlns:a16="http://schemas.microsoft.com/office/drawing/2014/main" xmlns="" val="1016266074"/>
                    </a:ext>
                  </a:extLst>
                </a:gridCol>
                <a:gridCol w="1835349">
                  <a:extLst>
                    <a:ext uri="{9D8B030D-6E8A-4147-A177-3AD203B41FA5}">
                      <a16:colId xmlns:a16="http://schemas.microsoft.com/office/drawing/2014/main" xmlns="" val="681556949"/>
                    </a:ext>
                  </a:extLst>
                </a:gridCol>
                <a:gridCol w="605828">
                  <a:extLst>
                    <a:ext uri="{9D8B030D-6E8A-4147-A177-3AD203B41FA5}">
                      <a16:colId xmlns:a16="http://schemas.microsoft.com/office/drawing/2014/main" xmlns="" val="3749537810"/>
                    </a:ext>
                  </a:extLst>
                </a:gridCol>
                <a:gridCol w="1927628">
                  <a:extLst>
                    <a:ext uri="{9D8B030D-6E8A-4147-A177-3AD203B41FA5}">
                      <a16:colId xmlns:a16="http://schemas.microsoft.com/office/drawing/2014/main" xmlns="" val="2834301802"/>
                    </a:ext>
                  </a:extLst>
                </a:gridCol>
                <a:gridCol w="878265">
                  <a:extLst>
                    <a:ext uri="{9D8B030D-6E8A-4147-A177-3AD203B41FA5}">
                      <a16:colId xmlns:a16="http://schemas.microsoft.com/office/drawing/2014/main" xmlns="" val="3824801344"/>
                    </a:ext>
                  </a:extLst>
                </a:gridCol>
                <a:gridCol w="1475035">
                  <a:extLst>
                    <a:ext uri="{9D8B030D-6E8A-4147-A177-3AD203B41FA5}">
                      <a16:colId xmlns:a16="http://schemas.microsoft.com/office/drawing/2014/main" xmlns="" val="2369815445"/>
                    </a:ext>
                  </a:extLst>
                </a:gridCol>
                <a:gridCol w="619291">
                  <a:extLst>
                    <a:ext uri="{9D8B030D-6E8A-4147-A177-3AD203B41FA5}">
                      <a16:colId xmlns:a16="http://schemas.microsoft.com/office/drawing/2014/main" xmlns="" val="2814367462"/>
                    </a:ext>
                  </a:extLst>
                </a:gridCol>
                <a:gridCol w="1462425">
                  <a:extLst>
                    <a:ext uri="{9D8B030D-6E8A-4147-A177-3AD203B41FA5}">
                      <a16:colId xmlns:a16="http://schemas.microsoft.com/office/drawing/2014/main" xmlns="" val="3663765949"/>
                    </a:ext>
                  </a:extLst>
                </a:gridCol>
                <a:gridCol w="465820">
                  <a:extLst>
                    <a:ext uri="{9D8B030D-6E8A-4147-A177-3AD203B41FA5}">
                      <a16:colId xmlns:a16="http://schemas.microsoft.com/office/drawing/2014/main" xmlns="" val="1135490944"/>
                    </a:ext>
                  </a:extLst>
                </a:gridCol>
              </a:tblGrid>
              <a:tr h="36785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Годы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5014" marR="5014" marT="50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Всего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Республиканский бюджет *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% покрытия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Глобальный фонд /доноры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%                      покрытия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Местный бюджет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% покрытия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Дефицит 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% дефицита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24581538"/>
                  </a:ext>
                </a:extLst>
              </a:tr>
              <a:tr h="3628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( тенге)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( тенге)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(тенге)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(тенге)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33378016"/>
                  </a:ext>
                </a:extLst>
              </a:tr>
              <a:tr h="2624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2019</a:t>
                      </a:r>
                    </a:p>
                  </a:txBody>
                  <a:tcPr marL="5014" marR="5014" marT="50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8 648 717 564,17   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                                            7 996 316 120,17   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          92,46   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424 686 628,00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              4,91  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                   -    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227 714 816,00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                             2,63   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84432276"/>
                  </a:ext>
                </a:extLst>
              </a:tr>
              <a:tr h="5492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2020</a:t>
                      </a:r>
                    </a:p>
                  </a:txBody>
                  <a:tcPr marL="5014" marR="5014" marT="50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8 915 948 022,57   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                                            8 247 200 276,57   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          92,50  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532 746 906,00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              5,98  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70 453 600,00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              0,79  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65 547 240,00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                             0,74   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12819675"/>
                  </a:ext>
                </a:extLst>
              </a:tr>
              <a:tr h="5492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2021</a:t>
                      </a:r>
                    </a:p>
                  </a:txBody>
                  <a:tcPr marL="5014" marR="5014" marT="50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9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603 892 251,61   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                                            8 965 464 675,61   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          93,35   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468 272 006,00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              4,88  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                                            105 680 400,00  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              1,10  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64 475 170,00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                             0,67   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21592202"/>
                  </a:ext>
                </a:extLst>
              </a:tr>
              <a:tr h="5492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2022</a:t>
                      </a:r>
                    </a:p>
                  </a:txBody>
                  <a:tcPr marL="5014" marR="5014" marT="50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10 348 503 787,52   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9 758 553 296,52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          94,30  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291 760 356,00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              2,82  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176 134 000,00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              1,70  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122 056 135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                             1,18   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83436504"/>
                  </a:ext>
                </a:extLst>
              </a:tr>
              <a:tr h="5492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Итого</a:t>
                      </a:r>
                    </a:p>
                  </a:txBody>
                  <a:tcPr marL="5014" marR="5014" marT="50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37 517 061 625,87   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34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967 534 368,87   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          93,20  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1 717 465 896,00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              4,58  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352 268 000,00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              0,94  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479 793 361,00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                             1,28   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22385759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04800" y="5801710"/>
            <a:ext cx="8337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Century" panose="02040604050505020304" pitchFamily="18" charset="0"/>
              </a:rPr>
              <a:t>* Планируемый бюджет, согласно заявки на Грант ГФ  на 2020 -2022 гг.</a:t>
            </a:r>
            <a:endParaRPr lang="ru-RU" dirty="0"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1375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altLang="ru-RU" dirty="0" smtClean="0"/>
          </a:p>
          <a:p>
            <a:endParaRPr lang="ru-RU" altLang="ru-RU" dirty="0" smtClean="0"/>
          </a:p>
          <a:p>
            <a:pPr algn="ctr">
              <a:buFont typeface="Arial" panose="020B0604020202020204" pitchFamily="34" charset="0"/>
              <a:buNone/>
            </a:pPr>
            <a:r>
              <a:rPr lang="ru-RU" altLang="ru-RU" sz="4400" i="1" dirty="0">
                <a:latin typeface="Impact" panose="020B0806030902050204" pitchFamily="34" charset="0"/>
                <a:cs typeface="Times New Roman" panose="02020603050405020304" pitchFamily="18" charset="0"/>
              </a:rPr>
              <a:t>Благодарю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2154003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1" y="117566"/>
            <a:ext cx="11874136" cy="1058091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latin typeface="+mn-lt"/>
              </a:rPr>
              <a:t>ПЛАН ДЕЙСТВИЙ ДЛЯ УСТОЙЧИВОГО ФИНАНСИРОВАНИЯ И РАЗВИТИЯ ПРОТИВОТУБЕРКУЛЕЗНОЙ СЛУЖБЫ В КАЗАХСТАНЕ</a:t>
            </a:r>
            <a:endParaRPr lang="ru-RU" sz="3600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8195" y="1293223"/>
            <a:ext cx="11717382" cy="5473337"/>
          </a:xfrm>
          <a:solidFill>
            <a:schemeClr val="bg1"/>
          </a:solidFill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2000" b="1" u="sng" dirty="0">
                <a:solidFill>
                  <a:srgbClr val="C00000"/>
                </a:solidFill>
              </a:rPr>
              <a:t> </a:t>
            </a:r>
            <a:r>
              <a:rPr lang="ru-RU" sz="2000" b="1" u="sng" dirty="0" smtClean="0">
                <a:solidFill>
                  <a:srgbClr val="C00000"/>
                </a:solidFill>
              </a:rPr>
              <a:t>МИССИЯ НТП - ЛИКВИДАЦИЯ ЭПИДЕМИИ ТУБЕРКУЛЕЗА В КАЗАХСТАНЕ:</a:t>
            </a:r>
          </a:p>
          <a:p>
            <a:pPr marL="0" indent="0">
              <a:buNone/>
            </a:pPr>
            <a:r>
              <a:rPr lang="ru-RU" sz="2600" b="1" u="sng" dirty="0" smtClean="0">
                <a:solidFill>
                  <a:srgbClr val="C00000"/>
                </a:solidFill>
              </a:rPr>
              <a:t>Задачи:</a:t>
            </a:r>
          </a:p>
          <a:p>
            <a:pPr marL="0" indent="0">
              <a:buNone/>
            </a:pPr>
            <a:r>
              <a:rPr lang="ru-RU" sz="3200" dirty="0" smtClean="0"/>
              <a:t> - </a:t>
            </a:r>
            <a:r>
              <a:rPr lang="ru-RU" sz="2000" b="1" dirty="0" smtClean="0"/>
              <a:t>охватить всех лиц с подозрением на ТБ современными молекулярно-генетическими методами              быстрой диагностики; </a:t>
            </a:r>
          </a:p>
          <a:p>
            <a:pPr>
              <a:buFontTx/>
              <a:buChar char="-"/>
            </a:pPr>
            <a:r>
              <a:rPr lang="ru-RU" sz="2000" b="1" dirty="0" smtClean="0"/>
              <a:t>лечение эффективными противотуберкулезными препаратами и схемами химиотерапии</a:t>
            </a: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2000" b="1" dirty="0" smtClean="0">
                <a:solidFill>
                  <a:srgbClr val="C00000"/>
                </a:solidFill>
              </a:rPr>
              <a:t>каждого случая ТБ, М/ШЛУ ТБ с учетом результатов ТЛЧ; </a:t>
            </a:r>
          </a:p>
          <a:p>
            <a:pPr>
              <a:buFontTx/>
              <a:buChar char="-"/>
            </a:pPr>
            <a:r>
              <a:rPr lang="ru-RU" sz="2000" b="1" dirty="0" smtClean="0">
                <a:solidFill>
                  <a:srgbClr val="C00000"/>
                </a:solidFill>
              </a:rPr>
              <a:t>снижение стигмы и дискриминации </a:t>
            </a:r>
            <a:r>
              <a:rPr lang="ru-RU" sz="2000" b="1" dirty="0" smtClean="0"/>
              <a:t>по отношению к ТБ среди медицинских работников и широких слоев населения;</a:t>
            </a:r>
          </a:p>
          <a:p>
            <a:pPr>
              <a:buFontTx/>
              <a:buChar char="-"/>
            </a:pPr>
            <a:r>
              <a:rPr lang="ru-RU" sz="2000" b="1" dirty="0" smtClean="0"/>
              <a:t> применение</a:t>
            </a: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2000" b="1" dirty="0" smtClean="0">
                <a:solidFill>
                  <a:srgbClr val="C00000"/>
                </a:solidFill>
              </a:rPr>
              <a:t>контролируемых </a:t>
            </a:r>
            <a:r>
              <a:rPr lang="ru-RU" sz="2000" b="1" dirty="0" smtClean="0"/>
              <a:t>методов дифференцированной профилактики ТБ;</a:t>
            </a:r>
          </a:p>
          <a:p>
            <a:pPr>
              <a:buFontTx/>
              <a:buChar char="-"/>
            </a:pPr>
            <a:r>
              <a:rPr lang="ru-RU" sz="2000" b="1" dirty="0" smtClean="0"/>
              <a:t> интеграция НТП со всеми смежными службами и НПО  на основе развития</a:t>
            </a: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2000" b="1" dirty="0" smtClean="0">
                <a:solidFill>
                  <a:srgbClr val="C00000"/>
                </a:solidFill>
              </a:rPr>
              <a:t>«</a:t>
            </a:r>
            <a:r>
              <a:rPr lang="ru-RU" sz="2000" b="1" dirty="0" err="1" smtClean="0">
                <a:solidFill>
                  <a:srgbClr val="C00000"/>
                </a:solidFill>
              </a:rPr>
              <a:t>Странового</a:t>
            </a:r>
            <a:r>
              <a:rPr lang="ru-RU" sz="2000" b="1" dirty="0" smtClean="0">
                <a:solidFill>
                  <a:srgbClr val="C00000"/>
                </a:solidFill>
              </a:rPr>
              <a:t> Партнерства СТОП ТБ».</a:t>
            </a:r>
          </a:p>
          <a:p>
            <a:pPr marL="0" indent="0" algn="ctr">
              <a:buNone/>
            </a:pPr>
            <a:r>
              <a:rPr lang="ru-RU" sz="2000" b="1" u="sng" dirty="0" smtClean="0">
                <a:solidFill>
                  <a:srgbClr val="C00000"/>
                </a:solidFill>
              </a:rPr>
              <a:t>УСЛОВИЯ ДЛЯ ДОСТИЖЕНИЯ ПОСТАВЛЕННОЙ ЦЕЛИ </a:t>
            </a:r>
          </a:p>
          <a:p>
            <a:pPr algn="just">
              <a:buFontTx/>
              <a:buChar char="-"/>
            </a:pPr>
            <a:r>
              <a:rPr lang="ru-RU" sz="2000" b="1" dirty="0"/>
              <a:t>у</a:t>
            </a:r>
            <a:r>
              <a:rPr lang="ru-RU" sz="2000" b="1" dirty="0" smtClean="0"/>
              <a:t>стойчивая политическая приверженность и адекватное финансирование противотуберкулезных мероприятий;</a:t>
            </a:r>
          </a:p>
          <a:p>
            <a:pPr algn="just">
              <a:buFontTx/>
              <a:buChar char="-"/>
            </a:pPr>
            <a:r>
              <a:rPr lang="ru-RU" sz="2000" b="1" dirty="0" smtClean="0"/>
              <a:t>своевременное </a:t>
            </a:r>
            <a:r>
              <a:rPr lang="ru-RU" sz="2000" b="1" dirty="0"/>
              <a:t>выявление и объективное отражение </a:t>
            </a:r>
            <a:r>
              <a:rPr lang="ru-RU" sz="2000" b="1" dirty="0" smtClean="0"/>
              <a:t>рисков по </a:t>
            </a:r>
            <a:r>
              <a:rPr lang="ru-RU" sz="2000" b="1" dirty="0"/>
              <a:t>ТБ в стране;</a:t>
            </a:r>
          </a:p>
          <a:p>
            <a:pPr algn="just">
              <a:buFontTx/>
              <a:buChar char="-"/>
            </a:pPr>
            <a:r>
              <a:rPr lang="ru-RU" sz="2000" b="1" dirty="0" smtClean="0"/>
              <a:t>разработка, утверждение и реализация данного плана действий</a:t>
            </a:r>
            <a:endParaRPr lang="ru-RU" sz="1800" b="1" dirty="0"/>
          </a:p>
        </p:txBody>
      </p:sp>
    </p:spTree>
    <p:extLst>
      <p:ext uri="{BB962C8B-B14F-4D97-AF65-F5344CB8AC3E}">
        <p14:creationId xmlns:p14="http://schemas.microsoft.com/office/powerpoint/2010/main" val="684197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23948"/>
            <a:ext cx="1193842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000" b="1" dirty="0" smtClean="0">
                <a:solidFill>
                  <a:srgbClr val="C00000"/>
                </a:solidFill>
                <a:latin typeface="Century" panose="020406040505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ЦЕЛЬ:</a:t>
            </a:r>
            <a:r>
              <a:rPr lang="ru-RU" sz="2000" b="1" dirty="0" smtClean="0">
                <a:solidFill>
                  <a:srgbClr val="002060"/>
                </a:solidFill>
                <a:latin typeface="Century" panose="020406040505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2000" b="1" dirty="0" smtClean="0">
                <a:latin typeface="Century" panose="020406040505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ОБЕСПЕЧЕНИЕ УСТОЙЧИВОГО ПЕРЕХОДА НА ПОЛНОЕ ФИНАНСИРОВАНИЕ ЭФФЕКТИВНОЙ РЕАЛИЗАЦИИ ПРОТИВОТУБЕРКУЛЕЗНЫХ МЕРОПРИЯТИЙ В РЕСПУБЛИКЕ КАЗАХСТАНЕ НА 2019-2022 ГГ.</a:t>
            </a:r>
            <a:endParaRPr lang="ru-RU" sz="2000" dirty="0">
              <a:effectLst/>
              <a:latin typeface="Century" panose="020406040505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93986" y="1502980"/>
            <a:ext cx="11179651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u="sng" dirty="0" smtClean="0">
                <a:solidFill>
                  <a:srgbClr val="C00000"/>
                </a:solidFill>
                <a:latin typeface="Century" panose="020406040505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Задачи:</a:t>
            </a:r>
          </a:p>
          <a:p>
            <a:pPr algn="just"/>
            <a:endParaRPr lang="ru-RU" sz="2000" b="1" u="sng" dirty="0" smtClean="0">
              <a:solidFill>
                <a:srgbClr val="C00000"/>
              </a:solidFill>
              <a:latin typeface="Century" panose="02040604050505020304" pitchFamily="18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ru-RU" sz="2000" b="1" dirty="0" smtClean="0">
                <a:latin typeface="Century" panose="020406040505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№1: Поддержание устойчивой и рациональной системы оказания противотуберкулезной помощи в РК</a:t>
            </a:r>
          </a:p>
          <a:p>
            <a:pPr algn="just"/>
            <a:endParaRPr lang="ru-RU" sz="2000" b="1" dirty="0" smtClean="0">
              <a:latin typeface="Century" panose="02040604050505020304" pitchFamily="18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ru-RU" sz="2000" b="1" dirty="0" smtClean="0">
                <a:latin typeface="Century" panose="02040604050505020304" pitchFamily="18" charset="0"/>
              </a:rPr>
              <a:t>№2: Укрепление потенциала мониторинга и оценки Национальной противотуберкулезной программы</a:t>
            </a:r>
          </a:p>
          <a:p>
            <a:pPr algn="just"/>
            <a:endParaRPr lang="ru-RU" sz="2000" b="1" dirty="0" smtClean="0">
              <a:latin typeface="Century" panose="02040604050505020304" pitchFamily="18" charset="0"/>
            </a:endParaRPr>
          </a:p>
          <a:p>
            <a:pPr algn="just"/>
            <a:r>
              <a:rPr lang="ru-RU" sz="2000" b="1" dirty="0" smtClean="0">
                <a:latin typeface="Century" panose="02040604050505020304" pitchFamily="18" charset="0"/>
              </a:rPr>
              <a:t>№3: Обеспечение устойчивости всеобщего доступа к профилактическим, диагностическим и лечебным услугам хорошего качества больным туберкулезом с применением стратегии, ориентированной на пациента</a:t>
            </a:r>
          </a:p>
          <a:p>
            <a:pPr algn="just"/>
            <a:endParaRPr lang="ru-RU" sz="2000" b="1" dirty="0" smtClean="0">
              <a:latin typeface="Century" panose="02040604050505020304" pitchFamily="18" charset="0"/>
            </a:endParaRPr>
          </a:p>
          <a:p>
            <a:pPr algn="just"/>
            <a:r>
              <a:rPr lang="ru-RU" sz="2000" b="1" dirty="0" smtClean="0">
                <a:latin typeface="Century" panose="02040604050505020304" pitchFamily="18" charset="0"/>
              </a:rPr>
              <a:t>№4: Вовлечение организаций гражданского общества, неправительственных организаций и сообществ в мероприятия по борьбе с туберкулезом</a:t>
            </a:r>
            <a:endParaRPr lang="ru-RU" sz="2000" dirty="0"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4937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4603" y="0"/>
            <a:ext cx="1131125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u="sng" dirty="0" smtClean="0">
                <a:solidFill>
                  <a:srgbClr val="C00000"/>
                </a:solidFill>
                <a:latin typeface="Century" panose="020406040505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ЗАДАЧА 1.</a:t>
            </a:r>
            <a:r>
              <a:rPr lang="ru-RU" sz="1600" b="1" dirty="0" smtClean="0">
                <a:solidFill>
                  <a:srgbClr val="C00000"/>
                </a:solidFill>
                <a:latin typeface="Century" panose="020406040505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ПОДДЕРЖАНИЕ УСТОЙЧИВОЙ И РАЦИОНАЛЬНОЙ СИСТЕМЫ ОКАЗАНИЯ ПРОТИВОТУБЕРКУЛЕЗНОЙ ПОМОЩИ В РЕСПУБЛИКЕ КАЗАХСТАН</a:t>
            </a:r>
            <a:endParaRPr lang="ru-RU" sz="1600" b="1" dirty="0">
              <a:solidFill>
                <a:srgbClr val="C00000"/>
              </a:solidFill>
              <a:latin typeface="Century" panose="02040604050505020304" pitchFamily="18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1885918"/>
              </p:ext>
            </p:extLst>
          </p:nvPr>
        </p:nvGraphicFramePr>
        <p:xfrm>
          <a:off x="94588" y="584775"/>
          <a:ext cx="11971285" cy="633119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{69CF1AB2-1976-4502-BF36-3FF5EA218861}</a:tableStyleId>
              </a:tblPr>
              <a:tblGrid>
                <a:gridCol w="61121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3643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3900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6573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1889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424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№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3046" marR="630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МЕРОПРИЯТИЯ 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3046" marR="630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ФОРМА ЗАВЕРШЕНИЯ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3046" marR="630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ОТВЕТСТВЕННЫЕ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 ЗА РЕАЛИЗАЦИЮ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3046" marR="630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СРОКИ ИСПОЛНЕНИЯ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3046" marR="630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795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1.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3046" marR="630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Изменение организационно-правовой формы ПТО гражданского сектора с переводом на ПХВ и переименованием их в 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Центры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Фтизиопульмонологии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3046" marR="630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Постановление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акима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3046" marR="630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акиматы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 областей, городов Астаны и Алматы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3046" marR="630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2019 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год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3046" marR="630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457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1.2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3046" marR="630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Объединение противотуберкулезных организаций на уровне областных и городских Центров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Фтизиопульмонологии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3046" marR="630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Постановление </a:t>
                      </a:r>
                      <a:r>
                        <a:rPr lang="ru-RU" sz="1400" b="0" dirty="0" err="1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акима</a:t>
                      </a:r>
                      <a:endParaRPr lang="ru-RU" sz="1400" b="0" dirty="0" smtClean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3046" marR="630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УЗ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3046" marR="630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2019 год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3046" marR="630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457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1.3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3046" marR="630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Передача противотуберкулезных кабинетов и диспансерных отделов в ПМСП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3046" marR="630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Приказ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 УЗ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3046" marR="630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УЗ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3046" marR="630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2019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год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3046" marR="630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450435230"/>
                  </a:ext>
                </a:extLst>
              </a:tr>
              <a:tr h="9134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1.4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3046" marR="630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Осуществление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адвокации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 высокого уровня и повышения уровня политической приверженности в период переходного периода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3046" marR="630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Протоколы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 з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аседаний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 СКК, </a:t>
                      </a:r>
                      <a:r>
                        <a:rPr lang="ru-RU" sz="1400" b="0" baseline="0" dirty="0" err="1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мажилисов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, общественных советов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3046" marR="630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МЗ РК, УЗ,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 ННЦФ РК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3046" marR="630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2019-2022 года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3046" marR="630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3810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1.5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3046" marR="630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Проведение регулярных координационных совещаний, в которых будут принимать участие лидеры здравоохранения, поставщики медицинских услуг, представители академических кругов и субъекты гражданского общества; для обеспечения прозрачности и развития совместной ответственности за преодоление проблем переходного периода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3046" marR="630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Протоколы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 з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аседаний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 СКК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3046" marR="630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АП,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МЗРК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3046" marR="630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2019-2022 года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3046" marR="630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4572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ea typeface="+mn-ea"/>
                          <a:cs typeface="Calibri" panose="020F0502020204030204" pitchFamily="34" charset="0"/>
                        </a:rPr>
                        <a:t>1.6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ea typeface="+mn-ea"/>
                          <a:cs typeface="Calibri" panose="020F0502020204030204" pitchFamily="34" charset="0"/>
                        </a:rPr>
                        <a:t>Разработка и одобрение Национального стратегического плана по борьбе с туберкулезом на период 2021-2025 годов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Постановление 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Правительства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8648" marR="486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МЗ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8648" marR="486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2019-2020 года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8648" marR="486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4881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ea typeface="+mn-ea"/>
                          <a:cs typeface="Calibri" panose="020F0502020204030204" pitchFamily="34" charset="0"/>
                        </a:rPr>
                        <a:t>1.7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ea typeface="+mn-ea"/>
                          <a:cs typeface="Calibri" panose="020F0502020204030204" pitchFamily="34" charset="0"/>
                        </a:rPr>
                        <a:t>Обновление НПА в соответствии с Национальным стратегическим планом по борьбе с туберкулезом на период 2021-2025 годов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Приказ МЗ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8648" marR="486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МЗ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8648" marR="486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2021 год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8648" marR="486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70391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ea typeface="+mn-ea"/>
                          <a:cs typeface="Calibri" panose="020F0502020204030204" pitchFamily="34" charset="0"/>
                        </a:rPr>
                        <a:t>1.8</a:t>
                      </a:r>
                      <a:endParaRPr lang="ru-RU" sz="1400" b="0" kern="12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8648" marR="486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Техническое содействие в пересмотре механизмов оплаты 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специалистов, 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оказывающих противотуберкулезную помощь населению для повышения эффективности системы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648" marR="486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Предложения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 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648" marR="486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МЗ, РЦРЗ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648" marR="486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2019-2020 год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648" marR="486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634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15045" y="0"/>
            <a:ext cx="1134163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u="sng" dirty="0" smtClean="0">
                <a:solidFill>
                  <a:srgbClr val="C00000"/>
                </a:solidFill>
                <a:latin typeface="Century" panose="020406040505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ЗАДАЧА 1.</a:t>
            </a:r>
            <a:r>
              <a:rPr lang="ru-RU" sz="1600" b="1" dirty="0" smtClean="0">
                <a:solidFill>
                  <a:srgbClr val="C00000"/>
                </a:solidFill>
                <a:latin typeface="Century" panose="020406040505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ПОДДЕРЖАНИЕ УСТОЙЧИВОЙ И РАЦИОНАЛЬНОЙ СИСТЕМЫ ОКАЗАНИЯ ПРОТИВОТУБЕРКУЛЕЗНОЙ ПОМОЩИ В РЕСПУБЛИКЕ КАЗАХСТАН</a:t>
            </a:r>
            <a:endParaRPr lang="ru-RU" sz="1600" b="1" dirty="0">
              <a:solidFill>
                <a:srgbClr val="C00000"/>
              </a:solidFill>
              <a:latin typeface="Century" panose="02040604050505020304" pitchFamily="18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8525737"/>
              </p:ext>
            </p:extLst>
          </p:nvPr>
        </p:nvGraphicFramePr>
        <p:xfrm>
          <a:off x="178342" y="747210"/>
          <a:ext cx="11771453" cy="61341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{69CF1AB2-1976-4502-BF36-3FF5EA218861}</a:tableStyleId>
              </a:tblPr>
              <a:tblGrid>
                <a:gridCol w="60100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86010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0452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0249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0331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626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№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3046" marR="630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Мероприятия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3046" marR="630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Форма завершения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3046" marR="630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Ответственные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 за реализацию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3046" marR="630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Сроки исполнения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3046" marR="630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939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1.9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8648" marR="486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Техническое содействие в разработке и внедрении механизмов стимулирования для работников противотуберкулезной службы (врачи, медсестры, сотрудники лабораторий)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8648" marR="486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Предложения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8648" marR="486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МЗ, РЦРЗ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8648" marR="486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    2019-2020 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год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8648" marR="486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626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1.10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8648" marR="486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Техническое содействие в оценке внедрения амбулаторной модели лечения туберкулеза, в том числе у детей больных туберкулезом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8648" marR="486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Предложения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8648" marR="486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МЗ, РЦРЗ</a:t>
                      </a:r>
                      <a:endParaRPr lang="ru-RU" sz="1400" b="0" dirty="0" smtClean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8648" marR="486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       2020 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год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8648" marR="486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626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1.11</a:t>
                      </a:r>
                      <a:endParaRPr lang="ru-RU" sz="1400" b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8648" marR="486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После-оценочный пересмотр и одобрение концепции амбулаторной модели лечения туберкулезом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8648" marR="486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Аналитическая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 справка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8648" marR="486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МЗ, РЦРЗ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8648" marR="486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2020 год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8648" marR="486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450435230"/>
                  </a:ext>
                </a:extLst>
              </a:tr>
              <a:tr h="4674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1.12</a:t>
                      </a:r>
                      <a:endParaRPr lang="ru-RU" sz="1400" b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8648" marR="486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Техническое содействие в оценке реализации плана поэтапной оптимизации инфраструктуры противотуберкулезных больниц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8648" marR="486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Предложения 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8648" marR="486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МЗ, РЦРЗ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8648" marR="486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2020 год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8648" marR="486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262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1.13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8648" marR="486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Разработка, одобрение и реализация плана оптимизации инфраструктуры противотуберкулезных стационаров на 2021-2025 года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8648" marR="486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План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8648" marR="486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УЗ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8648" marR="486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2020 год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8648" marR="486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4312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1.14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2567" marR="425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Обучение лиц, принимающих высокого уровня решения из Мажилиса (Парламента),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Маслихатов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 (Областных, городских депутатов), МЗ, МВД, МЮ, МО, представителей религиозных конфессий, структур бизнеса сосредоточенных на современных подходах по борьбе с туберкулезом и финансирования службы, на амбулаторной модели оказания помощи больным с туберкулезом и внедрению ориентированных на пациента подходов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2567" marR="425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План и программа обучения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2567" marR="425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МЗ, УЗ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2567" marR="425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2019-2022 года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2567" marR="425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9252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1.15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2567" marR="425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Обучение руководителей центров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фтизиопульмонологии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, ДООЗ регионов и сети ПМСП, ориентированного на управленческие и практические аспекты, для поддержки внедрения новых платежных механизмов в учреждениях по борьбе с туберкулезом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2567" marR="425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План и программа обучения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2567" marR="425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ННЦФ, УЗ </a:t>
                      </a:r>
                      <a:endParaRPr lang="ru-RU" sz="1400" b="0" dirty="0" smtClean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2567" marR="425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2019-2022 года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2567" marR="425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47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15045" y="0"/>
            <a:ext cx="1134163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u="sng" dirty="0" smtClean="0">
                <a:solidFill>
                  <a:srgbClr val="C00000"/>
                </a:solidFill>
                <a:latin typeface="Century" panose="020406040505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ЗАДАЧА 1.</a:t>
            </a:r>
            <a:r>
              <a:rPr lang="ru-RU" sz="1600" b="1" dirty="0" smtClean="0">
                <a:solidFill>
                  <a:srgbClr val="C00000"/>
                </a:solidFill>
                <a:latin typeface="Century" panose="020406040505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ПОДДЕРЖАНИЕ УСТОЙЧИВОЙ И РАЦИОНАЛЬНОЙ СИСТЕМЫ ОКАЗАНИЯ ПРОТИВОТУБЕРКУЛЕЗНОЙ ПОМОЩИ В РЕСПУБЛИКЕ КАЗАХСТАН</a:t>
            </a:r>
            <a:endParaRPr lang="ru-RU" sz="1600" b="1" dirty="0">
              <a:solidFill>
                <a:srgbClr val="C00000"/>
              </a:solidFill>
              <a:latin typeface="Century" panose="02040604050505020304" pitchFamily="18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7388772"/>
              </p:ext>
            </p:extLst>
          </p:nvPr>
        </p:nvGraphicFramePr>
        <p:xfrm>
          <a:off x="202557" y="868101"/>
          <a:ext cx="11601624" cy="269900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{69CF1AB2-1976-4502-BF36-3FF5EA218861}</a:tableStyleId>
              </a:tblPr>
              <a:tblGrid>
                <a:gridCol w="5923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77555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770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7649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8018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803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№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3046" marR="630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Мероприятия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3046" marR="630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Форма завершения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3046" marR="630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Ответственные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 за реализацию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3046" marR="630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Сроки исполнения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3046" marR="630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157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1.16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2567" marR="425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Обучение руководителей региональных центров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фтизиопульмонологии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, ДООЗ и сети ПМСП в реализации концепции амбулаторной модели ухода за больными туберкулеза и по оптимизации коечного фонда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2567" marR="425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План и программа обучения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2567" marR="425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ННЦФ, УЗ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2567" marR="425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ea typeface="+mn-ea"/>
                          <a:cs typeface="Calibri" panose="020F0502020204030204" pitchFamily="34" charset="0"/>
                        </a:rPr>
                        <a:t>2020-2022 </a:t>
                      </a:r>
                      <a:r>
                        <a:rPr lang="ru-RU" sz="1400" b="0" kern="120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ea typeface="+mn-ea"/>
                          <a:cs typeface="Calibri" panose="020F0502020204030204" pitchFamily="34" charset="0"/>
                        </a:rPr>
                        <a:t>года</a:t>
                      </a:r>
                    </a:p>
                  </a:txBody>
                  <a:tcPr marL="42567" marR="425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104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1.17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2567" marR="425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Создание при ННЦФ Центра клинического наставничества и повышения квалификации медицинского персонала с использованием дистанционных технологий по оказанию качественных услуг по уходу и лечению больных с туберкулезом и лекарственно-устойчивым туберкулезом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2567" marR="425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План и программа обучения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2567" marR="425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ННЦФ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2567" marR="425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2019-2022 года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2567" marR="425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264221" y="3615729"/>
            <a:ext cx="11539960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МЕРОПРИЯТИЯ, ПО КОТОРЫМ ИМЕЕТСЯ ДЕФИЦИТ БЮДЖЕТА:</a:t>
            </a:r>
          </a:p>
          <a:p>
            <a:pPr algn="just"/>
            <a:r>
              <a:rPr lang="ru-RU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1.4 </a:t>
            </a:r>
            <a:r>
              <a:rPr lang="ru-RU" sz="1400" dirty="0">
                <a:latin typeface="Calibri" panose="020F0502020204030204" pitchFamily="34" charset="0"/>
                <a:cs typeface="Calibri" panose="020F0502020204030204" pitchFamily="34" charset="0"/>
              </a:rPr>
              <a:t>Осуществление </a:t>
            </a:r>
            <a:r>
              <a:rPr lang="ru-RU" sz="1400" b="1" dirty="0">
                <a:latin typeface="Calibri" panose="020F0502020204030204" pitchFamily="34" charset="0"/>
                <a:cs typeface="Calibri" panose="020F0502020204030204" pitchFamily="34" charset="0"/>
              </a:rPr>
              <a:t>адвокации высокого уровня </a:t>
            </a:r>
            <a:r>
              <a:rPr lang="ru-RU" sz="1400" dirty="0">
                <a:latin typeface="Calibri" panose="020F0502020204030204" pitchFamily="34" charset="0"/>
                <a:cs typeface="Calibri" panose="020F0502020204030204" pitchFamily="34" charset="0"/>
              </a:rPr>
              <a:t>и повышения уровня политической приверженности в период переходного периода </a:t>
            </a:r>
            <a:r>
              <a:rPr lang="ru-RU" sz="1400" b="1" dirty="0">
                <a:latin typeface="Calibri" panose="020F0502020204030204" pitchFamily="34" charset="0"/>
                <a:cs typeface="Calibri" panose="020F0502020204030204" pitchFamily="34" charset="0"/>
              </a:rPr>
              <a:t>(2019,2022 </a:t>
            </a:r>
            <a:r>
              <a:rPr lang="ru-RU" sz="1400" b="1" dirty="0" err="1">
                <a:latin typeface="Calibri" panose="020F0502020204030204" pitchFamily="34" charset="0"/>
                <a:cs typeface="Calibri" panose="020F0502020204030204" pitchFamily="34" charset="0"/>
              </a:rPr>
              <a:t>г.г</a:t>
            </a:r>
            <a:r>
              <a:rPr lang="ru-RU" sz="1400" b="1" dirty="0">
                <a:latin typeface="Calibri" panose="020F0502020204030204" pitchFamily="34" charset="0"/>
                <a:cs typeface="Calibri" panose="020F0502020204030204" pitchFamily="34" charset="0"/>
              </a:rPr>
              <a:t>.) </a:t>
            </a:r>
            <a:endParaRPr lang="ru-RU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ru-RU" sz="1400" dirty="0">
                <a:latin typeface="Calibri" panose="020F0502020204030204" pitchFamily="34" charset="0"/>
                <a:cs typeface="Calibri" panose="020F0502020204030204" pitchFamily="34" charset="0"/>
              </a:rPr>
              <a:t>1.5 Проведение регулярных </a:t>
            </a:r>
            <a:r>
              <a:rPr lang="ru-RU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координационных </a:t>
            </a:r>
            <a:r>
              <a:rPr lang="ru-RU" sz="1400" b="1" dirty="0">
                <a:latin typeface="Calibri" panose="020F0502020204030204" pitchFamily="34" charset="0"/>
                <a:cs typeface="Calibri" panose="020F0502020204030204" pitchFamily="34" charset="0"/>
              </a:rPr>
              <a:t>совещаний, </a:t>
            </a:r>
            <a:r>
              <a:rPr lang="ru-RU" sz="1400" dirty="0">
                <a:latin typeface="Calibri" panose="020F0502020204030204" pitchFamily="34" charset="0"/>
                <a:cs typeface="Calibri" panose="020F0502020204030204" pitchFamily="34" charset="0"/>
              </a:rPr>
              <a:t>в которых будут принимать участие лидеры здравоохранения, поставщики  медицинских услуг, представители </a:t>
            </a:r>
            <a:r>
              <a:rPr lang="ru-RU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академических </a:t>
            </a:r>
            <a:r>
              <a:rPr lang="ru-RU" sz="1400" dirty="0">
                <a:latin typeface="Calibri" panose="020F0502020204030204" pitchFamily="34" charset="0"/>
                <a:cs typeface="Calibri" panose="020F0502020204030204" pitchFamily="34" charset="0"/>
              </a:rPr>
              <a:t>кругов и субъекты гражданского общества </a:t>
            </a:r>
            <a:r>
              <a:rPr lang="ru-RU" sz="1400" b="1" dirty="0">
                <a:latin typeface="Calibri" panose="020F0502020204030204" pitchFamily="34" charset="0"/>
                <a:cs typeface="Calibri" panose="020F0502020204030204" pitchFamily="34" charset="0"/>
              </a:rPr>
              <a:t>(2019,2022 </a:t>
            </a:r>
            <a:r>
              <a:rPr lang="ru-RU" sz="1400" b="1" dirty="0" err="1">
                <a:latin typeface="Calibri" panose="020F0502020204030204" pitchFamily="34" charset="0"/>
                <a:cs typeface="Calibri" panose="020F0502020204030204" pitchFamily="34" charset="0"/>
              </a:rPr>
              <a:t>г.г</a:t>
            </a:r>
            <a:r>
              <a:rPr lang="ru-RU" sz="1400" b="1" dirty="0">
                <a:latin typeface="Calibri" panose="020F0502020204030204" pitchFamily="34" charset="0"/>
                <a:cs typeface="Calibri" panose="020F0502020204030204" pitchFamily="34" charset="0"/>
              </a:rPr>
              <a:t>.) </a:t>
            </a:r>
            <a:endParaRPr lang="ru-RU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ru-RU" sz="1400" dirty="0">
                <a:latin typeface="Calibri" panose="020F0502020204030204" pitchFamily="34" charset="0"/>
                <a:cs typeface="Calibri" panose="020F0502020204030204" pitchFamily="34" charset="0"/>
              </a:rPr>
              <a:t>1.6 Разработка и одобрение </a:t>
            </a:r>
            <a:r>
              <a:rPr lang="ru-RU" sz="1400" b="1" dirty="0">
                <a:latin typeface="Calibri" panose="020F0502020204030204" pitchFamily="34" charset="0"/>
                <a:cs typeface="Calibri" panose="020F0502020204030204" pitchFamily="34" charset="0"/>
              </a:rPr>
              <a:t>Национального стратегического плана по борьбе с туберкулезом</a:t>
            </a:r>
            <a:r>
              <a:rPr lang="ru-RU" sz="1400" dirty="0">
                <a:latin typeface="Calibri" panose="020F0502020204030204" pitchFamily="34" charset="0"/>
                <a:cs typeface="Calibri" panose="020F0502020204030204" pitchFamily="34" charset="0"/>
              </a:rPr>
              <a:t> на период 2021-2025 годов </a:t>
            </a:r>
            <a:r>
              <a:rPr lang="ru-RU" sz="1400" b="1" dirty="0">
                <a:latin typeface="Calibri" panose="020F0502020204030204" pitchFamily="34" charset="0"/>
                <a:cs typeface="Calibri" panose="020F0502020204030204" pitchFamily="34" charset="0"/>
              </a:rPr>
              <a:t>(2020 г</a:t>
            </a:r>
            <a:r>
              <a:rPr lang="ru-RU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.)</a:t>
            </a:r>
          </a:p>
          <a:p>
            <a:pPr algn="just"/>
            <a:r>
              <a:rPr lang="ru-RU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1.7 </a:t>
            </a:r>
            <a:r>
              <a:rPr lang="ru-RU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Обновление </a:t>
            </a:r>
            <a:r>
              <a:rPr lang="ru-RU" sz="1400" b="1" dirty="0">
                <a:latin typeface="Calibri" panose="020F0502020204030204" pitchFamily="34" charset="0"/>
                <a:cs typeface="Calibri" panose="020F0502020204030204" pitchFamily="34" charset="0"/>
              </a:rPr>
              <a:t>НПА </a:t>
            </a:r>
            <a:r>
              <a:rPr lang="ru-RU" sz="1400" dirty="0">
                <a:latin typeface="Calibri" panose="020F0502020204030204" pitchFamily="34" charset="0"/>
                <a:cs typeface="Calibri" panose="020F0502020204030204" pitchFamily="34" charset="0"/>
              </a:rPr>
              <a:t>в соответствии с Национальным стратегическим планом по борьбе с туберкулезом на период 2021-2025 </a:t>
            </a:r>
            <a:r>
              <a:rPr lang="ru-RU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годов</a:t>
            </a:r>
            <a:endParaRPr lang="ru-RU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ru-RU" sz="1400" dirty="0">
                <a:latin typeface="Calibri" panose="020F0502020204030204" pitchFamily="34" charset="0"/>
                <a:cs typeface="Calibri" panose="020F0502020204030204" pitchFamily="34" charset="0"/>
              </a:rPr>
              <a:t>1.9 Техническое содействие в разработке и </a:t>
            </a:r>
            <a:r>
              <a:rPr lang="ru-RU" sz="1400" b="1" dirty="0">
                <a:latin typeface="Calibri" panose="020F0502020204030204" pitchFamily="34" charset="0"/>
                <a:cs typeface="Calibri" panose="020F0502020204030204" pitchFamily="34" charset="0"/>
              </a:rPr>
              <a:t>внедрении механизмов стимулирования для работников противотуберкулезной </a:t>
            </a:r>
            <a:r>
              <a:rPr lang="ru-RU" sz="1400" dirty="0">
                <a:latin typeface="Calibri" panose="020F0502020204030204" pitchFamily="34" charset="0"/>
                <a:cs typeface="Calibri" panose="020F0502020204030204" pitchFamily="34" charset="0"/>
              </a:rPr>
              <a:t>службы</a:t>
            </a:r>
          </a:p>
          <a:p>
            <a:pPr algn="just"/>
            <a:r>
              <a:rPr lang="ru-RU" sz="1400" dirty="0">
                <a:latin typeface="Calibri" panose="020F0502020204030204" pitchFamily="34" charset="0"/>
                <a:cs typeface="Calibri" panose="020F0502020204030204" pitchFamily="34" charset="0"/>
              </a:rPr>
              <a:t> (врачи, медсестры, сотрудники лабораторий) </a:t>
            </a:r>
            <a:r>
              <a:rPr lang="ru-RU" sz="1400" b="1" dirty="0">
                <a:latin typeface="Calibri" panose="020F0502020204030204" pitchFamily="34" charset="0"/>
                <a:cs typeface="Calibri" panose="020F0502020204030204" pitchFamily="34" charset="0"/>
              </a:rPr>
              <a:t>(2019,2020 </a:t>
            </a:r>
            <a:r>
              <a:rPr lang="ru-RU" sz="1400" b="1" dirty="0" err="1">
                <a:latin typeface="Calibri" panose="020F0502020204030204" pitchFamily="34" charset="0"/>
                <a:cs typeface="Calibri" panose="020F0502020204030204" pitchFamily="34" charset="0"/>
              </a:rPr>
              <a:t>г.г</a:t>
            </a:r>
            <a:r>
              <a:rPr lang="ru-RU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.)</a:t>
            </a:r>
            <a:endParaRPr lang="ru-RU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ru-RU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1.14</a:t>
            </a: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Обучение лиц, принимающих высокого уровня решения</a:t>
            </a:r>
            <a:r>
              <a:rPr lang="ru-RU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400" dirty="0">
                <a:latin typeface="Calibri" panose="020F0502020204030204" pitchFamily="34" charset="0"/>
                <a:cs typeface="Calibri" panose="020F0502020204030204" pitchFamily="34" charset="0"/>
              </a:rPr>
              <a:t>из Мажилиса, </a:t>
            </a:r>
            <a:r>
              <a:rPr lang="ru-RU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Маслихатов</a:t>
            </a:r>
            <a:r>
              <a:rPr lang="ru-RU" sz="1400" dirty="0">
                <a:latin typeface="Calibri" panose="020F0502020204030204" pitchFamily="34" charset="0"/>
                <a:cs typeface="Calibri" panose="020F0502020204030204" pitchFamily="34" charset="0"/>
              </a:rPr>
              <a:t>, МЗ, МВД, МЮ, МО, представителей религиозных конфессий, структур </a:t>
            </a:r>
            <a:r>
              <a:rPr lang="ru-RU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бизнеса </a:t>
            </a:r>
            <a:r>
              <a:rPr lang="ru-RU" sz="1400" dirty="0">
                <a:latin typeface="Calibri" panose="020F0502020204030204" pitchFamily="34" charset="0"/>
                <a:cs typeface="Calibri" panose="020F0502020204030204" pitchFamily="34" charset="0"/>
              </a:rPr>
              <a:t>сосредоточенных </a:t>
            </a:r>
            <a:r>
              <a:rPr lang="ru-RU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на </a:t>
            </a:r>
            <a:r>
              <a:rPr lang="ru-RU" sz="1400" dirty="0">
                <a:latin typeface="Calibri" panose="020F0502020204030204" pitchFamily="34" charset="0"/>
                <a:cs typeface="Calibri" panose="020F0502020204030204" pitchFamily="34" charset="0"/>
              </a:rPr>
              <a:t>современных подходах по борьбе с туберкулезом и финансирования службы </a:t>
            </a:r>
            <a:r>
              <a:rPr lang="ru-RU" sz="1400" b="1" dirty="0">
                <a:latin typeface="Calibri" panose="020F0502020204030204" pitchFamily="34" charset="0"/>
                <a:cs typeface="Calibri" panose="020F0502020204030204" pitchFamily="34" charset="0"/>
              </a:rPr>
              <a:t>(2019 г</a:t>
            </a:r>
            <a:r>
              <a:rPr lang="ru-RU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.)</a:t>
            </a:r>
            <a:endParaRPr lang="ru-RU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ru-RU" sz="1400" dirty="0">
                <a:latin typeface="Calibri" panose="020F0502020204030204" pitchFamily="34" charset="0"/>
                <a:cs typeface="Calibri" panose="020F0502020204030204" pitchFamily="34" charset="0"/>
              </a:rPr>
              <a:t>1.15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400" b="1" dirty="0">
                <a:latin typeface="Calibri" panose="020F0502020204030204" pitchFamily="34" charset="0"/>
                <a:cs typeface="Calibri" panose="020F0502020204030204" pitchFamily="34" charset="0"/>
              </a:rPr>
              <a:t>Обучение руководителей центров </a:t>
            </a:r>
            <a:r>
              <a:rPr lang="ru-RU" sz="1400" b="1" dirty="0" err="1">
                <a:latin typeface="Calibri" panose="020F0502020204030204" pitchFamily="34" charset="0"/>
                <a:cs typeface="Calibri" panose="020F0502020204030204" pitchFamily="34" charset="0"/>
              </a:rPr>
              <a:t>фтизиопульмонологии</a:t>
            </a:r>
            <a:r>
              <a:rPr lang="ru-RU" sz="1400" b="1" dirty="0">
                <a:latin typeface="Calibri" panose="020F0502020204030204" pitchFamily="34" charset="0"/>
                <a:cs typeface="Calibri" panose="020F0502020204030204" pitchFamily="34" charset="0"/>
              </a:rPr>
              <a:t>, ДООЗ </a:t>
            </a:r>
            <a:r>
              <a:rPr lang="ru-RU" sz="1400" dirty="0">
                <a:latin typeface="Calibri" panose="020F0502020204030204" pitchFamily="34" charset="0"/>
                <a:cs typeface="Calibri" panose="020F0502020204030204" pitchFamily="34" charset="0"/>
              </a:rPr>
              <a:t>регионов и сети ПМСП, ориентированного на управленческие и практические аспекты, для поддержки внедрения новых платежных механизмов в учреждениях по борьбе с туберкулезом</a:t>
            </a:r>
            <a: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 (2019)</a:t>
            </a:r>
            <a:endParaRPr lang="ru-RU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ru-RU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1.17</a:t>
            </a: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Создание </a:t>
            </a:r>
            <a:r>
              <a:rPr lang="ru-RU" sz="1400" b="1" dirty="0">
                <a:latin typeface="Calibri" panose="020F0502020204030204" pitchFamily="34" charset="0"/>
                <a:cs typeface="Calibri" panose="020F0502020204030204" pitchFamily="34" charset="0"/>
              </a:rPr>
              <a:t>при ННЦФ Центра клинического наставничества </a:t>
            </a:r>
            <a:r>
              <a:rPr lang="ru-RU" sz="1400" dirty="0">
                <a:latin typeface="Calibri" panose="020F0502020204030204" pitchFamily="34" charset="0"/>
                <a:cs typeface="Calibri" panose="020F0502020204030204" pitchFamily="34" charset="0"/>
              </a:rPr>
              <a:t>и повышения квалификации медицинского персонала </a:t>
            </a:r>
            <a:r>
              <a:rPr lang="ru-RU" sz="1400" b="1" dirty="0">
                <a:latin typeface="Calibri" panose="020F0502020204030204" pitchFamily="34" charset="0"/>
                <a:cs typeface="Calibri" panose="020F0502020204030204" pitchFamily="34" charset="0"/>
              </a:rPr>
              <a:t>(2019 </a:t>
            </a:r>
            <a:r>
              <a:rPr lang="ru-RU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г.)</a:t>
            </a:r>
            <a:endParaRPr lang="en-US" sz="14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1400" b="1" dirty="0" smtClean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14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1400" b="1" dirty="0" smtClean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14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1400" b="1" dirty="0" smtClean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ru-RU" sz="14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4259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90728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latin typeface="Century" panose="02040604050505020304" pitchFamily="18" charset="0"/>
              </a:rPr>
              <a:t>ПРОЕКТ БЮДЖЕТА ЗАДАЧИ №1</a:t>
            </a:r>
            <a:endParaRPr lang="ru-RU" sz="3600" b="1" dirty="0">
              <a:latin typeface="Century" panose="020406040505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558594"/>
              </p:ext>
            </p:extLst>
          </p:nvPr>
        </p:nvGraphicFramePr>
        <p:xfrm>
          <a:off x="138893" y="1400537"/>
          <a:ext cx="11997162" cy="3890350"/>
        </p:xfrm>
        <a:graphic>
          <a:graphicData uri="http://schemas.openxmlformats.org/drawingml/2006/table">
            <a:tbl>
              <a:tblPr/>
              <a:tblGrid>
                <a:gridCol w="722651">
                  <a:extLst>
                    <a:ext uri="{9D8B030D-6E8A-4147-A177-3AD203B41FA5}">
                      <a16:colId xmlns:a16="http://schemas.microsoft.com/office/drawing/2014/main" xmlns="" val="132961671"/>
                    </a:ext>
                  </a:extLst>
                </a:gridCol>
                <a:gridCol w="1724921">
                  <a:extLst>
                    <a:ext uri="{9D8B030D-6E8A-4147-A177-3AD203B41FA5}">
                      <a16:colId xmlns:a16="http://schemas.microsoft.com/office/drawing/2014/main" xmlns="" val="1016266074"/>
                    </a:ext>
                  </a:extLst>
                </a:gridCol>
                <a:gridCol w="1890778">
                  <a:extLst>
                    <a:ext uri="{9D8B030D-6E8A-4147-A177-3AD203B41FA5}">
                      <a16:colId xmlns:a16="http://schemas.microsoft.com/office/drawing/2014/main" xmlns="" val="681556949"/>
                    </a:ext>
                  </a:extLst>
                </a:gridCol>
                <a:gridCol w="1030178">
                  <a:extLst>
                    <a:ext uri="{9D8B030D-6E8A-4147-A177-3AD203B41FA5}">
                      <a16:colId xmlns:a16="http://schemas.microsoft.com/office/drawing/2014/main" xmlns="" val="3749537810"/>
                    </a:ext>
                  </a:extLst>
                </a:gridCol>
                <a:gridCol w="1579790">
                  <a:extLst>
                    <a:ext uri="{9D8B030D-6E8A-4147-A177-3AD203B41FA5}">
                      <a16:colId xmlns:a16="http://schemas.microsoft.com/office/drawing/2014/main" xmlns="" val="2834301802"/>
                    </a:ext>
                  </a:extLst>
                </a:gridCol>
                <a:gridCol w="904789">
                  <a:extLst>
                    <a:ext uri="{9D8B030D-6E8A-4147-A177-3AD203B41FA5}">
                      <a16:colId xmlns:a16="http://schemas.microsoft.com/office/drawing/2014/main" xmlns="" val="3824801344"/>
                    </a:ext>
                  </a:extLst>
                </a:gridCol>
                <a:gridCol w="1215661">
                  <a:extLst>
                    <a:ext uri="{9D8B030D-6E8A-4147-A177-3AD203B41FA5}">
                      <a16:colId xmlns:a16="http://schemas.microsoft.com/office/drawing/2014/main" xmlns="" val="2369815445"/>
                    </a:ext>
                  </a:extLst>
                </a:gridCol>
                <a:gridCol w="640532">
                  <a:extLst>
                    <a:ext uri="{9D8B030D-6E8A-4147-A177-3AD203B41FA5}">
                      <a16:colId xmlns:a16="http://schemas.microsoft.com/office/drawing/2014/main" xmlns="" val="2814367462"/>
                    </a:ext>
                  </a:extLst>
                </a:gridCol>
                <a:gridCol w="1387366">
                  <a:extLst>
                    <a:ext uri="{9D8B030D-6E8A-4147-A177-3AD203B41FA5}">
                      <a16:colId xmlns:a16="http://schemas.microsoft.com/office/drawing/2014/main" xmlns="" val="3663765949"/>
                    </a:ext>
                  </a:extLst>
                </a:gridCol>
                <a:gridCol w="900496">
                  <a:extLst>
                    <a:ext uri="{9D8B030D-6E8A-4147-A177-3AD203B41FA5}">
                      <a16:colId xmlns:a16="http://schemas.microsoft.com/office/drawing/2014/main" xmlns="" val="1135490944"/>
                    </a:ext>
                  </a:extLst>
                </a:gridCol>
              </a:tblGrid>
              <a:tr h="498767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Годы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Всего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Республиканский бюджет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% покры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Глобальный фонд /доноры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%                      покрытия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Местный бюджет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% покры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Дефицит 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% дефицита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24581538"/>
                  </a:ext>
                </a:extLst>
              </a:tr>
              <a:tr h="4282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( тенге)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тия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( тенге)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(тенге)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тия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(тенге)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33378016"/>
                  </a:ext>
                </a:extLst>
              </a:tr>
              <a:tr h="42497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72 837 460,00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2 443 560,00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3,4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6 171 200,00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8,5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64 222 700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88,2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84432276"/>
                  </a:ext>
                </a:extLst>
              </a:tr>
              <a:tr h="63458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85 855 910,00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2 443 560,00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2,8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75 236 350,00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87,6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8 176 000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9,5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12819675"/>
                  </a:ext>
                </a:extLst>
              </a:tr>
              <a:tr h="63458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82 884 750,00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1 425 400,00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1,7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76 419 350,00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92,2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5 040 000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6,1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21592202"/>
                  </a:ext>
                </a:extLst>
              </a:tr>
              <a:tr h="63458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2022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56 643 675,00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2 952 625,00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5,2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48 231 050,00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85,1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5 460 000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9,6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83436504"/>
                  </a:ext>
                </a:extLst>
              </a:tr>
              <a:tr h="63458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Итого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298 221 795,00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9 265 145,00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3,1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206 057 950,00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69,1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82 898 700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27,8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223857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418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15045" y="147482"/>
            <a:ext cx="1134163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u="sng" dirty="0" smtClean="0">
                <a:solidFill>
                  <a:srgbClr val="C00000"/>
                </a:solidFill>
                <a:latin typeface="Century" panose="020406040505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ЗАДАЧА </a:t>
            </a:r>
            <a:r>
              <a:rPr lang="ru-RU" sz="1600" b="1" dirty="0" smtClean="0">
                <a:solidFill>
                  <a:srgbClr val="C00000"/>
                </a:solidFill>
                <a:latin typeface="Century" panose="020406040505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2. УКРЕПЛЕНИЕ ПОТЕНЦИАЛА МОНИТОРИНГА И ОЦЕНКИ НАЦИОНАЛЬНОЙ ПРОТИВОТУБЕРКУЛЕЗНОЙ ПРОГРАММЫ</a:t>
            </a:r>
            <a:endParaRPr lang="ru-RU" sz="1600" b="1" dirty="0">
              <a:solidFill>
                <a:srgbClr val="C00000"/>
              </a:solidFill>
              <a:latin typeface="Century" panose="02040604050505020304" pitchFamily="18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2034920"/>
              </p:ext>
            </p:extLst>
          </p:nvPr>
        </p:nvGraphicFramePr>
        <p:xfrm>
          <a:off x="189189" y="943411"/>
          <a:ext cx="11960772" cy="581168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{69CF1AB2-1976-4502-BF36-3FF5EA218861}</a:tableStyleId>
              </a:tblPr>
              <a:tblGrid>
                <a:gridCol w="61067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44328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3900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2387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2910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6336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№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046" marR="63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Мероприятия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046" marR="63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Форма завершения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046" marR="63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Ответственные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 за реализацию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046" marR="63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Сроки исполнения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046" marR="63046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436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2.1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648" marR="48648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Усовершенствование НРБТ  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648" marR="48648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Программное обеспечение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 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648" marR="48648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МЗ, МВД, 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УЗ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648" marR="48648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2019-2022 годы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648" marR="48648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436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2.2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648" marR="48648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Пересмотр и обновление в соответствии с международными стандартами методических рекомендаций по учетно-отчетным 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формам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648" marR="48648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Предложения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 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648" marR="48648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ННЦФ, РЦРЗ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 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648" marR="48648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2019-2022 годы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648" marR="48648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323338598"/>
                  </a:ext>
                </a:extLst>
              </a:tr>
              <a:tr h="6436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2.3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648" marR="48648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Пересмотр и обновление руководства по проведению мероприятий по мониторингу и оценке противотуберкулезных мероприятий 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648" marR="48648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Руководство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 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648" marR="48648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ННЦФ, РЦРЗ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648" marR="48648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2020-2021 год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648" marR="48648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826512979"/>
                  </a:ext>
                </a:extLst>
              </a:tr>
              <a:tr h="6436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2.4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648" marR="48648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Проведению регулярных миссий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супервизии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 для надзора за реализацией программы, включая инновационные меры по менеджменту ЛУ-ТБ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648" marR="48648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Аналитическая справка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 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648" marR="48648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ННЦФ,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 МВД, УЗ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648" marR="48648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2019-2022 года</a:t>
                      </a:r>
                      <a:endParaRPr lang="ru-RU" sz="1400" b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648" marR="48648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90006591"/>
                  </a:ext>
                </a:extLst>
              </a:tr>
              <a:tr h="6436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2.5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648" marR="48648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Проведение координационные совещаний для обобщения и обсуждения результатов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супервизий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 и планирования последующих шагов 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648" marR="48648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 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Протоколы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648" marR="48648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МЗ, </a:t>
                      </a:r>
                      <a:r>
                        <a:rPr lang="ru-RU" sz="1400" b="0" dirty="0" err="1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Акиматы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 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648" marR="48648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2019-2022 года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648" marR="48648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76309905"/>
                  </a:ext>
                </a:extLst>
              </a:tr>
              <a:tr h="6436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2.6</a:t>
                      </a:r>
                      <a:endParaRPr lang="ru-RU" sz="1400" b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648" marR="48648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Обслуживания пересмотренной электронной национальной информационной системы по туберкулезу 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648" marR="48648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План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 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648" marR="48648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УЗ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 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648" marR="48648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2019-2022 года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648" marR="48648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304010709"/>
                  </a:ext>
                </a:extLst>
              </a:tr>
              <a:tr h="6436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2.7</a:t>
                      </a:r>
                      <a:endParaRPr lang="ru-RU" sz="1400" b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648" marR="48648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Проведение операционных исследований по приоритетным вопросам борьбы с туберкулезом и лекарственно-устойчивым туберкулезом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648" marR="48648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Аналитическая справка 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648" marR="48648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ННЦФ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 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648" marR="48648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2019-2022 года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648" marR="48648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209727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9497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5619" y="81348"/>
            <a:ext cx="10515600" cy="890728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Century" panose="02040604050505020304" pitchFamily="18" charset="0"/>
              </a:rPr>
              <a:t>ПРОЕКТ БЮДЖЕТА ЗАДАЧИ № 2</a:t>
            </a:r>
            <a:endParaRPr lang="ru-RU" sz="3200" dirty="0">
              <a:latin typeface="Century" panose="020406040505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860299"/>
              </p:ext>
            </p:extLst>
          </p:nvPr>
        </p:nvGraphicFramePr>
        <p:xfrm>
          <a:off x="194838" y="875020"/>
          <a:ext cx="11997162" cy="2540842"/>
        </p:xfrm>
        <a:graphic>
          <a:graphicData uri="http://schemas.openxmlformats.org/drawingml/2006/table">
            <a:tbl>
              <a:tblPr/>
              <a:tblGrid>
                <a:gridCol w="722651">
                  <a:extLst>
                    <a:ext uri="{9D8B030D-6E8A-4147-A177-3AD203B41FA5}">
                      <a16:colId xmlns:a16="http://schemas.microsoft.com/office/drawing/2014/main" xmlns="" val="132961671"/>
                    </a:ext>
                  </a:extLst>
                </a:gridCol>
                <a:gridCol w="1808084">
                  <a:extLst>
                    <a:ext uri="{9D8B030D-6E8A-4147-A177-3AD203B41FA5}">
                      <a16:colId xmlns:a16="http://schemas.microsoft.com/office/drawing/2014/main" xmlns="" val="1016266074"/>
                    </a:ext>
                  </a:extLst>
                </a:gridCol>
                <a:gridCol w="1418896">
                  <a:extLst>
                    <a:ext uri="{9D8B030D-6E8A-4147-A177-3AD203B41FA5}">
                      <a16:colId xmlns:a16="http://schemas.microsoft.com/office/drawing/2014/main" xmlns="" val="681556949"/>
                    </a:ext>
                  </a:extLst>
                </a:gridCol>
                <a:gridCol w="1049910">
                  <a:extLst>
                    <a:ext uri="{9D8B030D-6E8A-4147-A177-3AD203B41FA5}">
                      <a16:colId xmlns:a16="http://schemas.microsoft.com/office/drawing/2014/main" xmlns="" val="3749537810"/>
                    </a:ext>
                  </a:extLst>
                </a:gridCol>
                <a:gridCol w="1948777">
                  <a:extLst>
                    <a:ext uri="{9D8B030D-6E8A-4147-A177-3AD203B41FA5}">
                      <a16:colId xmlns:a16="http://schemas.microsoft.com/office/drawing/2014/main" xmlns="" val="2834301802"/>
                    </a:ext>
                  </a:extLst>
                </a:gridCol>
                <a:gridCol w="904789">
                  <a:extLst>
                    <a:ext uri="{9D8B030D-6E8A-4147-A177-3AD203B41FA5}">
                      <a16:colId xmlns:a16="http://schemas.microsoft.com/office/drawing/2014/main" xmlns="" val="3824801344"/>
                    </a:ext>
                  </a:extLst>
                </a:gridCol>
                <a:gridCol w="1519582">
                  <a:extLst>
                    <a:ext uri="{9D8B030D-6E8A-4147-A177-3AD203B41FA5}">
                      <a16:colId xmlns:a16="http://schemas.microsoft.com/office/drawing/2014/main" xmlns="" val="2369815445"/>
                    </a:ext>
                  </a:extLst>
                </a:gridCol>
                <a:gridCol w="637994">
                  <a:extLst>
                    <a:ext uri="{9D8B030D-6E8A-4147-A177-3AD203B41FA5}">
                      <a16:colId xmlns:a16="http://schemas.microsoft.com/office/drawing/2014/main" xmlns="" val="2814367462"/>
                    </a:ext>
                  </a:extLst>
                </a:gridCol>
                <a:gridCol w="1361447">
                  <a:extLst>
                    <a:ext uri="{9D8B030D-6E8A-4147-A177-3AD203B41FA5}">
                      <a16:colId xmlns:a16="http://schemas.microsoft.com/office/drawing/2014/main" xmlns="" val="3663765949"/>
                    </a:ext>
                  </a:extLst>
                </a:gridCol>
                <a:gridCol w="625032">
                  <a:extLst>
                    <a:ext uri="{9D8B030D-6E8A-4147-A177-3AD203B41FA5}">
                      <a16:colId xmlns:a16="http://schemas.microsoft.com/office/drawing/2014/main" xmlns="" val="1135490944"/>
                    </a:ext>
                  </a:extLst>
                </a:gridCol>
              </a:tblGrid>
              <a:tr h="498767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Годы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Всего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Республиканский бюджет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% </a:t>
                      </a:r>
                      <a:r>
                        <a:rPr lang="ru-RU" sz="12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покры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Глобальный фонд /доноры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%                      покрытия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Местный бюджет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% покры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0" u="none" strike="noStrike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Дефицит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% дефицита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24581538"/>
                  </a:ext>
                </a:extLst>
              </a:tr>
              <a:tr h="766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( тенге)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тия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( тенге)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(тенге)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тия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(тенге)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33378016"/>
                  </a:ext>
                </a:extLst>
              </a:tr>
              <a:tr h="32567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296 924 778,00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278 020 478,00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93,6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3 831 500,00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1,3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15 072 800,00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5,1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84432276"/>
                  </a:ext>
                </a:extLst>
              </a:tr>
              <a:tr h="46245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379 902 897,00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285 722 797,00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75,2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89 140 100,00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23,5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5 040 000,00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1,3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12819675"/>
                  </a:ext>
                </a:extLst>
              </a:tr>
              <a:tr h="34684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403 270 098,00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294 200 998,00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73,0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104 029 100,00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25,8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5 040 000,00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1,2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21592202"/>
                  </a:ext>
                </a:extLst>
              </a:tr>
              <a:tr h="36786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2022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350 038 945,00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303 699 645,00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86,8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43 819 300,00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12,5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2 520 000,00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0,7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83436504"/>
                  </a:ext>
                </a:extLst>
              </a:tr>
              <a:tr h="34684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Итого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1 430 136 718,00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1 161 643 918,00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81,2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240 820 000,00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16,8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27 672 800,00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1,9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22385759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46841" y="3563006"/>
            <a:ext cx="1143525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Century" panose="02040604050505020304" pitchFamily="18" charset="0"/>
              </a:rPr>
              <a:t>МЕРОПИЯТИЯ, ПО КОТОРЫМ ИМЕЕТСЯ ДЕФИЦИТ </a:t>
            </a:r>
            <a:r>
              <a:rPr lang="ru-RU" b="1" dirty="0">
                <a:latin typeface="Century" panose="02040604050505020304" pitchFamily="18" charset="0"/>
              </a:rPr>
              <a:t>БЮДЖЕТА .:</a:t>
            </a:r>
          </a:p>
          <a:p>
            <a:pPr algn="ctr"/>
            <a:endParaRPr lang="ru-RU" b="1" dirty="0">
              <a:latin typeface="Century" panose="02040604050505020304" pitchFamily="18" charset="0"/>
            </a:endParaRPr>
          </a:p>
          <a:p>
            <a:pPr algn="just"/>
            <a:r>
              <a:rPr lang="ru-RU" dirty="0" smtClean="0">
                <a:latin typeface="Century" panose="02040604050505020304" pitchFamily="18" charset="0"/>
              </a:rPr>
              <a:t>2.2 </a:t>
            </a:r>
            <a:r>
              <a:rPr lang="ru-RU" dirty="0">
                <a:latin typeface="Century" panose="02040604050505020304" pitchFamily="18" charset="0"/>
              </a:rPr>
              <a:t>Пересмотр и обновление в соответствии с международными стандартами </a:t>
            </a:r>
            <a:r>
              <a:rPr lang="ru-RU" b="1" dirty="0">
                <a:latin typeface="Century" panose="02040604050505020304" pitchFamily="18" charset="0"/>
              </a:rPr>
              <a:t>методических рекомендаций по учетно-отчетным формам</a:t>
            </a:r>
            <a:r>
              <a:rPr lang="ru-RU" dirty="0">
                <a:latin typeface="Century" panose="02040604050505020304" pitchFamily="18" charset="0"/>
              </a:rPr>
              <a:t> (2019 -2022 </a:t>
            </a:r>
            <a:r>
              <a:rPr lang="ru-RU" dirty="0" err="1">
                <a:latin typeface="Century" panose="02040604050505020304" pitchFamily="18" charset="0"/>
              </a:rPr>
              <a:t>г.г</a:t>
            </a:r>
            <a:r>
              <a:rPr lang="ru-RU" dirty="0">
                <a:latin typeface="Century" panose="02040604050505020304" pitchFamily="18" charset="0"/>
              </a:rPr>
              <a:t>.)</a:t>
            </a:r>
          </a:p>
          <a:p>
            <a:pPr algn="just"/>
            <a:r>
              <a:rPr lang="ru-RU" dirty="0" smtClean="0">
                <a:latin typeface="Century" panose="02040604050505020304" pitchFamily="18" charset="0"/>
              </a:rPr>
              <a:t>2.3 </a:t>
            </a:r>
            <a:r>
              <a:rPr lang="ru-RU" dirty="0">
                <a:latin typeface="Century" panose="02040604050505020304" pitchFamily="18" charset="0"/>
              </a:rPr>
              <a:t>Пересмотр и обновление руководства по проведению мероприятий </a:t>
            </a:r>
            <a:r>
              <a:rPr lang="ru-RU" b="1" dirty="0">
                <a:latin typeface="Century" panose="02040604050505020304" pitchFamily="18" charset="0"/>
              </a:rPr>
              <a:t>по мониторингу и оценке противотуберкулезных мероприятий</a:t>
            </a:r>
            <a:r>
              <a:rPr lang="ru-RU" dirty="0">
                <a:latin typeface="Century" panose="02040604050505020304" pitchFamily="18" charset="0"/>
              </a:rPr>
              <a:t> (2020 -2021 </a:t>
            </a:r>
            <a:r>
              <a:rPr lang="ru-RU" dirty="0" err="1">
                <a:latin typeface="Century" panose="02040604050505020304" pitchFamily="18" charset="0"/>
              </a:rPr>
              <a:t>г.г</a:t>
            </a:r>
            <a:r>
              <a:rPr lang="ru-RU" dirty="0">
                <a:latin typeface="Century" panose="02040604050505020304" pitchFamily="18" charset="0"/>
              </a:rPr>
              <a:t>.)</a:t>
            </a:r>
          </a:p>
          <a:p>
            <a:pPr algn="just"/>
            <a:r>
              <a:rPr lang="ru-RU" dirty="0" smtClean="0">
                <a:latin typeface="Century" panose="02040604050505020304" pitchFamily="18" charset="0"/>
              </a:rPr>
              <a:t>2.5 </a:t>
            </a:r>
            <a:r>
              <a:rPr lang="ru-RU" dirty="0">
                <a:latin typeface="Century" panose="02040604050505020304" pitchFamily="18" charset="0"/>
              </a:rPr>
              <a:t>Проведение </a:t>
            </a:r>
            <a:r>
              <a:rPr lang="ru-RU" b="1" dirty="0">
                <a:latin typeface="Century" panose="02040604050505020304" pitchFamily="18" charset="0"/>
              </a:rPr>
              <a:t>координационные совещаний </a:t>
            </a:r>
            <a:r>
              <a:rPr lang="ru-RU" dirty="0">
                <a:latin typeface="Century" panose="02040604050505020304" pitchFamily="18" charset="0"/>
              </a:rPr>
              <a:t>для обобщения и обсуждения результатов  </a:t>
            </a:r>
            <a:r>
              <a:rPr lang="ru-RU" dirty="0" err="1">
                <a:latin typeface="Century" panose="02040604050505020304" pitchFamily="18" charset="0"/>
              </a:rPr>
              <a:t>супервизий</a:t>
            </a:r>
            <a:r>
              <a:rPr lang="ru-RU" dirty="0">
                <a:latin typeface="Century" panose="02040604050505020304" pitchFamily="18" charset="0"/>
              </a:rPr>
              <a:t> и планирования последующих шагов (2019 г.)</a:t>
            </a:r>
          </a:p>
          <a:p>
            <a:pPr algn="just"/>
            <a:r>
              <a:rPr lang="ru-RU" dirty="0" smtClean="0">
                <a:latin typeface="Century" panose="02040604050505020304" pitchFamily="18" charset="0"/>
              </a:rPr>
              <a:t>2.6 Обслуживание </a:t>
            </a:r>
            <a:r>
              <a:rPr lang="ru-RU" dirty="0">
                <a:latin typeface="Century" panose="02040604050505020304" pitchFamily="18" charset="0"/>
              </a:rPr>
              <a:t>пересмотренной электронной </a:t>
            </a:r>
            <a:r>
              <a:rPr lang="ru-RU" b="1" dirty="0">
                <a:latin typeface="Century" panose="02040604050505020304" pitchFamily="18" charset="0"/>
              </a:rPr>
              <a:t>национальной информационной системы </a:t>
            </a:r>
            <a:r>
              <a:rPr lang="ru-RU" dirty="0">
                <a:latin typeface="Century" panose="02040604050505020304" pitchFamily="18" charset="0"/>
              </a:rPr>
              <a:t>по туберкулезу (2019 г.)</a:t>
            </a:r>
          </a:p>
          <a:p>
            <a:pPr algn="just"/>
            <a:endParaRPr lang="ru-RU" dirty="0">
              <a:solidFill>
                <a:srgbClr val="002060"/>
              </a:solidFill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2106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5336</TotalTime>
  <Words>2502</Words>
  <Application>Microsoft Office PowerPoint</Application>
  <PresentationFormat>Произвольный</PresentationFormat>
  <Paragraphs>626</Paragraphs>
  <Slides>16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Office Theme</vt:lpstr>
      <vt:lpstr> ПЛАН ПЕРЕХОДА ФИНАНСИРОВАНИЯ ПРОТИВОТУБЕРКУЛЕЗНЫХ МЕРОПРИЯТИЙ ОТ МЕЖДУНАРОДНЫХ К СТРАНОВЫМ ИСТОЧНИКАМ</vt:lpstr>
      <vt:lpstr>ПЛАН ДЕЙСТВИЙ ДЛЯ УСТОЙЧИВОГО ФИНАНСИРОВАНИЯ И РАЗВИТИЯ ПРОТИВОТУБЕРКУЛЕЗНОЙ СЛУЖБЫ В КАЗАХСТАНЕ</vt:lpstr>
      <vt:lpstr>Презентация PowerPoint</vt:lpstr>
      <vt:lpstr>Презентация PowerPoint</vt:lpstr>
      <vt:lpstr>Презентация PowerPoint</vt:lpstr>
      <vt:lpstr>Презентация PowerPoint</vt:lpstr>
      <vt:lpstr>ПРОЕКТ БЮДЖЕТА ЗАДАЧИ №1</vt:lpstr>
      <vt:lpstr>Презентация PowerPoint</vt:lpstr>
      <vt:lpstr>ПРОЕКТ БЮДЖЕТА ЗАДАЧИ № 2</vt:lpstr>
      <vt:lpstr>Презентация PowerPoint</vt:lpstr>
      <vt:lpstr>Презентация PowerPoint</vt:lpstr>
      <vt:lpstr>ПРОЕКТ БЮДЖЕТА ЗАДАЧИ №3</vt:lpstr>
      <vt:lpstr>Презентация PowerPoint</vt:lpstr>
      <vt:lpstr>ПРОЕКТ БЮДЖЕТА ЗАДАЧИ №4</vt:lpstr>
      <vt:lpstr>ОБЩИЙ БЮДЖЕТ ПЛАНА ПЕРЕХОДА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&lt;country&gt;: &lt;title of presentation&gt;</dc:title>
  <dc:creator>Project HOPE</dc:creator>
  <cp:lastModifiedBy>anna.t</cp:lastModifiedBy>
  <cp:revision>793</cp:revision>
  <cp:lastPrinted>2017-05-02T03:15:50Z</cp:lastPrinted>
  <dcterms:created xsi:type="dcterms:W3CDTF">2016-07-14T06:58:14Z</dcterms:created>
  <dcterms:modified xsi:type="dcterms:W3CDTF">2018-11-01T10:30:53Z</dcterms:modified>
</cp:coreProperties>
</file>