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77" r:id="rId4"/>
    <p:sldId id="293" r:id="rId5"/>
    <p:sldId id="280" r:id="rId6"/>
    <p:sldId id="283" r:id="rId7"/>
    <p:sldId id="292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81" autoAdjust="0"/>
    <p:restoredTop sz="93605" autoAdjust="0"/>
  </p:normalViewPr>
  <p:slideViewPr>
    <p:cSldViewPr>
      <p:cViewPr>
        <p:scale>
          <a:sx n="79" d="100"/>
          <a:sy n="79" d="100"/>
        </p:scale>
        <p:origin x="-2131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843D7-809C-4C84-90DE-109BD953FFA6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A7344-9540-4191-BA28-E08776E488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7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A7344-9540-4191-BA28-E08776E4880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47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109B5B-35BA-461A-8CCC-3A2A920D8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E0F9208-7E69-4EF0-A4F4-515CD1B2A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3CD721-1380-402A-B2B2-0E24AA29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DA046EB-18A5-4982-8C6E-B598EEAA7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5DFF30-E779-40A8-9061-4E09E123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02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A4C5E7-FD7A-4EB4-B35B-5A62FB88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254AA3-0A36-44CA-82A4-C3804EB9A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994357-FA1A-4210-A902-86EB81676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0B34EBF-B42D-45E7-8952-A062CEC3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AFA9F2F-88EC-4138-BC98-12FDE251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35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C28428-DE4C-4044-879E-39E5C8209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88FD71B-2613-4FAA-9CF1-AB728FF1A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48F1745-6B0C-4EA8-AFCA-39E18530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1C4E62-5C14-4422-B161-BBAF8BB8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32CC19F-038C-4196-8774-0A227EFE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323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A853CA-F9C0-4F06-967F-DA494CCF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5C63C5-B598-464F-924D-76991B80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2B5A46F-24CD-4279-A532-202FEAFE7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CE3500B-3E95-43C3-ABF0-9B87405E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FF6180-6EF0-4ABC-9A1F-1DF3CA6B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BAF013-A63D-494A-A369-B27B8CDD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705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692006-2BE2-4100-A92E-42520F25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5407109-DD37-4537-887C-4B5E717B1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E1DBEFA-C776-41DF-8432-CD225CAB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99D4000-0B2E-4B3A-9165-FAF413220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8A46CDB-F8C5-4A89-B628-3F72A64B5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D4EA0DE-E051-4F13-909D-F74FB54B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60ED872-B115-48D1-9C67-E73C6B9E0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6D997CD-9FCC-420A-9491-76C5D9E9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889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21BE97-7405-4432-85C5-267560012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D058B20-3438-43E2-8F2B-578DF39A2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F65BB41-06E1-4129-B728-8DBE0FE0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017988D-53F4-4FDC-8E25-8E79DED0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34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CDD4CFC-9614-4D92-B94C-8CBE2812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F6F380A-9605-41DB-B2D6-4BE3FC9A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3994B73-1B99-4CB6-9BBE-2FC4E982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498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82B242-3F6C-4E32-8379-5A37EA903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FDB907-9924-437E-A0DD-D0E8E742B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1668524-72D5-4B50-AA59-E7B7E89A0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63F01E2-AC66-40F0-AC05-11898B46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735BDD5-E6E3-4376-B1C7-5621A126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89FDC73-3637-4BFC-BE39-F2E48B17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73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CFEB4-E6C9-4D96-BF54-1C3EF2EE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04DCBA5-FD3A-4E6D-AFE3-9DBA5A72B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E7B84E6-B0F5-4E26-A9B1-A49C24CA9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8FFC368-0218-4802-8748-605A900F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8D7AE4B-51EE-4B34-8899-8B6B89D1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BF0014B-D9E9-47E7-B818-AA991794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31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B830C7-9077-4371-923C-846F86E72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45A820D-49D8-4217-9101-A82CC0720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A28120-50C4-4447-9482-AED9746DF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0A55B4-C03D-46BE-9A9B-80644F77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A6AD860-B704-4C3E-B8DE-18FA35DA7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88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7980B00-731F-453A-A484-211A74390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F64CCE7-1A51-45A5-B61C-D5628EAB4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D44FC0-6DD9-4D78-9C3C-2BB9F303D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44B49A2-3A37-4CF6-95D8-3790777A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6D767C-F1B1-4E4B-8C34-90883625C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24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84317C-FEEF-4478-A984-33CA4BD0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B215DCE-855D-4D4E-9789-469045E88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E74FFB0-9C34-4A15-B486-54E44BDC7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E8FD-C008-4595-80A3-C7C805EC06D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75416FD-56FD-468D-8176-DF200D520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1A57A0F-B9FA-4FE0-BC40-70D751FB5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AC81-2141-4148-99DA-A2A90BBE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367240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FF00"/>
                </a:solidFill>
                <a:latin typeface="+mn-lt"/>
              </a:rPr>
              <a:t>Проект </a:t>
            </a:r>
            <a:r>
              <a:rPr lang="ru-RU" sz="3600" b="1" dirty="0">
                <a:solidFill>
                  <a:srgbClr val="FF0000"/>
                </a:solidFill>
                <a:latin typeface="+mn-lt"/>
              </a:rPr>
              <a:t>дополнительного финансирования от Глобального фонда </a:t>
            </a:r>
            <a:r>
              <a:rPr lang="ru-RU" sz="3600" b="1" dirty="0">
                <a:solidFill>
                  <a:srgbClr val="FFFF00"/>
                </a:solidFill>
                <a:latin typeface="+mn-lt"/>
              </a:rPr>
              <a:t>для заявки на противодействие КОВИД- 19 в Казахстане по компоненту «Туберкулез» на 2021-2022 гг.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5856" y="5085184"/>
            <a:ext cx="3647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solidFill>
                  <a:schemeClr val="accent2"/>
                </a:solidFill>
              </a:rPr>
              <a:t>Аденов</a:t>
            </a:r>
            <a:r>
              <a:rPr lang="ru-RU" sz="2000" b="1" dirty="0">
                <a:solidFill>
                  <a:schemeClr val="accent2"/>
                </a:solidFill>
              </a:rPr>
              <a:t> М.М.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СКК, </a:t>
            </a:r>
            <a:r>
              <a:rPr lang="ru-RU" sz="2000" b="1" dirty="0" err="1"/>
              <a:t>Нур</a:t>
            </a:r>
            <a:r>
              <a:rPr lang="ru-RU" sz="2000" b="1" dirty="0"/>
              <a:t>-Султан – </a:t>
            </a:r>
            <a:r>
              <a:rPr lang="ru-RU" sz="2000" b="1" dirty="0" smtClean="0"/>
              <a:t>25.10.2021 </a:t>
            </a:r>
            <a:r>
              <a:rPr lang="ru-RU" sz="2000" b="1" dirty="0"/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69209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36815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+mn-lt"/>
              </a:rPr>
              <a:t>Условия ГФ по дополнительному финансированию на противодействия КОВИД-19 в рамках действующего проекта ГФ в РК (16.08.2021г.)  </a:t>
            </a:r>
            <a:endParaRPr lang="en-US" sz="32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1484784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400" b="1" dirty="0"/>
              <a:t>Казахстан может дополнительно к ранее одобренной сумме в 2021г. получить </a:t>
            </a:r>
            <a:r>
              <a:rPr lang="ru-RU" sz="2400" b="1" dirty="0">
                <a:solidFill>
                  <a:srgbClr val="FF0000"/>
                </a:solidFill>
              </a:rPr>
              <a:t>до </a:t>
            </a:r>
            <a:r>
              <a:rPr lang="en-US" sz="2400" b="1" dirty="0">
                <a:solidFill>
                  <a:srgbClr val="FF0000"/>
                </a:solidFill>
              </a:rPr>
              <a:t>$</a:t>
            </a:r>
            <a:r>
              <a:rPr lang="ru-RU" sz="2400" b="1" dirty="0">
                <a:solidFill>
                  <a:srgbClr val="FF0000"/>
                </a:solidFill>
              </a:rPr>
              <a:t>3 047 699.</a:t>
            </a:r>
          </a:p>
          <a:p>
            <a:pPr marL="457200" indent="-457200" algn="just">
              <a:buFontTx/>
              <a:buChar char="-"/>
            </a:pPr>
            <a:r>
              <a:rPr lang="ru-RU" sz="2400" b="1" dirty="0"/>
              <a:t>Средства направляются </a:t>
            </a:r>
            <a:r>
              <a:rPr lang="ru-RU" sz="2400" b="1" dirty="0">
                <a:solidFill>
                  <a:srgbClr val="FF0000"/>
                </a:solidFill>
              </a:rPr>
              <a:t>на противодействие C-19. </a:t>
            </a:r>
          </a:p>
          <a:p>
            <a:pPr marL="457200" indent="-457200" algn="just">
              <a:buFontTx/>
              <a:buChar char="-"/>
            </a:pPr>
            <a:endParaRPr lang="ru-RU" sz="2400" b="1" dirty="0"/>
          </a:p>
          <a:p>
            <a:pPr marL="457200" indent="-457200" algn="just">
              <a:buFontTx/>
              <a:buChar char="-"/>
            </a:pPr>
            <a:r>
              <a:rPr lang="ru-RU" sz="2400" b="1" dirty="0"/>
              <a:t>Данные средства </a:t>
            </a:r>
            <a:r>
              <a:rPr lang="ru-RU" sz="2400" b="1" dirty="0">
                <a:solidFill>
                  <a:srgbClr val="FF0000"/>
                </a:solidFill>
              </a:rPr>
              <a:t>должны быть включены в текущий  Грант ГФ в РК</a:t>
            </a:r>
            <a:r>
              <a:rPr lang="ru-RU" sz="2400" b="1" dirty="0"/>
              <a:t> не позднее, чем 16 октября 2021 г. </a:t>
            </a:r>
            <a:r>
              <a:rPr lang="ru-RU" sz="2400" b="1" dirty="0">
                <a:solidFill>
                  <a:srgbClr val="7030A0"/>
                </a:solidFill>
              </a:rPr>
              <a:t>(срочность подачи запроса)</a:t>
            </a:r>
          </a:p>
          <a:p>
            <a:pPr marL="457200" indent="-457200" algn="just">
              <a:buFontTx/>
              <a:buChar char="-"/>
            </a:pPr>
            <a:endParaRPr lang="en-US" sz="2400" b="1" dirty="0"/>
          </a:p>
          <a:p>
            <a:pPr marL="457200" indent="-457200" algn="just">
              <a:buFontTx/>
              <a:buChar char="-"/>
            </a:pPr>
            <a:r>
              <a:rPr lang="ru-RU" sz="2400" b="1" dirty="0"/>
              <a:t>Запрос  должен быть согласован и </a:t>
            </a:r>
            <a:r>
              <a:rPr lang="ru-RU" sz="2400" b="1" dirty="0">
                <a:solidFill>
                  <a:srgbClr val="FF0000"/>
                </a:solidFill>
              </a:rPr>
              <a:t>одобрен на СКК </a:t>
            </a:r>
            <a:r>
              <a:rPr lang="ru-RU" sz="2400" b="1" dirty="0"/>
              <a:t>и Республиканском штабе по предупреждению завоза и распространения нового типа </a:t>
            </a:r>
            <a:r>
              <a:rPr lang="ru-RU" sz="2400" b="1" dirty="0" err="1"/>
              <a:t>коронавирусной</a:t>
            </a:r>
            <a:r>
              <a:rPr lang="ru-RU" sz="2400" b="1" dirty="0"/>
              <a:t> инфекции в Республике Казахстан.</a:t>
            </a:r>
          </a:p>
          <a:p>
            <a:pPr marL="457200" indent="-457200" algn="just">
              <a:buFontTx/>
              <a:buChar char="-"/>
            </a:pPr>
            <a:endParaRPr lang="ru-RU" sz="2400" b="1" dirty="0"/>
          </a:p>
          <a:p>
            <a:pPr marL="457200" indent="-457200" algn="just">
              <a:buFontTx/>
              <a:buChar char="-"/>
            </a:pPr>
            <a:r>
              <a:rPr lang="ru-RU" sz="2400" b="1" dirty="0"/>
              <a:t>Срок реализации–</a:t>
            </a:r>
            <a:r>
              <a:rPr lang="ru-RU" sz="2400" b="1" dirty="0">
                <a:solidFill>
                  <a:srgbClr val="FF0000"/>
                </a:solidFill>
              </a:rPr>
              <a:t>до 31.12.2022г</a:t>
            </a:r>
            <a:r>
              <a:rPr lang="ru-RU" sz="2400" b="1" dirty="0"/>
              <a:t>. (закрытие проекта по ТБ) </a:t>
            </a:r>
          </a:p>
          <a:p>
            <a:pPr algn="just"/>
            <a:r>
              <a:rPr lang="ru-RU" sz="2800" b="1" dirty="0"/>
              <a:t> </a:t>
            </a:r>
            <a:endParaRPr lang="ru-RU" sz="28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6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72819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+mn-lt"/>
              </a:rPr>
              <a:t>Рекомендации ГФ по основным  направлениям использования дополнительного финансирования на противодействия КОВИД-19 в рамках действующего проекта ГФ (16.08.2021г.)  </a:t>
            </a:r>
            <a:endParaRPr lang="en-US" sz="32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1C6CE57-D987-402B-B58D-C8AECB9A5C84}"/>
              </a:ext>
            </a:extLst>
          </p:cNvPr>
          <p:cNvSpPr/>
          <p:nvPr/>
        </p:nvSpPr>
        <p:spPr>
          <a:xfrm>
            <a:off x="107504" y="2136339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b="1" dirty="0"/>
              <a:t>для инвестирования в надежные мероприятия направленные на </a:t>
            </a:r>
            <a:r>
              <a:rPr lang="ru-RU" sz="2400" b="1" dirty="0">
                <a:solidFill>
                  <a:srgbClr val="FF0000"/>
                </a:solidFill>
              </a:rPr>
              <a:t>смягчение воздействия КОВИД -19 на противотуберкулезную программу,</a:t>
            </a:r>
          </a:p>
          <a:p>
            <a:pPr algn="just"/>
            <a:endParaRPr lang="ru-RU" sz="2400" b="1" dirty="0"/>
          </a:p>
          <a:p>
            <a:pPr marL="342900" indent="-342900" algn="just">
              <a:buFontTx/>
              <a:buChar char="-"/>
            </a:pPr>
            <a:r>
              <a:rPr lang="ru-RU" sz="2400" b="1" dirty="0"/>
              <a:t> услуги и включение мероприятий на двунаправленный </a:t>
            </a:r>
            <a:r>
              <a:rPr lang="ru-RU" sz="2400" b="1" dirty="0">
                <a:solidFill>
                  <a:srgbClr val="FF0000"/>
                </a:solidFill>
              </a:rPr>
              <a:t>скрининг (ТБ/КОВИД и наоборот),</a:t>
            </a:r>
          </a:p>
          <a:p>
            <a:pPr marL="342900" indent="-342900" algn="just">
              <a:buFontTx/>
              <a:buChar char="-"/>
            </a:pPr>
            <a:endParaRPr lang="ru-RU" sz="2400" b="1" dirty="0"/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FF0000"/>
                </a:solidFill>
              </a:rPr>
              <a:t>Тестирование на КОВИД, ТБ,</a:t>
            </a:r>
            <a:r>
              <a:rPr lang="ru-RU" sz="2400" b="1" dirty="0"/>
              <a:t> активное выявление случаев,</a:t>
            </a:r>
          </a:p>
          <a:p>
            <a:pPr marL="342900" indent="-342900" algn="just">
              <a:buFontTx/>
              <a:buChar char="-"/>
            </a:pPr>
            <a:endParaRPr lang="ru-RU" sz="2400" b="1" dirty="0"/>
          </a:p>
          <a:p>
            <a:pPr marL="342900" indent="-342900" algn="just">
              <a:buFontTx/>
              <a:buChar char="-"/>
            </a:pPr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отслеживание контактов </a:t>
            </a:r>
            <a:r>
              <a:rPr lang="ru-RU" sz="2400" b="1" dirty="0"/>
              <a:t>и тестирование и диагностика COVID-19.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/>
              <a:t>Приоритет </a:t>
            </a:r>
            <a:r>
              <a:rPr lang="ru-RU" sz="2400" b="1" dirty="0">
                <a:solidFill>
                  <a:srgbClr val="FF0000"/>
                </a:solidFill>
              </a:rPr>
              <a:t>на 3-4 позиции </a:t>
            </a:r>
            <a:r>
              <a:rPr lang="ru-RU" sz="2400" b="1" dirty="0"/>
              <a:t>(из указанных направлений).</a:t>
            </a:r>
          </a:p>
        </p:txBody>
      </p:sp>
    </p:spTree>
    <p:extLst>
      <p:ext uri="{BB962C8B-B14F-4D97-AF65-F5344CB8AC3E}">
        <p14:creationId xmlns:p14="http://schemas.microsoft.com/office/powerpoint/2010/main" val="258238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1"/>
            <a:ext cx="8928992" cy="93522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+mn-lt"/>
              </a:rPr>
              <a:t/>
            </a:r>
            <a:br>
              <a:rPr lang="ru-RU" sz="2800" b="1" dirty="0">
                <a:solidFill>
                  <a:srgbClr val="FFFF00"/>
                </a:solidFill>
                <a:latin typeface="+mn-lt"/>
              </a:rPr>
            </a:br>
            <a:r>
              <a:rPr lang="ru-RU" sz="3600" b="1" dirty="0">
                <a:solidFill>
                  <a:srgbClr val="FFFF00"/>
                </a:solidFill>
                <a:latin typeface="+mn-lt"/>
              </a:rPr>
              <a:t>Компоненты бюджета на дополнительное финансирование  1 </a:t>
            </a:r>
            <a:br>
              <a:rPr lang="ru-RU" sz="3600" b="1" dirty="0">
                <a:solidFill>
                  <a:srgbClr val="FFFF00"/>
                </a:solidFill>
                <a:latin typeface="+mn-lt"/>
              </a:rPr>
            </a:br>
            <a:endParaRPr lang="en-US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279258"/>
              </p:ext>
            </p:extLst>
          </p:nvPr>
        </p:nvGraphicFramePr>
        <p:xfrm>
          <a:off x="251520" y="1196752"/>
          <a:ext cx="8658050" cy="5472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65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04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542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Экспресс тесты - для выявления С-19.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Panbio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–ABBOT</a:t>
                      </a:r>
                    </a:p>
                    <a:p>
                      <a:pPr algn="just" fontAlgn="t"/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Логистика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, 15% (to country 10% and in country 5% delivery )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1Экспресс тесты - для выявления С-19. разрешены для выявления С-19 в стране по постановлению главного санитарного врача. Тесты будут широко использоваться при вызовах скорой помощи, во всех областных центрах 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фтизиопульмонологии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в поликлиниках – ПМСП, среди сотрудников и бенефициаров НПО по ТБ, ВИЧ и других, по рекомендациям и методологии 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утвержденаой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постановлением главного санитарного врача. Обучение для медицинских работников будет дополнительно выполнено в онлайн режиме. 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МиО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будут осуществляться в рамках текущих проектов ГФ в РК  Опрос ПМСП, ЦФП, ОЦВИЧ, НПО указывает на 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высовкую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потребность.</a:t>
                      </a:r>
                    </a:p>
                    <a:p>
                      <a:pPr algn="just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можно  планировать через 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меджународный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механизм ГФ ВАМБУ.</a:t>
                      </a:r>
                    </a:p>
                    <a:p>
                      <a:pPr algn="just" fontAlgn="t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 smtClean="0">
                          <a:effectLst/>
                        </a:rPr>
                        <a:t>$</a:t>
                      </a:r>
                      <a:r>
                        <a:rPr lang="ru-RU" sz="1600" b="1" u="none" strike="noStrike" dirty="0" smtClean="0">
                          <a:effectLst/>
                        </a:rPr>
                        <a:t>777</a:t>
                      </a:r>
                      <a:r>
                        <a:rPr lang="en-US" sz="1600" b="1" u="none" strike="noStrike" dirty="0" smtClean="0">
                          <a:effectLst/>
                        </a:rPr>
                        <a:t>,</a:t>
                      </a:r>
                      <a:r>
                        <a:rPr lang="ru-RU" sz="1600" b="1" u="none" strike="noStrike" dirty="0" smtClean="0">
                          <a:effectLst/>
                        </a:rPr>
                        <a:t>394</a:t>
                      </a:r>
                      <a:endParaRPr lang="en-US" sz="1600" b="1" i="0" u="none" strike="noStrike" dirty="0">
                        <a:solidFill>
                          <a:srgbClr val="538D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689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u="none" strike="noStrike" dirty="0">
                          <a:effectLst/>
                        </a:rPr>
                        <a:t>Закуп </a:t>
                      </a:r>
                      <a:r>
                        <a:rPr lang="ru-RU" sz="2000" b="1" u="none" strike="noStrike" dirty="0" smtClean="0">
                          <a:effectLst/>
                        </a:rPr>
                        <a:t>20 </a:t>
                      </a:r>
                      <a:r>
                        <a:rPr lang="ru-RU" sz="2000" b="1" u="none" strike="noStrike" dirty="0">
                          <a:effectLst/>
                        </a:rPr>
                        <a:t>аппаратов (10 канальных)</a:t>
                      </a:r>
                      <a:r>
                        <a:rPr lang="en-US" sz="2000" b="1" u="none" strike="noStrike" dirty="0">
                          <a:effectLst/>
                        </a:rPr>
                        <a:t> </a:t>
                      </a:r>
                      <a:r>
                        <a:rPr lang="en-US" sz="2000" b="1" u="none" strike="noStrike" dirty="0" err="1">
                          <a:effectLst/>
                        </a:rPr>
                        <a:t>Xpert</a:t>
                      </a:r>
                      <a:r>
                        <a:rPr lang="ru-RU" sz="2000" b="1" u="none" strike="noStrike" dirty="0">
                          <a:effectLst/>
                        </a:rPr>
                        <a:t> (для С-19, МДР ТБ,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XDR-TB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канальные аппараты универсальные – позволяют выполнять экспресс скрининг на ТБ, КОВИД-19, на гепатиты, на ТБ/МЛУ, ХДР/ТБ и др.</a:t>
                      </a:r>
                    </a:p>
                    <a:p>
                      <a:pPr algn="just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настоящее время данная методика прописана в приказе по ТБ в РК, специалисты областных центров ФП обучены. </a:t>
                      </a:r>
                    </a:p>
                    <a:p>
                      <a:pPr algn="just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запланирован через международный механизм ГФ ВАМБУ </a:t>
                      </a:r>
                    </a:p>
                    <a:p>
                      <a:pPr algn="just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 smtClean="0">
                          <a:effectLst/>
                        </a:rPr>
                        <a:t>$</a:t>
                      </a:r>
                      <a:r>
                        <a:rPr lang="ru-RU" sz="1600" b="1" u="none" strike="noStrike" dirty="0" smtClean="0">
                          <a:effectLst/>
                        </a:rPr>
                        <a:t>589,509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53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792088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</a:rPr>
              <a:t>Компоненты бюджета на дополнительное финансирование  2 </a:t>
            </a:r>
            <a:endParaRPr lang="en-US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863473"/>
              </p:ext>
            </p:extLst>
          </p:nvPr>
        </p:nvGraphicFramePr>
        <p:xfrm>
          <a:off x="107505" y="845863"/>
          <a:ext cx="8928992" cy="4869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6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286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20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906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Картриджи GX SARS-COV-2 в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по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шт.</a:t>
                      </a:r>
                    </a:p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Nazopharyngeal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swab collection kit 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по 50 шт.</a:t>
                      </a:r>
                    </a:p>
                    <a:p>
                      <a:pPr algn="just" fontAlgn="t"/>
                      <a:r>
                        <a:rPr lang="en-US" sz="16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Логистика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, 15% (to country 10% and in country 5% delivery )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для скрининга и выявления КОВИД – 19 среди ТБ, контактных, НПО, ЛЖВ, в ПМСП, ЦФП, ОЦВИЧ. Заявленные ранее 12000 картриджей будут использованы в 1-2 кв. 2022г. </a:t>
                      </a:r>
                    </a:p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Данный запрос на 19500 картриджей – поставка будет поставляться и использоваться запланирована в 3-4 кв. 2022г.</a:t>
                      </a:r>
                    </a:p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будет запланирован через международный механизм ГФ  ВАМБУ.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375,985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8514"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65" marR="3065" marT="30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t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Cистема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компьютерной томографии с принадлежностями.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just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Логистика, 5%</a:t>
                      </a: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Высоко эффективный аппарате КТ позволит широко использовать его возможности в диагностики ТБ, КОВИД,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постковидные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изменения у взрослых, детей, подростков (все дети и подростки по стране, со сложной патологией легких при подозрении на ТБ, ТБ/КОВИД направляются в ННЦФ РК), так же при увеличении внелегочных («потерянных» костно-суставных ТБ изменениях) данный аппарат будет актуальным в применении. </a:t>
                      </a:r>
                    </a:p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указанную стоимость включена полная установка всего оборудования, пуск и наладка, обслуживание в течение 2-х лет и заводская гарантия на 3 года.</a:t>
                      </a:r>
                    </a:p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Механизм закупа через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GD-market,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согласованию с ГФ, МАФ.</a:t>
                      </a:r>
                    </a:p>
                    <a:p>
                      <a:pPr algn="just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1,304,811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69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3"/>
            <a:ext cx="8856984" cy="6480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  <a:latin typeface="+mn-lt"/>
              </a:rPr>
              <a:t>Дополнительный бюджет по компонентам 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80920" cy="5695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30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103671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74161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649</Words>
  <Application>Microsoft Office PowerPoint</Application>
  <PresentationFormat>Экран (4:3)</PresentationFormat>
  <Paragraphs>59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1_Тема Office</vt:lpstr>
      <vt:lpstr>Проект дополнительного финансирования от Глобального фонда для заявки на противодействие КОВИД- 19 в Казахстане по компоненту «Туберкулез» на 2021-2022 гг.</vt:lpstr>
      <vt:lpstr>Условия ГФ по дополнительному финансированию на противодействия КОВИД-19 в рамках действующего проекта ГФ в РК (16.08.2021г.)  </vt:lpstr>
      <vt:lpstr>Рекомендации ГФ по основным  направлениям использования дополнительного финансирования на противодействия КОВИД-19 в рамках действующего проекта ГФ (16.08.2021г.)  </vt:lpstr>
      <vt:lpstr> Компоненты бюджета на дополнительное финансирование  1  </vt:lpstr>
      <vt:lpstr>Компоненты бюджета на дополнительное финансирование  2 </vt:lpstr>
      <vt:lpstr>Дополнительный бюджет по компонентам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мер инфекционного контроля</dc:title>
  <dc:creator>Admin</dc:creator>
  <cp:lastModifiedBy>User</cp:lastModifiedBy>
  <cp:revision>183</cp:revision>
  <dcterms:created xsi:type="dcterms:W3CDTF">2019-03-18T09:50:36Z</dcterms:created>
  <dcterms:modified xsi:type="dcterms:W3CDTF">2021-10-25T04:50:05Z</dcterms:modified>
</cp:coreProperties>
</file>