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6"/>
  </p:notesMasterIdLst>
  <p:handoutMasterIdLst>
    <p:handoutMasterId r:id="rId7"/>
  </p:handoutMasterIdLst>
  <p:sldIdLst>
    <p:sldId id="256" r:id="rId2"/>
    <p:sldId id="333" r:id="rId3"/>
    <p:sldId id="334" r:id="rId4"/>
    <p:sldId id="322" r:id="rId5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a Vida Villanueva" initials="MV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51" autoAdjust="0"/>
    <p:restoredTop sz="94532" autoAdjust="0"/>
  </p:normalViewPr>
  <p:slideViewPr>
    <p:cSldViewPr>
      <p:cViewPr>
        <p:scale>
          <a:sx n="100" d="100"/>
          <a:sy n="100" d="100"/>
        </p:scale>
        <p:origin x="-936" y="96"/>
      </p:cViewPr>
      <p:guideLst>
        <p:guide orient="horz" pos="144"/>
        <p:guide orient="horz" pos="436"/>
        <p:guide orient="horz" pos="4179"/>
        <p:guide orient="horz" pos="3888"/>
        <p:guide orient="horz" pos="3984"/>
        <p:guide orient="horz" pos="1104"/>
        <p:guide orient="horz" pos="1008"/>
        <p:guide orient="horz" pos="2448"/>
        <p:guide orient="horz" pos="2544"/>
        <p:guide orient="horz" pos="336"/>
        <p:guide pos="2832"/>
        <p:guide pos="336"/>
        <p:guide pos="5424"/>
        <p:guide pos="2928"/>
        <p:guide pos="1968"/>
        <p:guide pos="2070"/>
        <p:guide pos="3792"/>
        <p:guide pos="1104"/>
        <p:guide pos="4656"/>
        <p:guide pos="4560"/>
        <p:guide pos="3696"/>
        <p:guide pos="1200"/>
      </p:guideLst>
    </p:cSldViewPr>
  </p:slideViewPr>
  <p:outlineViewPr>
    <p:cViewPr>
      <p:scale>
        <a:sx n="33" d="100"/>
        <a:sy n="33" d="100"/>
      </p:scale>
      <p:origin x="0" y="49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862" y="-108"/>
      </p:cViewPr>
      <p:guideLst>
        <p:guide orient="horz" pos="3132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8997" cy="496868"/>
          </a:xfrm>
          <a:prstGeom prst="rect">
            <a:avLst/>
          </a:prstGeom>
        </p:spPr>
        <p:txBody>
          <a:bodyPr vert="horz" lIns="93747" tIns="46875" rIns="93747" bIns="46875" rtlCol="0"/>
          <a:lstStyle>
            <a:lvl1pPr algn="l">
              <a:defRPr sz="1300"/>
            </a:lvl1pPr>
          </a:lstStyle>
          <a:p>
            <a:endParaRPr lang="hu-H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080" y="0"/>
            <a:ext cx="2948997" cy="496868"/>
          </a:xfrm>
          <a:prstGeom prst="rect">
            <a:avLst/>
          </a:prstGeom>
        </p:spPr>
        <p:txBody>
          <a:bodyPr vert="horz" lIns="93747" tIns="46875" rIns="93747" bIns="46875" rtlCol="0"/>
          <a:lstStyle>
            <a:lvl1pPr algn="r">
              <a:defRPr sz="1300"/>
            </a:lvl1pPr>
          </a:lstStyle>
          <a:p>
            <a:fld id="{51F77F80-F2CC-4DC5-BDEC-E3A069E35982}" type="datetimeFigureOut">
              <a:rPr lang="hu-HU" smtClean="0"/>
              <a:pPr/>
              <a:t>2015.03.04.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45537"/>
            <a:ext cx="2948997" cy="496868"/>
          </a:xfrm>
          <a:prstGeom prst="rect">
            <a:avLst/>
          </a:prstGeom>
        </p:spPr>
        <p:txBody>
          <a:bodyPr vert="horz" lIns="93747" tIns="46875" rIns="93747" bIns="46875" rtlCol="0" anchor="b"/>
          <a:lstStyle>
            <a:lvl1pPr algn="l">
              <a:defRPr sz="1300"/>
            </a:lvl1pPr>
          </a:lstStyle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080" y="9445537"/>
            <a:ext cx="2948997" cy="496868"/>
          </a:xfrm>
          <a:prstGeom prst="rect">
            <a:avLst/>
          </a:prstGeom>
        </p:spPr>
        <p:txBody>
          <a:bodyPr vert="horz" lIns="93747" tIns="46875" rIns="93747" bIns="46875" rtlCol="0" anchor="b"/>
          <a:lstStyle>
            <a:lvl1pPr algn="r">
              <a:defRPr sz="1300"/>
            </a:lvl1pPr>
          </a:lstStyle>
          <a:p>
            <a:fld id="{E21C7849-59AD-4834-B59F-93EB4C43D0A5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82465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099" cy="497206"/>
          </a:xfrm>
          <a:prstGeom prst="rect">
            <a:avLst/>
          </a:prstGeom>
        </p:spPr>
        <p:txBody>
          <a:bodyPr vert="horz" lIns="95679" tIns="47839" rIns="95679" bIns="47839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3" y="1"/>
            <a:ext cx="2949099" cy="497206"/>
          </a:xfrm>
          <a:prstGeom prst="rect">
            <a:avLst/>
          </a:prstGeom>
        </p:spPr>
        <p:txBody>
          <a:bodyPr vert="horz" lIns="95679" tIns="47839" rIns="95679" bIns="47839" rtlCol="0"/>
          <a:lstStyle>
            <a:lvl1pPr algn="r">
              <a:defRPr sz="1300"/>
            </a:lvl1pPr>
          </a:lstStyle>
          <a:p>
            <a:fld id="{5EFB8DA3-BCA9-4B7D-B50D-14F47506B614}" type="datetimeFigureOut">
              <a:rPr lang="en-GB" smtClean="0"/>
              <a:pPr/>
              <a:t>04/03/2015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73637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79" tIns="47839" rIns="95679" bIns="4783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3" y="4723449"/>
            <a:ext cx="5444490" cy="4474846"/>
          </a:xfrm>
          <a:prstGeom prst="rect">
            <a:avLst/>
          </a:prstGeom>
        </p:spPr>
        <p:txBody>
          <a:bodyPr vert="horz" lIns="95679" tIns="47839" rIns="95679" bIns="4783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45170"/>
            <a:ext cx="2949099" cy="497206"/>
          </a:xfrm>
          <a:prstGeom prst="rect">
            <a:avLst/>
          </a:prstGeom>
        </p:spPr>
        <p:txBody>
          <a:bodyPr vert="horz" lIns="95679" tIns="47839" rIns="95679" bIns="47839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3" y="9445170"/>
            <a:ext cx="2949099" cy="497206"/>
          </a:xfrm>
          <a:prstGeom prst="rect">
            <a:avLst/>
          </a:prstGeom>
        </p:spPr>
        <p:txBody>
          <a:bodyPr vert="horz" lIns="95679" tIns="47839" rIns="95679" bIns="47839" rtlCol="0" anchor="b"/>
          <a:lstStyle>
            <a:lvl1pPr algn="r">
              <a:defRPr sz="1300"/>
            </a:lvl1pPr>
          </a:lstStyle>
          <a:p>
            <a:fld id="{F07B8F03-BC93-4120-96CA-A36DF640BE2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124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 userDrawn="1"/>
        </p:nvGrpSpPr>
        <p:grpSpPr bwMode="gray">
          <a:xfrm>
            <a:off x="1752601" y="1"/>
            <a:ext cx="7391400" cy="6176009"/>
            <a:chOff x="19140488" y="13674"/>
            <a:chExt cx="7443798" cy="6145827"/>
          </a:xfrm>
        </p:grpSpPr>
        <p:sp>
          <p:nvSpPr>
            <p:cNvPr id="23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4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8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3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4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6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7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add the presentation’s main title</a:t>
            </a:r>
            <a:endParaRPr lang="en-GB" noProof="0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 smtClean="0"/>
              <a:t>Subtitle and date (move higher if title is only one line)</a:t>
            </a:r>
          </a:p>
        </p:txBody>
      </p:sp>
      <p:sp>
        <p:nvSpPr>
          <p:cNvPr id="21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 dirty="0" err="1" smtClean="0"/>
              <a:t>www.pwc.com</a:t>
            </a:r>
            <a:endParaRPr lang="en-GB" noProof="0" dirty="0"/>
          </a:p>
        </p:txBody>
      </p:sp>
      <p:grpSp>
        <p:nvGrpSpPr>
          <p:cNvPr id="16" name="Group 32"/>
          <p:cNvGrpSpPr/>
          <p:nvPr userDrawn="1"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17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 dirty="0"/>
            </a:p>
          </p:txBody>
        </p:sp>
        <p:sp>
          <p:nvSpPr>
            <p:cNvPr id="20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 dirty="0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Assurance Business Plan FY13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" y="6477001"/>
            <a:ext cx="2590800" cy="15239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dirty="0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3642231-53F8-4CEB-9FA6-12A5EA12061D}" type="datetime1">
              <a:rPr lang="en-GB" smtClean="0"/>
              <a:pPr/>
              <a:t>04/03/2015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po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Assurance Business Plan FY13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" y="6477001"/>
            <a:ext cx="2590800" cy="15239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dirty="0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sz="3200" baseline="0">
                <a:solidFill>
                  <a:schemeClr val="tx2"/>
                </a:solidFill>
              </a:defRPr>
            </a:lvl1pPr>
            <a:lvl2pPr>
              <a:buClr>
                <a:schemeClr val="tx2"/>
              </a:buClr>
              <a:defRPr sz="3200"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defRPr sz="3200">
                <a:solidFill>
                  <a:schemeClr val="tx2"/>
                </a:solidFill>
              </a:defRPr>
            </a:lvl3pPr>
            <a:lvl4pPr>
              <a:buClr>
                <a:schemeClr val="tx2"/>
              </a:buClr>
              <a:defRPr sz="3200">
                <a:solidFill>
                  <a:schemeClr val="tx2"/>
                </a:solidFill>
              </a:defRPr>
            </a:lvl4pPr>
            <a:lvl5pPr>
              <a:buClr>
                <a:schemeClr val="tx2"/>
              </a:buClr>
              <a:defRPr sz="3200">
                <a:solidFill>
                  <a:schemeClr val="tx2"/>
                </a:solidFill>
              </a:defRPr>
            </a:lvl5pPr>
            <a:lvl6pPr>
              <a:buClr>
                <a:schemeClr val="tx2"/>
              </a:buClr>
              <a:defRPr sz="3200" baseline="0">
                <a:solidFill>
                  <a:schemeClr val="tx2"/>
                </a:solidFill>
              </a:defRPr>
            </a:lvl6pPr>
            <a:lvl7pPr>
              <a:buClr>
                <a:schemeClr val="tx2"/>
              </a:buClr>
              <a:buAutoNum type="alphaLcPeriod"/>
              <a:defRPr sz="3200" baseline="0">
                <a:solidFill>
                  <a:schemeClr val="tx2"/>
                </a:solidFill>
              </a:defRPr>
            </a:lvl7pPr>
            <a:lvl8pPr>
              <a:buClr>
                <a:schemeClr val="tx2"/>
              </a:buClr>
              <a:buNone/>
              <a:defRPr sz="3200">
                <a:solidFill>
                  <a:schemeClr val="tx2"/>
                </a:solidFill>
              </a:defRPr>
            </a:lvl8pPr>
            <a:lvl9pPr>
              <a:defRPr sz="32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FD162E9-103F-44F8-A327-D39C057FE50A}" type="datetime1">
              <a:rPr lang="en-GB" smtClean="0"/>
              <a:pPr/>
              <a:t>04/03/2015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ey point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4419600"/>
          </a:xfrm>
        </p:spPr>
        <p:txBody>
          <a:bodyPr>
            <a:noAutofit/>
          </a:bodyPr>
          <a:lstStyle>
            <a:lvl1pPr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defRPr sz="3200" baseline="0">
                <a:solidFill>
                  <a:schemeClr val="bg1"/>
                </a:solidFill>
              </a:defRPr>
            </a:lvl1pPr>
            <a:lvl2pPr marL="444500" indent="-263525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2pPr>
            <a:lvl3pPr marL="714375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3pPr>
            <a:lvl4pPr marL="984250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4pPr>
            <a:lvl5pPr marL="1341438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5pPr>
            <a:lvl6pPr marL="1611313" indent="-271463">
              <a:lnSpc>
                <a:spcPts val="3600"/>
              </a:lnSpc>
              <a:spcBef>
                <a:spcPts val="0"/>
              </a:spcBef>
              <a:spcAft>
                <a:spcPts val="60"/>
              </a:spcAft>
              <a:buClr>
                <a:schemeClr val="bg1"/>
              </a:buClr>
              <a:buFont typeface="Arial" pitchFamily="34" charset="0"/>
              <a:buNone/>
              <a:defRPr sz="2800">
                <a:solidFill>
                  <a:schemeClr val="bg1"/>
                </a:solidFill>
              </a:defRPr>
            </a:lvl6pPr>
            <a:lvl7pPr>
              <a:defRPr sz="2800">
                <a:solidFill>
                  <a:schemeClr val="bg1"/>
                </a:solidFill>
              </a:defRPr>
            </a:lvl7pPr>
            <a:lvl8pPr>
              <a:lnSpc>
                <a:spcPts val="3600"/>
              </a:lnSpc>
              <a:defRPr sz="2800">
                <a:solidFill>
                  <a:schemeClr val="bg1"/>
                </a:solidFill>
              </a:defRPr>
            </a:lvl8pPr>
            <a:lvl9pPr>
              <a:defRPr sz="28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Assurance Business Plan FY13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533400" y="6477001"/>
            <a:ext cx="2590800" cy="15239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PwC</a:t>
            </a:r>
            <a:endParaRPr lang="en-GB" sz="1000" noProof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3892BD6-5CB1-4824-AE44-1FBF3FF419A0}" type="datetime1">
              <a:rPr lang="en-GB" smtClean="0"/>
              <a:pPr/>
              <a:t>04/03/2015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1"/>
            <a:ext cx="8077200" cy="1066799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58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1"/>
            <a:ext cx="8077200" cy="137159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Assurance Business Plan FY13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533400" y="6477001"/>
            <a:ext cx="2590800" cy="15239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dirty="0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hape 11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8FF67BA-93A0-4D92-BC25-8940C3DD4D48}" type="datetime1">
              <a:rPr lang="en-GB" smtClean="0"/>
              <a:pPr/>
              <a:t>04/03/2015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0"/>
            <a:ext cx="8077200" cy="10668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2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0"/>
            <a:ext cx="8077200" cy="13716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3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Assurance Business Plan FY13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533400" y="6477001"/>
            <a:ext cx="25908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PwC</a:t>
            </a:r>
            <a:endParaRPr lang="en-GB" sz="1000" noProof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4368DEB-730B-437D-88BD-04DCAA00EB0D}" type="datetime1">
              <a:rPr lang="en-GB" smtClean="0"/>
              <a:pPr/>
              <a:t>04/03/2015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0"/>
            <a:ext cx="8077200" cy="10668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3"/>
          </p:nvPr>
        </p:nvSpPr>
        <p:spPr>
          <a:xfrm>
            <a:off x="533401" y="2819400"/>
            <a:ext cx="3962399" cy="3352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  <a:lvl6pPr>
              <a:buClr>
                <a:schemeClr val="bg1"/>
              </a:buCl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1"/>
            <a:ext cx="8077200" cy="7620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Assurance Business Plan FY13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533400" y="6477001"/>
            <a:ext cx="25908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PwC</a:t>
            </a:r>
            <a:endParaRPr lang="en-GB" sz="1000" noProof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hape 11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1C4E02-DF4C-4F73-A464-D83AB52E6D3D}" type="datetime1">
              <a:rPr lang="en-GB" smtClean="0"/>
              <a:pPr/>
              <a:t>04/03/2015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Fix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1" name="Shape 140"/>
          <p:cNvCxnSpPr/>
          <p:nvPr/>
        </p:nvCxnSpPr>
        <p:spPr>
          <a:xfrm rot="5400000" flipH="1" flipV="1">
            <a:off x="5096257" y="-2734056"/>
            <a:ext cx="152399" cy="6839712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Click to add the presentation’s main title</a:t>
            </a:r>
            <a:endParaRPr lang="en-GB" noProof="0" dirty="0"/>
          </a:p>
        </p:txBody>
      </p:sp>
      <p:sp>
        <p:nvSpPr>
          <p:cNvPr id="14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 smtClean="0"/>
              <a:t>Subtitle and date (move higher if title is only one line)</a:t>
            </a:r>
          </a:p>
        </p:txBody>
      </p:sp>
      <p:sp>
        <p:nvSpPr>
          <p:cNvPr id="144" name="Text Placeholder 31"/>
          <p:cNvSpPr>
            <a:spLocks noGrp="1"/>
          </p:cNvSpPr>
          <p:nvPr>
            <p:ph type="body" sz="quarter" idx="10" hasCustomPrompt="1"/>
          </p:nvPr>
        </p:nvSpPr>
        <p:spPr bwMode="black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 smtClean="0"/>
              <a:t>www.pwc.com</a:t>
            </a:r>
            <a:endParaRPr lang="en-GB" noProof="0"/>
          </a:p>
        </p:txBody>
      </p:sp>
      <p:grpSp>
        <p:nvGrpSpPr>
          <p:cNvPr id="102" name="Group 101"/>
          <p:cNvGrpSpPr>
            <a:grpSpLocks noChangeAspect="1"/>
          </p:cNvGrpSpPr>
          <p:nvPr userDrawn="1"/>
        </p:nvGrpSpPr>
        <p:grpSpPr>
          <a:xfrm>
            <a:off x="968592" y="5768681"/>
            <a:ext cx="1232283" cy="935789"/>
            <a:chOff x="518032" y="-1032869"/>
            <a:chExt cx="6161413" cy="4678943"/>
          </a:xfrm>
        </p:grpSpPr>
        <p:grpSp>
          <p:nvGrpSpPr>
            <p:cNvPr id="103" name="Group 73"/>
            <p:cNvGrpSpPr>
              <a:grpSpLocks noChangeAspect="1"/>
            </p:cNvGrpSpPr>
            <p:nvPr/>
          </p:nvGrpSpPr>
          <p:grpSpPr>
            <a:xfrm>
              <a:off x="4438637" y="-1032863"/>
              <a:ext cx="2240792" cy="2011550"/>
              <a:chOff x="1905000" y="5715000"/>
              <a:chExt cx="445770" cy="381000"/>
            </a:xfrm>
          </p:grpSpPr>
          <p:sp>
            <p:nvSpPr>
              <p:cNvPr id="107" name="Rectangle 25"/>
              <p:cNvSpPr>
                <a:spLocks noChangeArrowheads="1"/>
              </p:cNvSpPr>
              <p:nvPr userDrawn="1"/>
            </p:nvSpPr>
            <p:spPr bwMode="gray">
              <a:xfrm>
                <a:off x="2293620" y="5988118"/>
                <a:ext cx="57150" cy="107882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08" name="Rectangle 26"/>
              <p:cNvSpPr>
                <a:spLocks noChangeArrowheads="1"/>
              </p:cNvSpPr>
              <p:nvPr userDrawn="1"/>
            </p:nvSpPr>
            <p:spPr bwMode="gray">
              <a:xfrm>
                <a:off x="2132171" y="5757333"/>
                <a:ext cx="44291" cy="66914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09" name="Rectangle 27"/>
              <p:cNvSpPr>
                <a:spLocks noChangeArrowheads="1"/>
              </p:cNvSpPr>
              <p:nvPr userDrawn="1"/>
            </p:nvSpPr>
            <p:spPr bwMode="gray">
              <a:xfrm>
                <a:off x="1905000" y="5715000"/>
                <a:ext cx="227171" cy="42333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10" name="Rectangle 28"/>
              <p:cNvSpPr>
                <a:spLocks noChangeArrowheads="1"/>
              </p:cNvSpPr>
              <p:nvPr userDrawn="1"/>
            </p:nvSpPr>
            <p:spPr bwMode="gray">
              <a:xfrm>
                <a:off x="1905000" y="5757333"/>
                <a:ext cx="227171" cy="66914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11" name="Rectangle 29"/>
              <p:cNvSpPr>
                <a:spLocks noChangeArrowheads="1"/>
              </p:cNvSpPr>
              <p:nvPr userDrawn="1"/>
            </p:nvSpPr>
            <p:spPr bwMode="gray">
              <a:xfrm>
                <a:off x="2176462" y="5824247"/>
                <a:ext cx="117158" cy="163871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12" name="Rectangle 30"/>
              <p:cNvSpPr>
                <a:spLocks noChangeArrowheads="1"/>
              </p:cNvSpPr>
              <p:nvPr userDrawn="1"/>
            </p:nvSpPr>
            <p:spPr bwMode="gray">
              <a:xfrm>
                <a:off x="2176462" y="5988118"/>
                <a:ext cx="117158" cy="107882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13" name="Rectangle 31"/>
              <p:cNvSpPr>
                <a:spLocks noChangeArrowheads="1"/>
              </p:cNvSpPr>
              <p:nvPr userDrawn="1"/>
            </p:nvSpPr>
            <p:spPr bwMode="gray">
              <a:xfrm>
                <a:off x="2132171" y="5824247"/>
                <a:ext cx="44291" cy="163871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14" name="Rectangle 32"/>
              <p:cNvSpPr>
                <a:spLocks noChangeArrowheads="1"/>
              </p:cNvSpPr>
              <p:nvPr userDrawn="1"/>
            </p:nvSpPr>
            <p:spPr bwMode="gray">
              <a:xfrm>
                <a:off x="2132171" y="5988118"/>
                <a:ext cx="44291" cy="107882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15" name="Freeform 33"/>
              <p:cNvSpPr>
                <a:spLocks/>
              </p:cNvSpPr>
              <p:nvPr userDrawn="1"/>
            </p:nvSpPr>
            <p:spPr bwMode="gray">
              <a:xfrm>
                <a:off x="1905000" y="5824247"/>
                <a:ext cx="227171" cy="1638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0"/>
                  </a:cxn>
                  <a:cxn ang="0">
                    <a:pos x="159" y="120"/>
                  </a:cxn>
                  <a:cxn ang="0">
                    <a:pos x="99" y="120"/>
                  </a:cxn>
                  <a:cxn ang="0">
                    <a:pos x="9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59" h="120">
                    <a:moveTo>
                      <a:pt x="0" y="0"/>
                    </a:moveTo>
                    <a:lnTo>
                      <a:pt x="159" y="0"/>
                    </a:lnTo>
                    <a:lnTo>
                      <a:pt x="159" y="120"/>
                    </a:lnTo>
                    <a:lnTo>
                      <a:pt x="99" y="120"/>
                    </a:lnTo>
                    <a:lnTo>
                      <a:pt x="9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16" name="Rectangle 34"/>
              <p:cNvSpPr>
                <a:spLocks noChangeArrowheads="1"/>
              </p:cNvSpPr>
              <p:nvPr userDrawn="1"/>
            </p:nvSpPr>
            <p:spPr bwMode="gray">
              <a:xfrm>
                <a:off x="2046446" y="5988118"/>
                <a:ext cx="85725" cy="107882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17" name="Rectangle 35"/>
              <p:cNvSpPr>
                <a:spLocks noChangeArrowheads="1"/>
              </p:cNvSpPr>
              <p:nvPr userDrawn="1"/>
            </p:nvSpPr>
            <p:spPr bwMode="gray">
              <a:xfrm>
                <a:off x="1905000" y="5933495"/>
                <a:ext cx="141446" cy="54624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18" name="Rectangle 36"/>
              <p:cNvSpPr>
                <a:spLocks noChangeArrowheads="1"/>
              </p:cNvSpPr>
              <p:nvPr userDrawn="1"/>
            </p:nvSpPr>
            <p:spPr bwMode="gray">
              <a:xfrm>
                <a:off x="1905000" y="5988118"/>
                <a:ext cx="141446" cy="107882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19" name="Rectangle 25"/>
              <p:cNvSpPr>
                <a:spLocks noChangeArrowheads="1"/>
              </p:cNvSpPr>
              <p:nvPr/>
            </p:nvSpPr>
            <p:spPr bwMode="gray">
              <a:xfrm>
                <a:off x="2293620" y="5988118"/>
                <a:ext cx="57150" cy="107882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20" name="Rectangle 26"/>
              <p:cNvSpPr>
                <a:spLocks noChangeArrowheads="1"/>
              </p:cNvSpPr>
              <p:nvPr/>
            </p:nvSpPr>
            <p:spPr bwMode="gray">
              <a:xfrm>
                <a:off x="2132171" y="5757333"/>
                <a:ext cx="44291" cy="66914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21" name="Rectangle 27"/>
              <p:cNvSpPr>
                <a:spLocks noChangeArrowheads="1"/>
              </p:cNvSpPr>
              <p:nvPr/>
            </p:nvSpPr>
            <p:spPr bwMode="gray">
              <a:xfrm>
                <a:off x="1905000" y="5715000"/>
                <a:ext cx="227171" cy="42333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22" name="Rectangle 28"/>
              <p:cNvSpPr>
                <a:spLocks noChangeArrowheads="1"/>
              </p:cNvSpPr>
              <p:nvPr/>
            </p:nvSpPr>
            <p:spPr bwMode="gray">
              <a:xfrm>
                <a:off x="1905000" y="5757333"/>
                <a:ext cx="227171" cy="66914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23" name="Rectangle 29"/>
              <p:cNvSpPr>
                <a:spLocks noChangeArrowheads="1"/>
              </p:cNvSpPr>
              <p:nvPr/>
            </p:nvSpPr>
            <p:spPr bwMode="gray">
              <a:xfrm>
                <a:off x="2176462" y="5824247"/>
                <a:ext cx="117158" cy="163871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24" name="Rectangle 30"/>
              <p:cNvSpPr>
                <a:spLocks noChangeArrowheads="1"/>
              </p:cNvSpPr>
              <p:nvPr/>
            </p:nvSpPr>
            <p:spPr bwMode="gray">
              <a:xfrm>
                <a:off x="2176462" y="5988118"/>
                <a:ext cx="117158" cy="107882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25" name="Rectangle 31"/>
              <p:cNvSpPr>
                <a:spLocks noChangeArrowheads="1"/>
              </p:cNvSpPr>
              <p:nvPr/>
            </p:nvSpPr>
            <p:spPr bwMode="gray">
              <a:xfrm>
                <a:off x="2132171" y="5824247"/>
                <a:ext cx="44291" cy="163871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26" name="Rectangle 32"/>
              <p:cNvSpPr>
                <a:spLocks noChangeArrowheads="1"/>
              </p:cNvSpPr>
              <p:nvPr/>
            </p:nvSpPr>
            <p:spPr bwMode="gray">
              <a:xfrm>
                <a:off x="2132171" y="5988118"/>
                <a:ext cx="44291" cy="107882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27" name="Freeform 33"/>
              <p:cNvSpPr>
                <a:spLocks/>
              </p:cNvSpPr>
              <p:nvPr/>
            </p:nvSpPr>
            <p:spPr bwMode="gray">
              <a:xfrm>
                <a:off x="1905000" y="5824247"/>
                <a:ext cx="227171" cy="1638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0"/>
                  </a:cxn>
                  <a:cxn ang="0">
                    <a:pos x="159" y="120"/>
                  </a:cxn>
                  <a:cxn ang="0">
                    <a:pos x="99" y="120"/>
                  </a:cxn>
                  <a:cxn ang="0">
                    <a:pos x="9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59" h="120">
                    <a:moveTo>
                      <a:pt x="0" y="0"/>
                    </a:moveTo>
                    <a:lnTo>
                      <a:pt x="159" y="0"/>
                    </a:lnTo>
                    <a:lnTo>
                      <a:pt x="159" y="120"/>
                    </a:lnTo>
                    <a:lnTo>
                      <a:pt x="99" y="120"/>
                    </a:lnTo>
                    <a:lnTo>
                      <a:pt x="9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28" name="Rectangle 34"/>
              <p:cNvSpPr>
                <a:spLocks noChangeArrowheads="1"/>
              </p:cNvSpPr>
              <p:nvPr/>
            </p:nvSpPr>
            <p:spPr bwMode="gray">
              <a:xfrm>
                <a:off x="2046446" y="5988118"/>
                <a:ext cx="85725" cy="107882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29" name="Rectangle 35"/>
              <p:cNvSpPr>
                <a:spLocks noChangeArrowheads="1"/>
              </p:cNvSpPr>
              <p:nvPr/>
            </p:nvSpPr>
            <p:spPr bwMode="gray">
              <a:xfrm>
                <a:off x="1905000" y="5933495"/>
                <a:ext cx="141446" cy="54624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30" name="Rectangle 36"/>
              <p:cNvSpPr>
                <a:spLocks noChangeArrowheads="1"/>
              </p:cNvSpPr>
              <p:nvPr/>
            </p:nvSpPr>
            <p:spPr bwMode="gray">
              <a:xfrm>
                <a:off x="1905000" y="5988118"/>
                <a:ext cx="141446" cy="107882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</p:grpSp>
        <p:grpSp>
          <p:nvGrpSpPr>
            <p:cNvPr id="104" name="Group 32"/>
            <p:cNvGrpSpPr/>
            <p:nvPr/>
          </p:nvGrpSpPr>
          <p:grpSpPr>
            <a:xfrm>
              <a:off x="518032" y="978681"/>
              <a:ext cx="4572000" cy="2667393"/>
              <a:chOff x="518032" y="978681"/>
              <a:chExt cx="4572000" cy="2667393"/>
            </a:xfrm>
          </p:grpSpPr>
          <p:sp>
            <p:nvSpPr>
              <p:cNvPr id="105" name="Rectangle 37"/>
              <p:cNvSpPr>
                <a:spLocks noChangeArrowheads="1"/>
              </p:cNvSpPr>
              <p:nvPr userDrawn="1"/>
            </p:nvSpPr>
            <p:spPr bwMode="black">
              <a:xfrm>
                <a:off x="3295650" y="978681"/>
                <a:ext cx="1143000" cy="263229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06" name="Freeform 7"/>
              <p:cNvSpPr>
                <a:spLocks noEditPoints="1"/>
              </p:cNvSpPr>
              <p:nvPr userDrawn="1"/>
            </p:nvSpPr>
            <p:spPr bwMode="black">
              <a:xfrm>
                <a:off x="518032" y="1922794"/>
                <a:ext cx="4572000" cy="1723280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</p:grp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lie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 userDrawn="1"/>
        </p:nvGrpSpPr>
        <p:grpSpPr bwMode="gray">
          <a:xfrm>
            <a:off x="1752601" y="1"/>
            <a:ext cx="7391400" cy="6176009"/>
            <a:chOff x="19140488" y="13674"/>
            <a:chExt cx="7443798" cy="6145827"/>
          </a:xfrm>
        </p:grpSpPr>
        <p:sp>
          <p:nvSpPr>
            <p:cNvPr id="35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6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7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9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0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2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31" name="Picture Placeholder 76"/>
          <p:cNvSpPr>
            <a:spLocks noGrp="1"/>
          </p:cNvSpPr>
          <p:nvPr>
            <p:ph type="pic" sz="quarter" idx="13"/>
          </p:nvPr>
        </p:nvSpPr>
        <p:spPr>
          <a:xfrm>
            <a:off x="609601" y="3048000"/>
            <a:ext cx="914400" cy="76200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grpSp>
        <p:nvGrpSpPr>
          <p:cNvPr id="3" name="Group 31"/>
          <p:cNvGrpSpPr/>
          <p:nvPr/>
        </p:nvGrpSpPr>
        <p:grpSpPr>
          <a:xfrm>
            <a:off x="489086" y="2901697"/>
            <a:ext cx="1209752" cy="151219"/>
            <a:chOff x="489087" y="2521685"/>
            <a:chExt cx="1209752" cy="151219"/>
          </a:xfrm>
        </p:grpSpPr>
        <p:cxnSp>
          <p:nvCxnSpPr>
            <p:cNvPr id="33" name="Straight Connector 32"/>
            <p:cNvCxnSpPr/>
            <p:nvPr userDrawn="1"/>
          </p:nvCxnSpPr>
          <p:spPr>
            <a:xfrm rot="10800000">
              <a:off x="489087" y="2521686"/>
              <a:ext cx="1209752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>
            <a:xfrm rot="5400000">
              <a:off x="413478" y="2597295"/>
              <a:ext cx="15121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GB" noProof="0" smtClean="0"/>
              <a:t>Click to add the presentation’s main title</a:t>
            </a:r>
            <a:endParaRPr lang="en-GB" noProof="0"/>
          </a:p>
        </p:txBody>
      </p:sp>
      <p:sp>
        <p:nvSpPr>
          <p:cNvPr id="46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 smtClean="0"/>
              <a:t>Subtitle and date (move higher if title is only one line)</a:t>
            </a:r>
          </a:p>
        </p:txBody>
      </p:sp>
      <p:sp>
        <p:nvSpPr>
          <p:cNvPr id="47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 smtClean="0"/>
              <a:t>www.pwc.com</a:t>
            </a:r>
            <a:endParaRPr lang="en-GB" noProof="0"/>
          </a:p>
        </p:txBody>
      </p:sp>
      <p:grpSp>
        <p:nvGrpSpPr>
          <p:cNvPr id="96" name="Group 32"/>
          <p:cNvGrpSpPr/>
          <p:nvPr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97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 dirty="0"/>
            </a:p>
          </p:txBody>
        </p:sp>
        <p:sp>
          <p:nvSpPr>
            <p:cNvPr id="98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 dirty="0"/>
            </a:p>
          </p:txBody>
        </p: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 userDrawn="1"/>
        </p:nvGrpSpPr>
        <p:grpSpPr bwMode="gray">
          <a:xfrm>
            <a:off x="1752601" y="1"/>
            <a:ext cx="7391400" cy="6176009"/>
            <a:chOff x="19140488" y="13674"/>
            <a:chExt cx="7443798" cy="6145827"/>
          </a:xfrm>
        </p:grpSpPr>
        <p:sp>
          <p:nvSpPr>
            <p:cNvPr id="28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9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0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1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3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54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add the presentation’s main title</a:t>
            </a:r>
            <a:endParaRPr lang="en-GB" noProof="0" dirty="0"/>
          </a:p>
        </p:txBody>
      </p:sp>
      <p:sp>
        <p:nvSpPr>
          <p:cNvPr id="55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 smtClean="0"/>
              <a:t>Subtitle and date (move higher if title is only one line)</a:t>
            </a:r>
          </a:p>
        </p:txBody>
      </p:sp>
      <p:sp>
        <p:nvSpPr>
          <p:cNvPr id="56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 smtClean="0"/>
              <a:t>www.pwc.com</a:t>
            </a:r>
            <a:endParaRPr lang="en-GB" noProof="0"/>
          </a:p>
        </p:txBody>
      </p:sp>
      <p:sp>
        <p:nvSpPr>
          <p:cNvPr id="17" name="Picture Placeholder 76"/>
          <p:cNvSpPr>
            <a:spLocks noGrp="1"/>
          </p:cNvSpPr>
          <p:nvPr>
            <p:ph type="pic" sz="quarter" idx="13"/>
          </p:nvPr>
        </p:nvSpPr>
        <p:spPr>
          <a:xfrm>
            <a:off x="1752600" y="2899977"/>
            <a:ext cx="6324600" cy="3272223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grpSp>
        <p:nvGrpSpPr>
          <p:cNvPr id="18" name="Group 32"/>
          <p:cNvGrpSpPr/>
          <p:nvPr userDrawn="1"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19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 dirty="0"/>
            </a:p>
          </p:txBody>
        </p:sp>
        <p:sp>
          <p:nvSpPr>
            <p:cNvPr id="21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 dirty="0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Assurance Business Plan FY13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dirty="0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Shape 14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A72DC29-E9B3-4114-846B-3C3BA4A6A634}" type="datetime1">
              <a:rPr lang="en-GB" smtClean="0"/>
              <a:pPr/>
              <a:t>04/03/2015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649"/>
          <p:cNvSpPr>
            <a:spLocks noChangeArrowheads="1"/>
          </p:cNvSpPr>
          <p:nvPr/>
        </p:nvSpPr>
        <p:spPr bwMode="gray">
          <a:xfrm>
            <a:off x="7391400" y="685801"/>
            <a:ext cx="1752600" cy="54863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0" dirty="0"/>
          </a:p>
        </p:txBody>
      </p:sp>
      <p:sp>
        <p:nvSpPr>
          <p:cNvPr id="81" name="Rectangle 648"/>
          <p:cNvSpPr>
            <a:spLocks noChangeArrowheads="1"/>
          </p:cNvSpPr>
          <p:nvPr/>
        </p:nvSpPr>
        <p:spPr bwMode="gray">
          <a:xfrm>
            <a:off x="1752600" y="0"/>
            <a:ext cx="56388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0" dirty="0"/>
          </a:p>
        </p:txBody>
      </p:sp>
      <p:sp>
        <p:nvSpPr>
          <p:cNvPr id="83" name="Rectangle 650"/>
          <p:cNvSpPr>
            <a:spLocks noChangeArrowheads="1"/>
          </p:cNvSpPr>
          <p:nvPr/>
        </p:nvSpPr>
        <p:spPr bwMode="gray">
          <a:xfrm>
            <a:off x="1752600" y="685800"/>
            <a:ext cx="5638800" cy="5486400"/>
          </a:xfrm>
          <a:prstGeom prst="rect">
            <a:avLst/>
          </a:prstGeom>
          <a:solidFill>
            <a:schemeClr val="tx2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0" dirty="0"/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add the presentation’s main title</a:t>
            </a:r>
            <a:endParaRPr lang="en-GB" noProof="0" dirty="0"/>
          </a:p>
        </p:txBody>
      </p:sp>
      <p:sp>
        <p:nvSpPr>
          <p:cNvPr id="51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 smtClean="0"/>
              <a:t>Subtitle and date (move higher if title is only one line)</a:t>
            </a:r>
          </a:p>
        </p:txBody>
      </p:sp>
      <p:sp>
        <p:nvSpPr>
          <p:cNvPr id="52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 smtClean="0"/>
              <a:t>www.pwc.com</a:t>
            </a:r>
            <a:endParaRPr lang="en-GB" noProof="0"/>
          </a:p>
        </p:txBody>
      </p:sp>
      <p:grpSp>
        <p:nvGrpSpPr>
          <p:cNvPr id="11" name="Group 32"/>
          <p:cNvGrpSpPr/>
          <p:nvPr userDrawn="1"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12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chemeClr val="tx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 dirty="0"/>
            </a:p>
          </p:txBody>
        </p:sp>
        <p:sp>
          <p:nvSpPr>
            <p:cNvPr id="13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 dirty="0"/>
            </a:p>
          </p:txBody>
        </p:sp>
      </p:grp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5867400"/>
            <a:ext cx="4800600" cy="762000"/>
          </a:xfrm>
        </p:spPr>
        <p:txBody>
          <a:bodyPr anchor="b"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Add legal and copyright disclaimers here.</a:t>
            </a:r>
            <a:endParaRPr lang="en-GB" noProof="0"/>
          </a:p>
        </p:txBody>
      </p:sp>
      <p:cxnSp>
        <p:nvCxnSpPr>
          <p:cNvPr id="7" name="Shape 6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1752601"/>
            <a:ext cx="3962400" cy="4419599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201" y="1752600"/>
            <a:ext cx="3962399" cy="4419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Assurance Business Plan FY13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533400" y="6477001"/>
            <a:ext cx="25908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dirty="0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2" name="Shape 61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8E906D1-E6D8-4835-8419-13E00126B7D2}" type="datetime1">
              <a:rPr lang="en-GB" smtClean="0"/>
              <a:pPr/>
              <a:t>04/03/2015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1"/>
            <a:ext cx="8077200" cy="914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3"/>
          </p:nvPr>
        </p:nvSpPr>
        <p:spPr>
          <a:xfrm>
            <a:off x="533400" y="1752601"/>
            <a:ext cx="2590800" cy="4419599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3276601" y="1752601"/>
            <a:ext cx="2590799" cy="4419599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019800" y="1752601"/>
            <a:ext cx="2590800" cy="4419599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Assurance Business Plan FY13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dirty="0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hape 18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D705EFE-24ED-4601-B92E-4ADB0DB49B3B}" type="datetime1">
              <a:rPr lang="en-GB" smtClean="0"/>
              <a:pPr/>
              <a:t>04/03/2015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und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3352800"/>
            <a:ext cx="3962400" cy="28194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199" y="3352800"/>
            <a:ext cx="3962401" cy="28194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Assurance Business Plan FY13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533400" y="6477001"/>
            <a:ext cx="25908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dirty="0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8077200" cy="14478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270F121-D349-42D9-8085-20838C5A4971}" type="datetime1">
              <a:rPr lang="en-GB" smtClean="0"/>
              <a:pPr/>
              <a:t>04/03/2015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Lef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6019800" y="1752600"/>
            <a:ext cx="2590800" cy="2133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019800" y="4038600"/>
            <a:ext cx="2590800" cy="2133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5334000" cy="4419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Assurance Business Plan FY13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533400" y="6477001"/>
            <a:ext cx="25908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dirty="0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FD9B88C-2580-463C-A43D-A478B352F217}" type="datetime1">
              <a:rPr lang="en-GB" smtClean="0"/>
              <a:pPr/>
              <a:t>04/03/2015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1752600"/>
            <a:ext cx="2590800" cy="2133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4038600"/>
            <a:ext cx="2590800" cy="2133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3276600" y="1752600"/>
            <a:ext cx="5334000" cy="4419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Assurance Business Plan FY13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533400" y="6477001"/>
            <a:ext cx="25908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dirty="0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EFEDDA5-DD8D-4573-9776-3DBF09F774EE}" type="datetime1">
              <a:rPr lang="en-GB" smtClean="0"/>
              <a:pPr/>
              <a:t>04/03/2015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 with Imp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685800"/>
            <a:ext cx="53340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GB" noProof="1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3276600" y="1752600"/>
            <a:ext cx="53340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GB" noProof="1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2590800" cy="2130552"/>
          </a:xfrm>
        </p:spPr>
        <p:txBody>
          <a:bodyPr/>
          <a:lstStyle>
            <a:lvl1pPr>
              <a:defRPr sz="2400" b="1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Assurance Business Plan FY13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533400" y="6477001"/>
            <a:ext cx="25908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1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Shape 29"/>
          <p:cNvCxnSpPr/>
          <p:nvPr/>
        </p:nvCxnSpPr>
        <p:spPr>
          <a:xfrm rot="5400000" flipH="1" flipV="1">
            <a:off x="5791201" y="-2057400"/>
            <a:ext cx="152399" cy="54864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F9AD6D4-7102-4E15-8882-9B9421E37E68}" type="datetime1">
              <a:rPr lang="en-GB" smtClean="0"/>
              <a:pPr/>
              <a:t>04/03/2015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Assurance Business Plan FY13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33400" y="6477001"/>
            <a:ext cx="25908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dirty="0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hape 9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83EA06D-E177-432B-9E14-9FDD6790741A}" type="datetime1">
              <a:rPr lang="en-GB" smtClean="0"/>
              <a:pPr/>
              <a:t>04/03/2015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1" cy="91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smtClean="0"/>
              <a:t>Click to edit</a:t>
            </a:r>
            <a:br>
              <a:rPr lang="en-GB" noProof="0" smtClean="0"/>
            </a:br>
            <a:r>
              <a:rPr lang="en-GB" noProof="0" smtClean="0"/>
              <a:t>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1752600"/>
            <a:ext cx="8077199" cy="441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8FA4354-10DE-4445-9E21-6F6E46E777B0}" type="datetime1">
              <a:rPr lang="en-GB" smtClean="0"/>
              <a:pPr/>
              <a:t>04/03/2015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0352" y="6324600"/>
            <a:ext cx="5260848" cy="150876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Assurance Business Plan FY13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0" r:id="rId20"/>
    <p:sldLayoutId id="2147483671" r:id="rId2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-27432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Tx/>
        <a:buFontTx/>
        <a:buNone/>
        <a:tabLst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•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54864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-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82296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◦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109728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›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74320" marR="0" indent="-27432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Pct val="100000"/>
        <a:buFont typeface="+mj-lt"/>
        <a:buAutoNum type="arabicPeriod"/>
        <a:tabLst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54864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alpha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82296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roman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itchFamily="34" charset="0"/>
        <a:buNone/>
        <a:defRPr sz="2000" b="1" kern="1200" baseline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895475" y="838200"/>
            <a:ext cx="5343525" cy="4876800"/>
          </a:xfrm>
        </p:spPr>
        <p:txBody>
          <a:bodyPr/>
          <a:lstStyle/>
          <a:p>
            <a:r>
              <a:rPr lang="ru-RU" sz="2400" dirty="0"/>
              <a:t>Роль Местного Агента Фонда в осуществлении контроля за реализацией грантов Глобального Фонда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1800" dirty="0"/>
              <a:t>Татьяна </a:t>
            </a:r>
            <a:r>
              <a:rPr lang="ru-RU" sz="1800" dirty="0" err="1"/>
              <a:t>Мойченко</a:t>
            </a:r>
            <a:r>
              <a:rPr lang="ru-RU" sz="1800" dirty="0"/>
              <a:t>, </a:t>
            </a:r>
            <a:br>
              <a:rPr lang="ru-RU" sz="1800" dirty="0"/>
            </a:br>
            <a:r>
              <a:rPr lang="ru-RU" sz="1800" dirty="0"/>
              <a:t>Программный эксперт МАФ, Казахстан</a:t>
            </a:r>
            <a:br>
              <a:rPr lang="ru-RU" sz="1800" dirty="0"/>
            </a:br>
            <a:endParaRPr lang="en-GB" sz="18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 flipV="1">
            <a:off x="1895475" y="3048000"/>
            <a:ext cx="5343525" cy="152400"/>
          </a:xfrm>
        </p:spPr>
        <p:txBody>
          <a:bodyPr/>
          <a:lstStyle/>
          <a:p>
            <a:endParaRPr lang="en-GB" sz="20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www.pwc.com</a:t>
            </a:r>
            <a:r>
              <a:rPr lang="en-US" dirty="0" smtClean="0">
                <a:latin typeface="+mj-lt"/>
              </a:rPr>
              <a:t>/kz</a:t>
            </a:r>
            <a:endParaRPr lang="en-GB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МАФ в Республике Казахстан- </a:t>
            </a:r>
            <a:r>
              <a:rPr lang="en-US" dirty="0"/>
              <a:t>PwC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indent="0" algn="ctr"/>
            <a:r>
              <a:rPr lang="ru-RU" dirty="0"/>
              <a:t>ТОО «</a:t>
            </a:r>
            <a:r>
              <a:rPr lang="ru-RU" dirty="0" err="1"/>
              <a:t>ПрайсуотерхаусКуперс</a:t>
            </a:r>
            <a:r>
              <a:rPr lang="ru-RU" dirty="0"/>
              <a:t>» </a:t>
            </a:r>
          </a:p>
          <a:p>
            <a:pPr indent="0" algn="ctr"/>
            <a:r>
              <a:rPr lang="ru-RU" dirty="0"/>
              <a:t>с августа 2012 </a:t>
            </a:r>
            <a:r>
              <a:rPr lang="ru-RU" dirty="0" smtClean="0"/>
              <a:t>года</a:t>
            </a:r>
          </a:p>
          <a:p>
            <a:pPr indent="0" algn="ctr"/>
            <a:endParaRPr lang="ru-RU" dirty="0"/>
          </a:p>
          <a:p>
            <a:pPr indent="0"/>
            <a:r>
              <a:rPr lang="ru-RU" b="1" i="1" dirty="0"/>
              <a:t>Состав команды:</a:t>
            </a:r>
          </a:p>
          <a:p>
            <a:pPr indent="0"/>
            <a:r>
              <a:rPr lang="en-US" dirty="0"/>
              <a:t>Team Leader</a:t>
            </a:r>
            <a:endParaRPr lang="ru-RU" dirty="0"/>
          </a:p>
          <a:p>
            <a:pPr indent="0"/>
            <a:r>
              <a:rPr lang="en-US" dirty="0"/>
              <a:t>Finance Professional</a:t>
            </a:r>
            <a:endParaRPr lang="ru-RU" dirty="0"/>
          </a:p>
          <a:p>
            <a:pPr indent="0"/>
            <a:r>
              <a:rPr lang="en-US" dirty="0"/>
              <a:t>Junior Finance Professional</a:t>
            </a:r>
            <a:endParaRPr lang="ru-RU" dirty="0"/>
          </a:p>
          <a:p>
            <a:pPr indent="0"/>
            <a:r>
              <a:rPr lang="en-US" dirty="0"/>
              <a:t>Programmatic/M&amp;E Expert</a:t>
            </a:r>
            <a:endParaRPr lang="ru-RU" dirty="0"/>
          </a:p>
          <a:p>
            <a:pPr indent="0"/>
            <a:r>
              <a:rPr lang="en-US" dirty="0"/>
              <a:t>PSM Expert </a:t>
            </a:r>
            <a:endParaRPr lang="ru-RU" dirty="0"/>
          </a:p>
          <a:p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Assurance Business Plan FY13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72DC29-E9B3-4114-846B-3C3BA4A6A634}" type="datetime1">
              <a:rPr lang="en-GB" smtClean="0"/>
              <a:pPr/>
              <a:t>04/03/2015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9413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Виды деятельности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ru-RU" dirty="0"/>
              <a:t>Верификация </a:t>
            </a:r>
            <a:r>
              <a:rPr lang="en-US" dirty="0"/>
              <a:t>PU</a:t>
            </a:r>
            <a:r>
              <a:rPr lang="ru-RU" dirty="0"/>
              <a:t>/</a:t>
            </a:r>
            <a:r>
              <a:rPr lang="en-US" dirty="0"/>
              <a:t>DR</a:t>
            </a:r>
          </a:p>
          <a:p>
            <a:r>
              <a:rPr lang="ru-RU" dirty="0"/>
              <a:t>Проведение </a:t>
            </a:r>
            <a:r>
              <a:rPr lang="en-US" dirty="0"/>
              <a:t>OSDV</a:t>
            </a:r>
            <a:endParaRPr lang="ru-RU" dirty="0"/>
          </a:p>
          <a:p>
            <a:r>
              <a:rPr lang="ru-RU" dirty="0"/>
              <a:t>Проведение </a:t>
            </a:r>
            <a:r>
              <a:rPr lang="en-US" dirty="0"/>
              <a:t>RSQA</a:t>
            </a:r>
            <a:endParaRPr lang="ru-RU" dirty="0"/>
          </a:p>
          <a:p>
            <a:r>
              <a:rPr lang="en-US" dirty="0"/>
              <a:t>Spot-Checks</a:t>
            </a:r>
            <a:r>
              <a:rPr lang="ru-RU" dirty="0"/>
              <a:t> – визиты к ОП, СР и </a:t>
            </a:r>
            <a:r>
              <a:rPr lang="ru-RU" dirty="0" err="1"/>
              <a:t>ССРам</a:t>
            </a:r>
            <a:endParaRPr lang="en-US" dirty="0"/>
          </a:p>
          <a:p>
            <a:r>
              <a:rPr lang="en-US" dirty="0"/>
              <a:t>Ad-hoc PSM-related services</a:t>
            </a:r>
          </a:p>
          <a:p>
            <a:r>
              <a:rPr lang="ru-RU" dirty="0"/>
              <a:t>Надзор заседаний СКК</a:t>
            </a:r>
          </a:p>
          <a:p>
            <a:r>
              <a:rPr lang="ru-RU" dirty="0"/>
              <a:t>Визиты </a:t>
            </a:r>
            <a:r>
              <a:rPr lang="en-US" dirty="0"/>
              <a:t>FPM</a:t>
            </a:r>
          </a:p>
          <a:p>
            <a:r>
              <a:rPr lang="en-US" dirty="0"/>
              <a:t>Review M&amp;E Plan/PF</a:t>
            </a:r>
            <a:endParaRPr lang="ru-RU" dirty="0"/>
          </a:p>
          <a:p>
            <a:r>
              <a:rPr lang="ru-RU" dirty="0"/>
              <a:t>Другие виды услуг</a:t>
            </a:r>
            <a:r>
              <a:rPr lang="en-US" dirty="0"/>
              <a:t> (Anti-terrorism certification, Audit Related, OIG Recommendations Follow Up, EHRN grant, Review of status of conditions, Risk assessment, </a:t>
            </a:r>
            <a:r>
              <a:rPr lang="ru-RU" dirty="0"/>
              <a:t>дополнительные запросы ГФ</a:t>
            </a:r>
            <a:r>
              <a:rPr lang="en-US" dirty="0"/>
              <a:t>)</a:t>
            </a:r>
          </a:p>
          <a:p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Assurance Business Plan FY13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72DC29-E9B3-4114-846B-3C3BA4A6A634}" type="datetime1">
              <a:rPr lang="en-GB" smtClean="0"/>
              <a:pPr/>
              <a:t>04/03/2015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6674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 txBox="1">
            <a:spLocks/>
          </p:cNvSpPr>
          <p:nvPr/>
        </p:nvSpPr>
        <p:spPr>
          <a:xfrm>
            <a:off x="685800" y="5661248"/>
            <a:ext cx="6094445" cy="76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pPr marL="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 </a:t>
            </a:r>
            <a:r>
              <a:rPr kumimoji="0" lang="ru-RU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Arial" pitchFamily="34" charset="0"/>
              </a:rPr>
              <a:t>2012 PwC. Все права защищены. Дальнейшее распространение без разрешения PwC запрещено. "PwC" относится к сети фирм-участников ПрайсуотерхаусКуперс </a:t>
            </a:r>
            <a:r>
              <a:rPr kumimoji="0" lang="ru-RU" sz="1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Arial" pitchFamily="34" charset="0"/>
              </a:rPr>
              <a:t>Интернешнл</a:t>
            </a:r>
            <a:r>
              <a:rPr kumimoji="0" lang="ru-RU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Arial" pitchFamily="34" charset="0"/>
              </a:rPr>
              <a:t> Лимитед (</a:t>
            </a:r>
            <a:r>
              <a:rPr kumimoji="0" lang="en-US" sz="1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Arial" pitchFamily="34" charset="0"/>
              </a:rPr>
              <a:t>PwCIL</a:t>
            </a:r>
            <a:r>
              <a:rPr kumimoji="0" lang="ru-RU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Arial" pitchFamily="34" charset="0"/>
              </a:rPr>
              <a:t>), или, в зависимости от контекста, индивидуальных фирм-участников сети PwC. Каждая фирма является отдельным юридическим лицом и не выступает в роли агента </a:t>
            </a:r>
            <a:r>
              <a:rPr kumimoji="0" lang="ru-RU" sz="1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Arial" pitchFamily="34" charset="0"/>
              </a:rPr>
              <a:t>PwCIL</a:t>
            </a:r>
            <a:r>
              <a:rPr kumimoji="0" lang="ru-RU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Arial" pitchFamily="34" charset="0"/>
              </a:rPr>
              <a:t> или другой фирмы-участника. </a:t>
            </a:r>
            <a:r>
              <a:rPr kumimoji="0" lang="ru-RU" sz="1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Arial" pitchFamily="34" charset="0"/>
              </a:rPr>
              <a:t>PwCIL</a:t>
            </a:r>
            <a:r>
              <a:rPr kumimoji="0" lang="ru-RU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Arial" pitchFamily="34" charset="0"/>
              </a:rPr>
              <a:t> не оказывает услуги клиентам. </a:t>
            </a:r>
            <a:r>
              <a:rPr kumimoji="0" lang="ru-RU" sz="1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Arial" pitchFamily="34" charset="0"/>
              </a:rPr>
              <a:t>PwCIL</a:t>
            </a:r>
            <a:r>
              <a:rPr kumimoji="0" lang="ru-RU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Arial" pitchFamily="34" charset="0"/>
              </a:rPr>
              <a:t> не несет ответственность в отношении действий или бездействий любой из фирм-участников и не контролирует их профессиональную деятельность, и ни при каких обстоятельствах не ограничивает их действия. Ни одна из фирм-участников не несет ответственность в отношении действий или бездействий любой другой фирмы-участника и не контролирует их профессиональную деятельность, и ни при каких обстоятельствах не ограничивает их действия. 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98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wC Presentation Orange">
  <a:themeElements>
    <a:clrScheme name="PwC Orange">
      <a:dk1>
        <a:srgbClr val="000000"/>
      </a:dk1>
      <a:lt1>
        <a:srgbClr val="FFFFFF"/>
      </a:lt1>
      <a:dk2>
        <a:srgbClr val="DC6900"/>
      </a:dk2>
      <a:lt2>
        <a:srgbClr val="FFFFFF"/>
      </a:lt2>
      <a:accent1>
        <a:srgbClr val="DC6900"/>
      </a:accent1>
      <a:accent2>
        <a:srgbClr val="FFB600"/>
      </a:accent2>
      <a:accent3>
        <a:srgbClr val="602320"/>
      </a:accent3>
      <a:accent4>
        <a:srgbClr val="E27588"/>
      </a:accent4>
      <a:accent5>
        <a:srgbClr val="A32020"/>
      </a:accent5>
      <a:accent6>
        <a:srgbClr val="E0301E"/>
      </a:accent6>
      <a:hlink>
        <a:srgbClr val="0000FF"/>
      </a:hlink>
      <a:folHlink>
        <a:srgbClr val="0000FF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ltGray">
        <a:solidFill>
          <a:schemeClr val="tx2"/>
        </a:solidFill>
        <a:ln w="3175"/>
      </a:spPr>
      <a:bodyPr rtlCol="0" anchor="ctr"/>
      <a:lstStyle>
        <a:defPPr algn="ctr">
          <a:defRPr dirty="0" err="1" smtClean="0">
            <a:solidFill>
              <a:schemeClr val="bg1"/>
            </a:solidFill>
            <a:latin typeface="Georg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accent4">
            <a:lumMod val="75000"/>
          </a:schemeClr>
        </a:solidFill>
      </a:spPr>
      <a:bodyPr vert="horz" lIns="0" tIns="0" rIns="0" bIns="0" rtlCol="0">
        <a:no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900"/>
          </a:spcAft>
          <a:buClr>
            <a:schemeClr val="tx1"/>
          </a:buClr>
          <a:buSzTx/>
          <a:buFontTx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PwC Presentation Orange</Template>
  <TotalTime>5982</TotalTime>
  <Words>118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PwC Presentation Orange</vt:lpstr>
      <vt:lpstr>Роль Местного Агента Фонда в осуществлении контроля за реализацией грантов Глобального Фонда   Татьяна Мойченко,  Программный эксперт МАФ, Казахстан </vt:lpstr>
      <vt:lpstr>МАФ в Республике Казахстан- PwC</vt:lpstr>
      <vt:lpstr>Виды деятельности</vt:lpstr>
      <vt:lpstr>PowerPoint Presentation</vt:lpstr>
    </vt:vector>
  </TitlesOfParts>
  <Company>PricewaterhouseCoopers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Assurance Strategy Day</dc:title>
  <dc:creator>aakhmetzha001</dc:creator>
  <cp:lastModifiedBy>user</cp:lastModifiedBy>
  <cp:revision>821</cp:revision>
  <cp:lastPrinted>2014-11-28T12:27:11Z</cp:lastPrinted>
  <dcterms:created xsi:type="dcterms:W3CDTF">2012-05-14T07:43:17Z</dcterms:created>
  <dcterms:modified xsi:type="dcterms:W3CDTF">2015-03-04T07:39:48Z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B template version">
    <vt:lpwstr>6</vt:lpwstr>
  </property>
  <property fmtid="{D5CDD505-2E9C-101B-9397-08002B2CF9AE}" pid="3" name="TB template type">
    <vt:lpwstr>Onscreen</vt:lpwstr>
  </property>
  <property fmtid="{D5CDD505-2E9C-101B-9397-08002B2CF9AE}" pid="4" name="Template created by">
    <vt:lpwstr>PwC</vt:lpwstr>
  </property>
  <property fmtid="{D5CDD505-2E9C-101B-9397-08002B2CF9AE}" pid="5" name="Template version">
    <vt:lpwstr>5</vt:lpwstr>
  </property>
</Properties>
</file>