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2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03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71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42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38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452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866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29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559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41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91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41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ED837-E434-483C-B081-F872B62A7D7A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91ED7-C43B-4F89-A2CD-88C9FECEC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0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052513"/>
            <a:ext cx="8785225" cy="3960812"/>
          </a:xfrm>
        </p:spPr>
        <p:txBody>
          <a:bodyPr/>
          <a:lstStyle/>
          <a:p>
            <a:pPr algn="ctr">
              <a:defRPr/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27 июня 2013 г.</a:t>
            </a: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Алматы</a:t>
            </a:r>
            <a:b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 smtClean="0">
                <a:solidFill>
                  <a:srgbClr val="FCF004"/>
                </a:solidFill>
              </a:rPr>
              <a:t>  </a:t>
            </a:r>
            <a:br>
              <a:rPr lang="ru-RU" sz="3200" b="0" dirty="0" smtClean="0">
                <a:solidFill>
                  <a:srgbClr val="FCF004"/>
                </a:solidFill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Отмена  закупа ПТР для 70 ШЛУ ТБ больных из средств  гранта Глобального Фонда</a:t>
            </a:r>
            <a:r>
              <a:rPr lang="ru-RU" sz="1600" dirty="0" smtClean="0">
                <a:solidFill>
                  <a:schemeClr val="hlink"/>
                </a:solidFill>
              </a:rPr>
              <a:t/>
            </a:r>
            <a:br>
              <a:rPr lang="ru-RU" sz="1600" dirty="0" smtClean="0">
                <a:solidFill>
                  <a:schemeClr val="hlink"/>
                </a:solidFill>
              </a:rPr>
            </a:br>
            <a:r>
              <a:rPr lang="ru-RU" sz="1600" dirty="0" smtClean="0"/>
              <a:t> 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373688"/>
            <a:ext cx="8135937" cy="792162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Проект ГФ по ТБ </a:t>
            </a:r>
          </a:p>
          <a:p>
            <a:pPr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НЦПТ МЗ РК</a:t>
            </a:r>
          </a:p>
        </p:txBody>
      </p:sp>
    </p:spTree>
    <p:extLst>
      <p:ext uri="{BB962C8B-B14F-4D97-AF65-F5344CB8AC3E}">
        <p14:creationId xmlns:p14="http://schemas.microsoft.com/office/powerpoint/2010/main" val="349234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4248150" cy="8509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 презентации </a:t>
            </a: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smtClean="0"/>
              <a:t>Представить причины отмены закупа препаратов  для лечения 70 ШЛУ ТБ пациентов;</a:t>
            </a:r>
          </a:p>
          <a:p>
            <a:endParaRPr lang="ru-RU" sz="2400" smtClean="0"/>
          </a:p>
          <a:p>
            <a:r>
              <a:rPr lang="ru-RU" sz="2400" smtClean="0">
                <a:cs typeface="Times New Roman" pitchFamily="18" charset="0"/>
              </a:rPr>
              <a:t>Внести на рассмотрение заседания СКК  «вопрос об отмене закупа ПТП для лечения 70 больных ШЛУ ТБ из средств экономии бюджета проекта Глобального Фонда 2010-2011гг.»;</a:t>
            </a:r>
          </a:p>
          <a:p>
            <a:endParaRPr lang="ru-RU" sz="2400" smtClean="0">
              <a:cs typeface="Times New Roman" pitchFamily="18" charset="0"/>
            </a:endParaRPr>
          </a:p>
          <a:p>
            <a:r>
              <a:rPr lang="ru-RU" sz="2400" smtClean="0"/>
              <a:t>Получить официальное одобрение СКК на отмену закупа препаратов на 70 ШЛУ ТБ пациентов;</a:t>
            </a:r>
          </a:p>
        </p:txBody>
      </p:sp>
    </p:spTree>
    <p:extLst>
      <p:ext uri="{BB962C8B-B14F-4D97-AF65-F5344CB8AC3E}">
        <p14:creationId xmlns:p14="http://schemas.microsoft.com/office/powerpoint/2010/main" val="1550315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2339752" y="260648"/>
            <a:ext cx="4248150" cy="8509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История вопроса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ctr">
              <a:defRPr/>
            </a:pPr>
            <a:r>
              <a:rPr lang="ru-RU" sz="2400" dirty="0" smtClean="0"/>
              <a:t>При закупе препаратов на когорту 2011 года сформировалась экономия средств: </a:t>
            </a:r>
            <a:endParaRPr lang="ru-RU" sz="2400" dirty="0"/>
          </a:p>
          <a:p>
            <a:pPr marL="0" indent="0" algn="ctr" fontAlgn="ctr">
              <a:buFontTx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1 645 649,74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$</a:t>
            </a: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ctr">
              <a:defRPr/>
            </a:pPr>
            <a:r>
              <a:rPr lang="ru-RU" sz="2400" dirty="0" smtClean="0">
                <a:cs typeface="Times New Roman" pitchFamily="18" charset="0"/>
              </a:rPr>
              <a:t>По согласованию с Портфолио менеджером был запланирован дополнительный закуп противотуберкулезных препаратов на 300 МЛУ и 70 ШЛУ ТБ больных; </a:t>
            </a:r>
          </a:p>
          <a:p>
            <a:pPr fontAlgn="ctr">
              <a:defRPr/>
            </a:pPr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Получено одобрение СКК от </a:t>
            </a:r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17.10.2012г</a:t>
            </a:r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. ;</a:t>
            </a:r>
          </a:p>
          <a:p>
            <a:pPr fontAlgn="ctr">
              <a:defRPr/>
            </a:pPr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Закуп препаратов на 300 МЛУ ТБ пациентов выполнен;</a:t>
            </a:r>
          </a:p>
          <a:p>
            <a:pPr fontAlgn="ctr">
              <a:defRPr/>
            </a:pPr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Закуп препаратов на 70 ШЛУ ТБ пациентов </a:t>
            </a:r>
            <a:r>
              <a:rPr lang="ru-RU" sz="2400" b="1" dirty="0" smtClean="0">
                <a:solidFill>
                  <a:srgbClr val="000000"/>
                </a:solidFill>
                <a:cs typeface="Times New Roman" pitchFamily="18" charset="0"/>
              </a:rPr>
              <a:t>НЕ СОСТОЯЛСЯ</a:t>
            </a:r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;</a:t>
            </a:r>
          </a:p>
          <a:p>
            <a:pPr fontAlgn="ctr">
              <a:defRPr/>
            </a:pPr>
            <a:endParaRPr lang="ru-RU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fontAlgn="ctr">
              <a:defRPr/>
            </a:pPr>
            <a:endParaRPr lang="ru-RU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fontAlgn="ctr">
              <a:defRPr/>
            </a:pPr>
            <a:endParaRPr lang="ru-RU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dirty="0" smtClean="0">
                <a:latin typeface="+mj-lt"/>
              </a:rPr>
              <a:t> 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4642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4176712" cy="8509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Анализ формирования экономии средств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850" y="1341438"/>
          <a:ext cx="8496300" cy="4818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862"/>
                <a:gridCol w="1742658"/>
                <a:gridCol w="1699260"/>
                <a:gridCol w="1699260"/>
                <a:gridCol w="1699260"/>
              </a:tblGrid>
              <a:tr h="91446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Период закупа </a:t>
                      </a:r>
                      <a:endParaRPr lang="ru-RU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Плановые средства на закуп  ПТП</a:t>
                      </a:r>
                      <a:endParaRPr lang="ru-RU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Фактические средства на закуп ПТП </a:t>
                      </a:r>
                      <a:endParaRPr lang="ru-RU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Плановые средства на логистику</a:t>
                      </a:r>
                      <a:endParaRPr lang="ru-RU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Фактические средства на логистику</a:t>
                      </a:r>
                      <a:endParaRPr lang="ru-RU" sz="1800" dirty="0"/>
                    </a:p>
                  </a:txBody>
                  <a:tcPr marT="45718" marB="45718"/>
                </a:tc>
              </a:tr>
              <a:tr h="7449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 год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8136000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8274243,11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788144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276149,22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</a:tr>
              <a:tr h="7449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 год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6120000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3393491,28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592852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983956,39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</a:tr>
              <a:tr h="9239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r>
                        <a:rPr lang="ru-RU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экономии после 1 фазы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1350998,4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2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294651,34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4" marB="45714"/>
                </a:tc>
              </a:tr>
              <a:tr h="7449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 год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5929714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13084889,48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1119089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742072,14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</a:tr>
              <a:tr h="7449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год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4023735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11956,28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759382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403917,59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795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2483768" y="260648"/>
            <a:ext cx="4248150" cy="8509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Динамика цен на препараты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345257"/>
              </p:ext>
            </p:extLst>
          </p:nvPr>
        </p:nvGraphicFramePr>
        <p:xfrm>
          <a:off x="323850" y="1341438"/>
          <a:ext cx="8496300" cy="5040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910"/>
                <a:gridCol w="1310610"/>
                <a:gridCol w="1425694"/>
                <a:gridCol w="1656184"/>
                <a:gridCol w="2015902"/>
              </a:tblGrid>
              <a:tr h="6124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Наименование препаратов</a:t>
                      </a:r>
                      <a:endParaRPr lang="ru-RU" sz="14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ед.изм.</a:t>
                      </a:r>
                      <a:endParaRPr lang="ru-RU" sz="14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USD</a:t>
                      </a:r>
                      <a:endParaRPr lang="en-US" sz="14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цена за единицу в 2012 году</a:t>
                      </a:r>
                      <a:endParaRPr lang="ru-RU" sz="14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цена за единицу в 2013 году</a:t>
                      </a:r>
                      <a:endParaRPr lang="ru-RU" sz="14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</a:tr>
              <a:tr h="520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Капреомицин 1000 мг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1 флакон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$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5,53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  <a:tr h="520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Амикацин 500 мг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10 ампул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$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10,67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10,57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  <a:tr h="520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Циклосерин 250 мг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100 капсул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$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59,09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59,09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  <a:tr h="520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Левофлоксацин 250 мг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100 таблеток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$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5,5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5,5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  <a:tr h="520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Протионамид 250 мг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100 таблеток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$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14,2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14,06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  <a:tr h="520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ПАСК содиум гранулы 60%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банка 100 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$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  <a:tr h="5206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Моксифлоксацин 400 мг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5 таблеток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$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8,4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  <a:tr h="78359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Амоксициллин 875 мг + </a:t>
                      </a:r>
                      <a:r>
                        <a:rPr lang="ru-RU" sz="1400" b="1" u="none" strike="noStrike" dirty="0" err="1">
                          <a:effectLst/>
                        </a:rPr>
                        <a:t>клавулановая</a:t>
                      </a:r>
                      <a:r>
                        <a:rPr lang="ru-RU" sz="1400" b="1" u="none" strike="noStrike" dirty="0">
                          <a:effectLst/>
                        </a:rPr>
                        <a:t> кислота 125 мг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14 таблеток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$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4,62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040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483768" y="260648"/>
            <a:ext cx="4248150" cy="8509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Анализ использования средств экономии 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mtClean="0"/>
              <a:t>На  дополнительный закуп препаратов для 300 МЛУ ТБ пациентов истрачены -</a:t>
            </a:r>
            <a:r>
              <a:rPr lang="ru-RU" b="1" smtClean="0"/>
              <a:t>1 445 642,56 </a:t>
            </a:r>
            <a:r>
              <a:rPr lang="en-US" smtClean="0"/>
              <a:t>$</a:t>
            </a:r>
            <a:r>
              <a:rPr lang="ru-RU" smtClean="0"/>
              <a:t>;</a:t>
            </a:r>
            <a:endParaRPr lang="en-US" smtClean="0"/>
          </a:p>
          <a:p>
            <a:endParaRPr lang="ru-RU" smtClean="0"/>
          </a:p>
          <a:p>
            <a:r>
              <a:rPr lang="ru-RU" smtClean="0"/>
              <a:t>Экономия средств  после закупа на когорту 2011 года была - </a:t>
            </a:r>
            <a:r>
              <a:rPr lang="ru-RU" b="1" smtClean="0">
                <a:cs typeface="Times New Roman" pitchFamily="18" charset="0"/>
              </a:rPr>
              <a:t>1 645 649,74 </a:t>
            </a:r>
            <a:r>
              <a:rPr lang="en-US" b="1" smtClean="0">
                <a:cs typeface="Times New Roman" pitchFamily="18" charset="0"/>
              </a:rPr>
              <a:t>$</a:t>
            </a:r>
            <a:r>
              <a:rPr lang="ru-RU" b="1" smtClean="0">
                <a:cs typeface="Times New Roman" pitchFamily="18" charset="0"/>
              </a:rPr>
              <a:t>;</a:t>
            </a:r>
          </a:p>
          <a:p>
            <a:endParaRPr lang="ru-RU" b="1" smtClean="0">
              <a:cs typeface="Times New Roman" pitchFamily="18" charset="0"/>
            </a:endParaRPr>
          </a:p>
          <a:p>
            <a:r>
              <a:rPr lang="ru-RU" smtClean="0">
                <a:cs typeface="Times New Roman" pitchFamily="18" charset="0"/>
              </a:rPr>
              <a:t>Разница составила - </a:t>
            </a:r>
            <a:r>
              <a:rPr lang="ru-RU" b="1" smtClean="0">
                <a:cs typeface="Times New Roman" pitchFamily="18" charset="0"/>
              </a:rPr>
              <a:t>200 007, 18</a:t>
            </a:r>
            <a:r>
              <a:rPr lang="en-US" b="1" smtClean="0">
                <a:cs typeface="Times New Roman" pitchFamily="18" charset="0"/>
              </a:rPr>
              <a:t>$</a:t>
            </a:r>
            <a:r>
              <a:rPr lang="ru-RU" b="1" smtClean="0">
                <a:cs typeface="Times New Roman" pitchFamily="18" charset="0"/>
              </a:rPr>
              <a:t>; </a:t>
            </a:r>
            <a:r>
              <a:rPr lang="ru-RU" smtClean="0">
                <a:cs typeface="Times New Roman" pitchFamily="18" charset="0"/>
              </a:rPr>
              <a:t>этих средств недостаточно для закупа препаратов на 70 ШЛУ ТБ пациентов; средства использованы в закупе на когорту 2012 года.</a:t>
            </a:r>
            <a:endParaRPr lang="en-US" smtClean="0">
              <a:cs typeface="Times New Roman" pitchFamily="18" charset="0"/>
            </a:endParaRPr>
          </a:p>
          <a:p>
            <a:endParaRPr lang="ru-RU" smtClean="0">
              <a:solidFill>
                <a:srgbClr val="000000"/>
              </a:solidFill>
              <a:cs typeface="Times New Roman" pitchFamily="18" charset="0"/>
            </a:endParaRPr>
          </a:p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079809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4824412" cy="13684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Сравнение плана закупа препаратов по проекту ГФ и набора пациентов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850" y="1700213"/>
          <a:ext cx="8496300" cy="4638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782"/>
                <a:gridCol w="1008112"/>
                <a:gridCol w="1656184"/>
                <a:gridCol w="1800200"/>
                <a:gridCol w="1679972"/>
                <a:gridCol w="1416050"/>
              </a:tblGrid>
              <a:tr h="106686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Год проекта </a:t>
                      </a:r>
                      <a:endParaRPr lang="ru-RU" sz="16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Календарный год </a:t>
                      </a:r>
                      <a:endParaRPr lang="ru-RU" sz="16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План  закупа на МЛУ пациентов </a:t>
                      </a:r>
                      <a:endParaRPr lang="ru-RU" sz="16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Набрано на лечение МЛУ ТБ пациентов </a:t>
                      </a:r>
                      <a:endParaRPr lang="ru-RU" sz="16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План  закупа на ШЛУ пациентов </a:t>
                      </a:r>
                      <a:endParaRPr lang="ru-RU" sz="16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Набрано на лечение ШЛУ ТБ пациентов </a:t>
                      </a:r>
                      <a:endParaRPr lang="ru-RU" sz="1600" dirty="0"/>
                    </a:p>
                  </a:txBody>
                  <a:tcPr marT="45723" marB="45723"/>
                </a:tc>
              </a:tr>
              <a:tr h="8929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2010 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2040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1090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220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</a:tr>
              <a:tr h="8929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2011 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1700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2387</a:t>
                      </a:r>
                      <a:endParaRPr lang="ru-RU" sz="1800" b="1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212</a:t>
                      </a:r>
                      <a:endParaRPr lang="ru-RU" sz="1800" b="1" dirty="0"/>
                    </a:p>
                  </a:txBody>
                  <a:tcPr marT="45723" marB="45723"/>
                </a:tc>
              </a:tr>
              <a:tr h="8929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2012 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1600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1531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240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234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</a:tr>
              <a:tr h="89295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2013 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1250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Поставка</a:t>
                      </a:r>
                      <a:r>
                        <a:rPr lang="ru-RU" sz="1800" baseline="0" dirty="0" smtClean="0"/>
                        <a:t> в августе</a:t>
                      </a:r>
                      <a:endParaRPr lang="ru-RU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0</a:t>
                      </a:r>
                      <a:endParaRPr lang="ru-RU" sz="1800" b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 marT="45723" marB="4572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44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4319587" cy="8509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Выводы</a:t>
            </a:r>
            <a:r>
              <a:rPr lang="ru-RU" dirty="0" smtClean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  <a:defRPr/>
            </a:pPr>
            <a:r>
              <a:rPr lang="ru-RU" dirty="0">
                <a:solidFill>
                  <a:srgbClr val="000000"/>
                </a:solidFill>
                <a:cs typeface="Times New Roman" pitchFamily="18" charset="0"/>
              </a:rPr>
              <a:t>Закуп препаратов </a:t>
            </a: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по проекту Глобального Фонда на </a:t>
            </a:r>
            <a:r>
              <a:rPr lang="ru-RU" dirty="0">
                <a:solidFill>
                  <a:srgbClr val="000000"/>
                </a:solidFill>
                <a:cs typeface="Times New Roman" pitchFamily="18" charset="0"/>
              </a:rPr>
              <a:t>70 ШЛУ ТБ пациентов </a:t>
            </a:r>
            <a:r>
              <a:rPr lang="ru-RU" sz="2600" dirty="0">
                <a:solidFill>
                  <a:srgbClr val="000000"/>
                </a:solidFill>
                <a:cs typeface="Times New Roman" pitchFamily="18" charset="0"/>
              </a:rPr>
              <a:t>НЕ СОСТОЯЛСЯ </a:t>
            </a:r>
            <a:r>
              <a:rPr lang="ru-RU" dirty="0">
                <a:solidFill>
                  <a:srgbClr val="000000"/>
                </a:solidFill>
                <a:cs typeface="Times New Roman" pitchFamily="18" charset="0"/>
              </a:rPr>
              <a:t>по </a:t>
            </a: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следующим причинам:</a:t>
            </a:r>
          </a:p>
          <a:p>
            <a:pPr marL="0" indent="0">
              <a:buFontTx/>
              <a:buNone/>
              <a:defRPr/>
            </a:pPr>
            <a:endParaRPr lang="ru-RU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Увеличение цены </a:t>
            </a:r>
            <a:r>
              <a:rPr lang="ru-RU" dirty="0">
                <a:solidFill>
                  <a:srgbClr val="000000"/>
                </a:solidFill>
                <a:cs typeface="Times New Roman" pitchFamily="18" charset="0"/>
              </a:rPr>
              <a:t>на </a:t>
            </a:r>
            <a:r>
              <a:rPr lang="ru-RU" dirty="0" err="1" smtClean="0">
                <a:solidFill>
                  <a:srgbClr val="000000"/>
                </a:solidFill>
                <a:cs typeface="Times New Roman" pitchFamily="18" charset="0"/>
              </a:rPr>
              <a:t>Капреомицин</a:t>
            </a: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 с 2012 года;</a:t>
            </a:r>
          </a:p>
          <a:p>
            <a:pPr>
              <a:defRPr/>
            </a:pP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В план НТП РК на 2013 год включен закуп препаратов на 300 ШЛУ ТБ пациентов;</a:t>
            </a:r>
          </a:p>
          <a:p>
            <a:pPr>
              <a:defRPr/>
            </a:pP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В НТП РК увеличена длительность лечения ШЛУ ТБ пациентов  с 2012 года; </a:t>
            </a:r>
          </a:p>
          <a:p>
            <a:pPr>
              <a:defRPr/>
            </a:pPr>
            <a:endParaRPr lang="ru-RU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105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4248150" cy="8509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2800" dirty="0" smtClean="0"/>
              <a:t>  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smtClean="0"/>
          </a:p>
          <a:p>
            <a:r>
              <a:rPr lang="ru-RU" sz="2400" smtClean="0">
                <a:cs typeface="Times New Roman" pitchFamily="18" charset="0"/>
              </a:rPr>
              <a:t>Внести на рассмотрение заседания СКК  «вопрос об отмене закупа ПТП для лечения 70 больных ШЛУ ТБ из средств экономии бюджета проекта Глобального Фонда 2010-2011гг.»;</a:t>
            </a:r>
          </a:p>
          <a:p>
            <a:endParaRPr lang="ru-RU" sz="240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1062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480</Words>
  <Application>Microsoft Office PowerPoint</Application>
  <PresentationFormat>Экран (4:3)</PresentationFormat>
  <Paragraphs>142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27 июня 2013 г.  Алматы    Отмена  закупа ПТР для 70 ШЛУ ТБ больных из средств  гранта Глобального Фонда   </vt:lpstr>
      <vt:lpstr>Цель презентации </vt:lpstr>
      <vt:lpstr>История вопроса </vt:lpstr>
      <vt:lpstr>Анализ формирования экономии средств</vt:lpstr>
      <vt:lpstr>Динамика цен на препараты </vt:lpstr>
      <vt:lpstr>Анализ использования средств экономии </vt:lpstr>
      <vt:lpstr>Сравнение плана закупа препаратов по проекту ГФ и набора пациентов </vt:lpstr>
      <vt:lpstr>Выводы </vt:lpstr>
      <vt:lpstr>Результат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27 июня 2013 г.  Алматы    Отмена  закупа ПТР для 70 ШЛУ ТБ больных из средств  гранта Глобального Фонда   </dc:title>
  <dc:creator>Panogul</dc:creator>
  <cp:lastModifiedBy>Panogul</cp:lastModifiedBy>
  <cp:revision>5</cp:revision>
  <dcterms:created xsi:type="dcterms:W3CDTF">2013-06-26T04:53:48Z</dcterms:created>
  <dcterms:modified xsi:type="dcterms:W3CDTF">2013-06-26T06:17:12Z</dcterms:modified>
</cp:coreProperties>
</file>