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</p:sldMasterIdLst>
  <p:notesMasterIdLst>
    <p:notesMasterId r:id="rId18"/>
  </p:notesMasterIdLst>
  <p:sldIdLst>
    <p:sldId id="256" r:id="rId2"/>
    <p:sldId id="288" r:id="rId3"/>
    <p:sldId id="261" r:id="rId4"/>
    <p:sldId id="260" r:id="rId5"/>
    <p:sldId id="293" r:id="rId6"/>
    <p:sldId id="279" r:id="rId7"/>
    <p:sldId id="282" r:id="rId8"/>
    <p:sldId id="281" r:id="rId9"/>
    <p:sldId id="284" r:id="rId10"/>
    <p:sldId id="285" r:id="rId11"/>
    <p:sldId id="258" r:id="rId12"/>
    <p:sldId id="275" r:id="rId13"/>
    <p:sldId id="291" r:id="rId14"/>
    <p:sldId id="273" r:id="rId15"/>
    <p:sldId id="292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1493291434288"/>
          <c:y val="0.33004353838573564"/>
          <c:w val="0.35537029746281718"/>
          <c:h val="0.56420422088914746"/>
        </c:manualLayout>
      </c:layout>
      <c:radarChart>
        <c:radarStyle val="marker"/>
        <c:varyColors val="0"/>
        <c:ser>
          <c:idx val="0"/>
          <c:order val="0"/>
          <c:tx>
            <c:strRef>
              <c:f>'Примеры итоговых таблиц'!$C$49</c:f>
              <c:strCache>
                <c:ptCount val="1"/>
                <c:pt idx="0">
                  <c:v>Оценка прогресса по компонентам системы здравоохранения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000000000000001E-2"/>
                  <c:y val="-2.205071664829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98-4EBE-800F-FA079D622F1E}"/>
                </c:ext>
              </c:extLst>
            </c:dLbl>
            <c:dLbl>
              <c:idx val="2"/>
              <c:layout>
                <c:manualLayout>
                  <c:x val="-2.7777777777777776E-2"/>
                  <c:y val="2.141900937081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98-4EBE-800F-FA079D622F1E}"/>
                </c:ext>
              </c:extLst>
            </c:dLbl>
            <c:dLbl>
              <c:idx val="5"/>
              <c:layout>
                <c:manualLayout>
                  <c:x val="1.9033418844723017E-2"/>
                  <c:y val="-5.9361788382463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98-4EBE-800F-FA079D622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'Примеры итоговых таблиц'!$B$50:$B$55</c:f>
              <c:strCache>
                <c:ptCount val="6"/>
                <c:pt idx="0">
                  <c:v>Финансирование</c:v>
                </c:pt>
                <c:pt idx="1">
                  <c:v>Управление</c:v>
                </c:pt>
                <c:pt idx="2">
                  <c:v>Предоставление услуг</c:v>
                </c:pt>
                <c:pt idx="3">
                  <c:v>Препараты, материалы и оборудование</c:v>
                </c:pt>
                <c:pt idx="4">
                  <c:v>Человеческие ресурсы</c:v>
                </c:pt>
                <c:pt idx="5">
                  <c:v>Данные и информация</c:v>
                </c:pt>
              </c:strCache>
            </c:strRef>
          </c:cat>
          <c:val>
            <c:numRef>
              <c:f>'Примеры итоговых таблиц'!$C$50:$C$55</c:f>
              <c:numCache>
                <c:formatCode>0%</c:formatCode>
                <c:ptCount val="6"/>
                <c:pt idx="0">
                  <c:v>0.85</c:v>
                </c:pt>
                <c:pt idx="1">
                  <c:v>0.9</c:v>
                </c:pt>
                <c:pt idx="2">
                  <c:v>0.88</c:v>
                </c:pt>
                <c:pt idx="3">
                  <c:v>0.81</c:v>
                </c:pt>
                <c:pt idx="4">
                  <c:v>0.8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98-4EBE-800F-FA079D622F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0632064"/>
        <c:axId val="290635136"/>
      </c:radarChart>
      <c:catAx>
        <c:axId val="29063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0635136"/>
        <c:crosses val="autoZero"/>
        <c:auto val="1"/>
        <c:lblAlgn val="ctr"/>
        <c:lblOffset val="100"/>
        <c:noMultiLvlLbl val="0"/>
      </c:catAx>
      <c:valAx>
        <c:axId val="290635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063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50095025945339"/>
          <c:y val="0.14723286854334544"/>
          <c:w val="0.30808252207029385"/>
          <c:h val="0.75463624967442267"/>
        </c:manualLayout>
      </c:layout>
      <c:radarChart>
        <c:radarStyle val="marker"/>
        <c:varyColors val="0"/>
        <c:ser>
          <c:idx val="0"/>
          <c:order val="0"/>
          <c:tx>
            <c:strRef>
              <c:f>'Примеры итоговых таблиц'!$C$21</c:f>
              <c:strCache>
                <c:ptCount val="1"/>
                <c:pt idx="0">
                  <c:v>Оценка прогресса по программным областям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333333333333333E-2"/>
                  <c:y val="-4.142184813105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AD-466D-B788-5CE2660E7F61}"/>
                </c:ext>
              </c:extLst>
            </c:dLbl>
            <c:dLbl>
              <c:idx val="2"/>
              <c:layout>
                <c:manualLayout>
                  <c:x val="-3.3333333333333333E-2"/>
                  <c:y val="-1.843317972350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AD-466D-B788-5CE2660E7F61}"/>
                </c:ext>
              </c:extLst>
            </c:dLbl>
            <c:dLbl>
              <c:idx val="4"/>
              <c:layout>
                <c:manualLayout>
                  <c:x val="2.4999999999999949E-2"/>
                  <c:y val="-3.22580645161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AD-466D-B788-5CE2660E7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'Примеры итоговых таблиц'!$B$22:$B$26</c:f>
              <c:strCache>
                <c:ptCount val="5"/>
                <c:pt idx="0">
                  <c:v>ПТАО</c:v>
                </c:pt>
                <c:pt idx="1">
                  <c:v>Профилактика ВИЧ</c:v>
                </c:pt>
                <c:pt idx="2">
                  <c:v>Диагностика и лечение</c:v>
                </c:pt>
                <c:pt idx="3">
                  <c:v>УСС и адвокация</c:v>
                </c:pt>
                <c:pt idx="4">
                  <c:v>Права человека</c:v>
                </c:pt>
              </c:strCache>
            </c:strRef>
          </c:cat>
          <c:val>
            <c:numRef>
              <c:f>'Примеры итоговых таблиц'!$C$22:$C$26</c:f>
              <c:numCache>
                <c:formatCode>0%</c:formatCode>
                <c:ptCount val="5"/>
                <c:pt idx="0">
                  <c:v>0.6</c:v>
                </c:pt>
                <c:pt idx="1">
                  <c:v>0.9</c:v>
                </c:pt>
                <c:pt idx="2">
                  <c:v>0.99</c:v>
                </c:pt>
                <c:pt idx="3">
                  <c:v>0.65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AD-466D-B788-5CE2660E7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33227136"/>
        <c:axId val="333256192"/>
      </c:radarChart>
      <c:catAx>
        <c:axId val="3332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3256192"/>
        <c:crosses val="autoZero"/>
        <c:auto val="1"/>
        <c:lblAlgn val="ctr"/>
        <c:lblOffset val="100"/>
        <c:noMultiLvlLbl val="0"/>
      </c:catAx>
      <c:valAx>
        <c:axId val="333256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322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9811-9556-4715-9CD1-253A3CA02781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256D1-8844-491D-9268-71F1E5112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1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9946E48-368E-48D7-8C93-8AF52186D8B2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0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C5FB-B6FE-4171-BBE3-582F814C0C93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3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0720-07DD-4170-A752-20B90A756BE2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1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40A-315F-4C24-B418-770C44B92C42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8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1BF1-3DE2-4F40-8856-F65EC38A0ADD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2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D8FD-78A4-42B7-BA17-D04925C86459}" type="datetime1">
              <a:rPr lang="ru-RU" smtClean="0"/>
              <a:t>11.07.2022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8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BCE7-1FAB-467D-BF0E-1103A70CA6A8}" type="datetime1">
              <a:rPr lang="ru-RU" smtClean="0"/>
              <a:t>11.07.2022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9AC963-0A47-41E1-9176-95A7E8AD56A2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33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8D87C3-5A55-47F9-873B-0B85D8B61479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4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98B5-533A-48A8-8AB2-D2578AAB02B5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6285-4890-44C4-8F2A-00A90085A941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1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9BE0-5DB3-42F3-99E2-A8C489B3B204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9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6B58-0123-465C-983F-DC5C311F7BCD}" type="datetime1">
              <a:rPr lang="ru-RU" smtClean="0"/>
              <a:t>11.07.2022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2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ACDA-07C5-499B-ACF2-7AC07E086AED}" type="datetime1">
              <a:rPr lang="ru-RU" smtClean="0"/>
              <a:t>11.07.2022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D0C-2B6B-4301-9285-011EFCAA8CA0}" type="datetime1">
              <a:rPr lang="ru-RU" smtClean="0"/>
              <a:t>11.07.2022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C0D2-23F0-47BD-AA67-0F5AA688AAB3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BC2-C106-44E7-BC32-536D6ADB322E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EE6E43-F1BE-4778-8A9D-DCE0245046CC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CFE3AA-DF31-4EB3-9386-95619029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37000"/>
                <a:lumOff val="6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23088" y="2585545"/>
            <a:ext cx="8271641" cy="14924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Дорожная карта по обеспечению ответных мер на ВИЧ в РК (проект)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23087" y="4677103"/>
            <a:ext cx="8271641" cy="10773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err="1" smtClean="0">
                <a:solidFill>
                  <a:schemeClr val="bg1"/>
                </a:solidFill>
              </a:rPr>
              <a:t>Л.Актаева</a:t>
            </a:r>
            <a:r>
              <a:rPr lang="ru-RU" sz="3600" dirty="0" smtClean="0">
                <a:solidFill>
                  <a:schemeClr val="bg1"/>
                </a:solidFill>
              </a:rPr>
              <a:t>, д.м.н.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 </a:t>
            </a:r>
            <a:r>
              <a:rPr lang="ru-RU" dirty="0"/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" y="2199053"/>
            <a:ext cx="12192000" cy="449189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Рассмотреть показания </a:t>
            </a:r>
            <a:r>
              <a:rPr lang="ru-RU" sz="2200" dirty="0">
                <a:solidFill>
                  <a:srgbClr val="002060"/>
                </a:solidFill>
              </a:rPr>
              <a:t>к </a:t>
            </a:r>
            <a:r>
              <a:rPr lang="ru-RU" sz="2200" dirty="0" smtClean="0">
                <a:solidFill>
                  <a:srgbClr val="002060"/>
                </a:solidFill>
              </a:rPr>
              <a:t>добровольному </a:t>
            </a:r>
            <a:r>
              <a:rPr lang="ru-RU" sz="2200" dirty="0" smtClean="0">
                <a:solidFill>
                  <a:srgbClr val="002060"/>
                </a:solidFill>
              </a:rPr>
              <a:t>тестированию, </a:t>
            </a:r>
            <a:r>
              <a:rPr lang="ru-RU" sz="2200" dirty="0" smtClean="0">
                <a:solidFill>
                  <a:srgbClr val="002060"/>
                </a:solidFill>
              </a:rPr>
              <a:t>а </a:t>
            </a:r>
            <a:r>
              <a:rPr lang="ru-RU" sz="2200" dirty="0">
                <a:solidFill>
                  <a:srgbClr val="002060"/>
                </a:solidFill>
              </a:rPr>
              <a:t>также порядок экспресс-тестирования в НПО, самотестирования на ВИЧ, </a:t>
            </a:r>
            <a:r>
              <a:rPr lang="ru-RU" sz="2200" dirty="0" smtClean="0">
                <a:solidFill>
                  <a:srgbClr val="002060"/>
                </a:solidFill>
              </a:rPr>
              <a:t>индексного тестирования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Определить </a:t>
            </a:r>
            <a:r>
              <a:rPr lang="ru-RU" sz="2200" dirty="0" err="1">
                <a:solidFill>
                  <a:srgbClr val="002060"/>
                </a:solidFill>
              </a:rPr>
              <a:t>страновые</a:t>
            </a:r>
            <a:r>
              <a:rPr lang="ru-RU" sz="2200" dirty="0">
                <a:solidFill>
                  <a:srgbClr val="002060"/>
                </a:solidFill>
              </a:rPr>
              <a:t> целевые показатели </a:t>
            </a:r>
            <a:r>
              <a:rPr lang="ru-RU" sz="2200" dirty="0" smtClean="0">
                <a:solidFill>
                  <a:srgbClr val="002060"/>
                </a:solidFill>
              </a:rPr>
              <a:t>ЮНЕЙДС </a:t>
            </a:r>
            <a:r>
              <a:rPr lang="ru-RU" sz="2200" dirty="0">
                <a:solidFill>
                  <a:srgbClr val="002060"/>
                </a:solidFill>
              </a:rPr>
              <a:t>«95–95–95» и индикаторы по достижению взятых государством обязательств до 2025 и 2030 годов.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Разработать и утвердить на центральном уровне документ по мониторингу и оценке, включающий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перечень обязательств, взятых государством;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действия для исполнения обязательств;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целевые показатели их достижения до 2025 и 2030 годов;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объем финансирования;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мероприятия в контексте перехода на </a:t>
            </a:r>
            <a:r>
              <a:rPr lang="ru-RU" sz="2000" dirty="0" err="1" smtClean="0">
                <a:solidFill>
                  <a:srgbClr val="002060"/>
                </a:solidFill>
              </a:rPr>
              <a:t>гос.финансирование</a:t>
            </a:r>
            <a:r>
              <a:rPr lang="ru-RU" sz="2000" dirty="0" smtClean="0">
                <a:solidFill>
                  <a:srgbClr val="002060"/>
                </a:solidFill>
              </a:rPr>
              <a:t> и устойчивости программ для КГН.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99837" y="2261572"/>
            <a:ext cx="4229100" cy="449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31169" y="2261573"/>
            <a:ext cx="6298222" cy="449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37000"/>
                <a:lumOff val="6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055" y="1095700"/>
            <a:ext cx="10047890" cy="179464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Основание </a:t>
            </a:r>
            <a:r>
              <a:rPr lang="ru-RU" sz="3200" dirty="0">
                <a:solidFill>
                  <a:schemeClr val="bg1"/>
                </a:solidFill>
              </a:rPr>
              <a:t>для </a:t>
            </a:r>
            <a:r>
              <a:rPr lang="ru-RU" sz="3200" dirty="0" smtClean="0">
                <a:solidFill>
                  <a:schemeClr val="bg1"/>
                </a:solidFill>
              </a:rPr>
              <a:t> разработки </a:t>
            </a:r>
            <a:r>
              <a:rPr lang="ru-RU" sz="3200" dirty="0">
                <a:solidFill>
                  <a:schemeClr val="bg1"/>
                </a:solidFill>
              </a:rPr>
              <a:t>Дорожной карты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2055" y="2922629"/>
            <a:ext cx="106187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ru-RU" sz="2400" dirty="0">
                <a:solidFill>
                  <a:srgbClr val="002060"/>
                </a:solidFill>
              </a:rPr>
              <a:t>Политическая декларация по ВИЧ/СПИДу: искоренение неравенства и становление на путь, позволяющий искоренить СПИД к 2030 году (2021 г.)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714375" algn="l"/>
              </a:tabLst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Глобальная стратегия борьбы со СПИДом на 2021-2026 </a:t>
            </a:r>
            <a:r>
              <a:rPr lang="ru-RU" sz="2400" dirty="0" smtClean="0">
                <a:solidFill>
                  <a:srgbClr val="002060"/>
                </a:solidFill>
              </a:rPr>
              <a:t>годы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tabLst>
                <a:tab pos="714375" algn="l"/>
              </a:tabLst>
            </a:pPr>
            <a:endParaRPr lang="ru-RU" sz="24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953" y="973668"/>
            <a:ext cx="11342077" cy="706964"/>
          </a:xfrm>
        </p:spPr>
        <p:txBody>
          <a:bodyPr/>
          <a:lstStyle/>
          <a:p>
            <a:pPr algn="ctr"/>
            <a:r>
              <a:rPr lang="ru-RU" sz="2800" dirty="0" smtClean="0"/>
              <a:t>Структура </a:t>
            </a:r>
            <a:r>
              <a:rPr lang="ru-RU" sz="2800" dirty="0" smtClean="0"/>
              <a:t>Дорожной </a:t>
            </a:r>
            <a:r>
              <a:rPr lang="ru-RU" sz="2800" dirty="0" smtClean="0"/>
              <a:t>карты (проект)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7" y="2092814"/>
            <a:ext cx="11816861" cy="4993785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5 разделов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66 мероприятий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51 форм завершения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Источники </a:t>
            </a:r>
            <a:r>
              <a:rPr lang="ru-RU" b="1" dirty="0" smtClean="0">
                <a:solidFill>
                  <a:srgbClr val="002060"/>
                </a:solidFill>
              </a:rPr>
              <a:t>финансирования</a:t>
            </a:r>
            <a:r>
              <a:rPr lang="ru-RU" dirty="0" smtClean="0">
                <a:solidFill>
                  <a:srgbClr val="002060"/>
                </a:solidFill>
              </a:rPr>
              <a:t>: РБ</a:t>
            </a:r>
            <a:r>
              <a:rPr lang="ru-RU" dirty="0">
                <a:solidFill>
                  <a:srgbClr val="002060"/>
                </a:solidFill>
              </a:rPr>
              <a:t>, МБ, внешние средства </a:t>
            </a:r>
            <a:r>
              <a:rPr lang="ru-RU" dirty="0" smtClean="0">
                <a:solidFill>
                  <a:srgbClr val="002060"/>
                </a:solidFill>
              </a:rPr>
              <a:t>доноров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Ответственные исполнители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Министерство </a:t>
            </a:r>
            <a:r>
              <a:rPr lang="ru-RU" dirty="0">
                <a:solidFill>
                  <a:srgbClr val="002060"/>
                </a:solidFill>
              </a:rPr>
              <a:t>здравоохранения </a:t>
            </a:r>
            <a:r>
              <a:rPr lang="ru-RU" dirty="0" smtClean="0">
                <a:solidFill>
                  <a:srgbClr val="002060"/>
                </a:solidFill>
              </a:rPr>
              <a:t>РК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Казахский </a:t>
            </a:r>
            <a:r>
              <a:rPr lang="ru-RU" dirty="0">
                <a:solidFill>
                  <a:srgbClr val="002060"/>
                </a:solidFill>
              </a:rPr>
              <a:t>научный центр дерматологии и инфекционных </a:t>
            </a:r>
            <a:r>
              <a:rPr lang="ru-RU" dirty="0" smtClean="0">
                <a:solidFill>
                  <a:srgbClr val="002060"/>
                </a:solidFill>
              </a:rPr>
              <a:t>заболеваний </a:t>
            </a:r>
            <a:r>
              <a:rPr lang="ru-RU" dirty="0">
                <a:solidFill>
                  <a:srgbClr val="002060"/>
                </a:solidFill>
              </a:rPr>
              <a:t>МЗ РК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Министерство внутренних дел </a:t>
            </a:r>
            <a:r>
              <a:rPr lang="ru-RU" dirty="0" smtClean="0">
                <a:solidFill>
                  <a:srgbClr val="002060"/>
                </a:solidFill>
              </a:rPr>
              <a:t>РК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Министерство </a:t>
            </a:r>
            <a:r>
              <a:rPr lang="ru-RU" dirty="0">
                <a:solidFill>
                  <a:srgbClr val="002060"/>
                </a:solidFill>
              </a:rPr>
              <a:t>информации и общественного развития </a:t>
            </a:r>
            <a:r>
              <a:rPr lang="ru-RU" dirty="0" smtClean="0">
                <a:solidFill>
                  <a:srgbClr val="002060"/>
                </a:solidFill>
              </a:rPr>
              <a:t>РК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Министерство </a:t>
            </a:r>
            <a:r>
              <a:rPr lang="ru-RU" dirty="0">
                <a:solidFill>
                  <a:srgbClr val="002060"/>
                </a:solidFill>
              </a:rPr>
              <a:t>финансов РК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Министерство чрезвычайных ситуаций РК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Министерство юстиции </a:t>
            </a:r>
            <a:r>
              <a:rPr lang="ru-RU" dirty="0" smtClean="0">
                <a:solidFill>
                  <a:srgbClr val="002060"/>
                </a:solidFill>
              </a:rPr>
              <a:t>РК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</a:rPr>
              <a:t>акиматы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ИЧ-сервисные НПО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Центры </a:t>
            </a:r>
            <a:r>
              <a:rPr lang="ru-RU" dirty="0" smtClean="0">
                <a:solidFill>
                  <a:srgbClr val="002060"/>
                </a:solidFill>
              </a:rPr>
              <a:t>СПИД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ЮНЭЙДС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ГФСТМ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945093"/>
            <a:ext cx="10534651" cy="706964"/>
          </a:xfrm>
        </p:spPr>
        <p:txBody>
          <a:bodyPr/>
          <a:lstStyle/>
          <a:p>
            <a:pPr algn="ctr"/>
            <a:r>
              <a:rPr lang="ru-RU" sz="3200" dirty="0" smtClean="0"/>
              <a:t>Разделы Дорожной </a:t>
            </a:r>
            <a:r>
              <a:rPr lang="ru-RU" sz="3200" dirty="0" smtClean="0"/>
              <a:t>карты (проект)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46" y="2301421"/>
            <a:ext cx="12054254" cy="4635709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1) 95</a:t>
            </a:r>
            <a:r>
              <a:rPr lang="ru-RU" sz="2200" dirty="0">
                <a:solidFill>
                  <a:srgbClr val="002060"/>
                </a:solidFill>
              </a:rPr>
              <a:t>% людей, подверженных риску заражения ВИЧ, пользуются соответствующим, приоритетным, ориентированным на конкретного человека и эффективным комбинированным методам </a:t>
            </a:r>
            <a:r>
              <a:rPr lang="ru-RU" sz="2200" dirty="0" smtClean="0">
                <a:solidFill>
                  <a:srgbClr val="002060"/>
                </a:solidFill>
              </a:rPr>
              <a:t>профилактики (</a:t>
            </a:r>
            <a:r>
              <a:rPr lang="ru-RU" sz="2200" dirty="0">
                <a:solidFill>
                  <a:srgbClr val="002060"/>
                </a:solidFill>
              </a:rPr>
              <a:t>12 мероприятий </a:t>
            </a:r>
            <a:r>
              <a:rPr lang="ru-RU" sz="2200" dirty="0" smtClean="0">
                <a:solidFill>
                  <a:srgbClr val="002060"/>
                </a:solidFill>
              </a:rPr>
              <a:t>/ 10 форм завершения)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2) 95–95–95 </a:t>
            </a:r>
            <a:r>
              <a:rPr lang="ru-RU" sz="2200" dirty="0">
                <a:solidFill>
                  <a:srgbClr val="002060"/>
                </a:solidFill>
              </a:rPr>
              <a:t>достижение целевых показателей тестирования и лечения во всех </a:t>
            </a:r>
            <a:r>
              <a:rPr lang="ru-RU" sz="2200" dirty="0" err="1">
                <a:solidFill>
                  <a:srgbClr val="002060"/>
                </a:solidFill>
              </a:rPr>
              <a:t>субпопуляциях</a:t>
            </a:r>
            <a:r>
              <a:rPr lang="ru-RU" sz="2200" dirty="0">
                <a:solidFill>
                  <a:srgbClr val="002060"/>
                </a:solidFill>
              </a:rPr>
              <a:t>, возрастных группах и географических условиях, включая детей, живущих с </a:t>
            </a:r>
            <a:r>
              <a:rPr lang="ru-RU" sz="2200" dirty="0" smtClean="0">
                <a:solidFill>
                  <a:srgbClr val="002060"/>
                </a:solidFill>
              </a:rPr>
              <a:t>ВИЧ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(23 </a:t>
            </a:r>
            <a:r>
              <a:rPr lang="ru-RU" sz="2200" dirty="0" smtClean="0">
                <a:solidFill>
                  <a:srgbClr val="002060"/>
                </a:solidFill>
              </a:rPr>
              <a:t>мероприятий/ 16 </a:t>
            </a:r>
            <a:r>
              <a:rPr lang="ru-RU" sz="2200" dirty="0">
                <a:solidFill>
                  <a:srgbClr val="002060"/>
                </a:solidFill>
              </a:rPr>
              <a:t>форм </a:t>
            </a:r>
            <a:r>
              <a:rPr lang="ru-RU" sz="2200" dirty="0" smtClean="0">
                <a:solidFill>
                  <a:srgbClr val="002060"/>
                </a:solidFill>
              </a:rPr>
              <a:t>завершения)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3) 95 </a:t>
            </a:r>
            <a:r>
              <a:rPr lang="ru-RU" sz="2200" dirty="0">
                <a:solidFill>
                  <a:srgbClr val="002060"/>
                </a:solidFill>
              </a:rPr>
              <a:t>% женщин репродуктивного возраста имеют возможность удовлетворять свои потребности в услугах в связи с ВИЧ и в области сексуального и репродуктивного  здоровья </a:t>
            </a:r>
            <a:r>
              <a:rPr lang="ru-RU" sz="2200" dirty="0" smtClean="0">
                <a:solidFill>
                  <a:srgbClr val="002060"/>
                </a:solidFill>
              </a:rPr>
              <a:t>(2 мероприятия/ 2 формы завершения)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4) 90</a:t>
            </a:r>
            <a:r>
              <a:rPr lang="ru-RU" sz="2200" dirty="0">
                <a:solidFill>
                  <a:srgbClr val="002060"/>
                </a:solidFill>
              </a:rPr>
              <a:t>% людей, живущих с ВИЧ, получают профилактическое лечение от туберкулеза </a:t>
            </a:r>
            <a:r>
              <a:rPr lang="ru-RU" sz="2200" dirty="0" smtClean="0">
                <a:solidFill>
                  <a:srgbClr val="002060"/>
                </a:solidFill>
              </a:rPr>
              <a:t>(6 мероприятий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/ 4 формы завершения)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5) Устранение </a:t>
            </a:r>
            <a:r>
              <a:rPr lang="ru-RU" sz="2200" dirty="0">
                <a:solidFill>
                  <a:srgbClr val="002060"/>
                </a:solidFill>
              </a:rPr>
              <a:t>барьеров на пути достижения результатов в области ВИЧ </a:t>
            </a:r>
            <a:r>
              <a:rPr lang="ru-RU" sz="2200" dirty="0" smtClean="0">
                <a:solidFill>
                  <a:srgbClr val="002060"/>
                </a:solidFill>
              </a:rPr>
              <a:t>(23 мероприятий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/ 19 форм </a:t>
            </a:r>
            <a:r>
              <a:rPr lang="ru-RU" sz="2200" dirty="0" smtClean="0">
                <a:solidFill>
                  <a:srgbClr val="002060"/>
                </a:solidFill>
              </a:rPr>
              <a:t>завершения</a:t>
            </a:r>
            <a:r>
              <a:rPr lang="ru-RU" sz="2200" dirty="0" smtClean="0">
                <a:solidFill>
                  <a:srgbClr val="002060"/>
                </a:solidFill>
              </a:rPr>
              <a:t>)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02243"/>
            <a:ext cx="11087100" cy="706964"/>
          </a:xfrm>
        </p:spPr>
        <p:txBody>
          <a:bodyPr/>
          <a:lstStyle/>
          <a:p>
            <a:r>
              <a:rPr lang="ru-RU" sz="3200" dirty="0" smtClean="0"/>
              <a:t>Позиции с отсутствием консенсуса с КНЦДИЗ в проекте Дорожной карты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339" y="2936630"/>
            <a:ext cx="12291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Предлагаю период: </a:t>
            </a:r>
            <a:r>
              <a:rPr lang="ru-RU" sz="2400" dirty="0">
                <a:solidFill>
                  <a:srgbClr val="002060"/>
                </a:solidFill>
              </a:rPr>
              <a:t>2022-2026гг. </a:t>
            </a:r>
            <a:r>
              <a:rPr lang="ru-RU" sz="2400" dirty="0" smtClean="0">
                <a:solidFill>
                  <a:srgbClr val="002060"/>
                </a:solidFill>
              </a:rPr>
              <a:t>(предложение КНЦДИЗ 2023-2026 </a:t>
            </a:r>
            <a:r>
              <a:rPr lang="ru-RU" sz="2400" dirty="0">
                <a:solidFill>
                  <a:srgbClr val="002060"/>
                </a:solidFill>
              </a:rPr>
              <a:t>гг.)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Целевые значения индикаторов: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2.1.1. В ДК план охвата тестированием населения – 16%, при этом охват ежегодно </a:t>
            </a:r>
            <a:r>
              <a:rPr lang="ru-RU" sz="2400" dirty="0">
                <a:solidFill>
                  <a:srgbClr val="002060"/>
                </a:solidFill>
              </a:rPr>
              <a:t>выше целевого значения (10%). При этом </a:t>
            </a:r>
            <a:r>
              <a:rPr lang="ru-RU" sz="2400" dirty="0" err="1">
                <a:solidFill>
                  <a:srgbClr val="002060"/>
                </a:solidFill>
              </a:rPr>
              <a:t>выявляемость</a:t>
            </a:r>
            <a:r>
              <a:rPr lang="ru-RU" sz="2400" dirty="0">
                <a:solidFill>
                  <a:srgbClr val="002060"/>
                </a:solidFill>
              </a:rPr>
              <a:t> случаев </a:t>
            </a:r>
            <a:r>
              <a:rPr lang="ru-RU" sz="2400" dirty="0" smtClean="0">
                <a:solidFill>
                  <a:srgbClr val="002060"/>
                </a:solidFill>
              </a:rPr>
              <a:t>ВИЧ </a:t>
            </a:r>
            <a:r>
              <a:rPr lang="ru-RU" sz="2400" dirty="0">
                <a:solidFill>
                  <a:srgbClr val="002060"/>
                </a:solidFill>
              </a:rPr>
              <a:t>среди </a:t>
            </a:r>
            <a:r>
              <a:rPr lang="ru-RU" sz="2400" dirty="0" err="1">
                <a:solidFill>
                  <a:srgbClr val="002060"/>
                </a:solidFill>
              </a:rPr>
              <a:t>эпидемиологически</a:t>
            </a:r>
            <a:r>
              <a:rPr lang="ru-RU" sz="2400" dirty="0">
                <a:solidFill>
                  <a:srgbClr val="002060"/>
                </a:solidFill>
              </a:rPr>
              <a:t> и клинически незначимых групп населения составляет 0,3</a:t>
            </a:r>
            <a:r>
              <a:rPr lang="ru-RU" sz="2400" dirty="0" smtClean="0">
                <a:solidFill>
                  <a:srgbClr val="002060"/>
                </a:solidFill>
              </a:rPr>
              <a:t>%. Следует рассмотреть целесообразность такого превышения целевого значения.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02243"/>
            <a:ext cx="11087100" cy="706964"/>
          </a:xfrm>
        </p:spPr>
        <p:txBody>
          <a:bodyPr/>
          <a:lstStyle/>
          <a:p>
            <a:r>
              <a:rPr lang="ru-RU" sz="3200" dirty="0" smtClean="0"/>
              <a:t>Позиции с отсутствием консенсуса с КНЦДИЗ в проекте Дорожной карты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2540978"/>
            <a:ext cx="12291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Мероприятия</a:t>
            </a:r>
            <a:r>
              <a:rPr lang="ru-RU" sz="2400" dirty="0" smtClean="0">
                <a:solidFill>
                  <a:srgbClr val="002060"/>
                </a:solidFill>
              </a:rPr>
              <a:t>, исключенные КНЦДИЗ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Обеспечить </a:t>
            </a:r>
            <a:r>
              <a:rPr lang="ru-RU" sz="2400" dirty="0">
                <a:solidFill>
                  <a:srgbClr val="002060"/>
                </a:solidFill>
              </a:rPr>
              <a:t>к 2026 году полноценную реализацию программ профилактики ВИЧ, включая бесплатную выдачу шприцев, презервативов, </a:t>
            </a:r>
            <a:r>
              <a:rPr lang="ru-RU" sz="2400" dirty="0" err="1">
                <a:solidFill>
                  <a:srgbClr val="002060"/>
                </a:solidFill>
              </a:rPr>
              <a:t>любрикантов</a:t>
            </a:r>
            <a:r>
              <a:rPr lang="ru-RU" sz="2400" dirty="0">
                <a:solidFill>
                  <a:srgbClr val="002060"/>
                </a:solidFill>
              </a:rPr>
              <a:t>, препаратов для ДКП, отвечающих потребностям сообществ, на базе НПО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Увеличить </a:t>
            </a:r>
            <a:r>
              <a:rPr lang="ru-RU" sz="2400" dirty="0">
                <a:solidFill>
                  <a:srgbClr val="002060"/>
                </a:solidFill>
              </a:rPr>
              <a:t>целевые значения охвата профилактическими программами </a:t>
            </a:r>
            <a:r>
              <a:rPr lang="ru-RU" sz="2400" dirty="0" smtClean="0">
                <a:solidFill>
                  <a:srgbClr val="002060"/>
                </a:solidFill>
              </a:rPr>
              <a:t>МСМ с </a:t>
            </a:r>
            <a:r>
              <a:rPr lang="ru-RU" sz="2400" dirty="0">
                <a:solidFill>
                  <a:srgbClr val="002060"/>
                </a:solidFill>
              </a:rPr>
              <a:t>учетом уровня распространенности ВИЧ-инфекции в данной </a:t>
            </a:r>
            <a:r>
              <a:rPr lang="ru-RU" sz="2400" dirty="0" smtClean="0">
                <a:solidFill>
                  <a:srgbClr val="002060"/>
                </a:solidFill>
              </a:rPr>
              <a:t>группе.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Определить максимально возможную нагрузку на </a:t>
            </a:r>
            <a:r>
              <a:rPr lang="ru-RU" sz="2400" dirty="0" err="1">
                <a:solidFill>
                  <a:srgbClr val="002060"/>
                </a:solidFill>
              </a:rPr>
              <a:t>аутрич</a:t>
            </a:r>
            <a:r>
              <a:rPr lang="ru-RU" sz="2400" dirty="0">
                <a:solidFill>
                  <a:srgbClr val="002060"/>
                </a:solidFill>
              </a:rPr>
              <a:t>-работника для определения потребности в </a:t>
            </a:r>
            <a:r>
              <a:rPr lang="ru-RU" sz="2400" dirty="0" err="1">
                <a:solidFill>
                  <a:srgbClr val="002060"/>
                </a:solidFill>
              </a:rPr>
              <a:t>аутрич</a:t>
            </a:r>
            <a:r>
              <a:rPr lang="ru-RU" sz="2400" dirty="0">
                <a:solidFill>
                  <a:srgbClr val="002060"/>
                </a:solidFill>
              </a:rPr>
              <a:t>-работниках и распределения </a:t>
            </a:r>
            <a:r>
              <a:rPr lang="ru-RU" sz="2400" dirty="0" smtClean="0">
                <a:solidFill>
                  <a:srgbClr val="002060"/>
                </a:solidFill>
              </a:rPr>
              <a:t>нагрузки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579" y="3575050"/>
            <a:ext cx="8825659" cy="9874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67100" y="971550"/>
            <a:ext cx="47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План презентации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64" y="2873619"/>
            <a:ext cx="10982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Результаты исследования по оценке </a:t>
            </a:r>
            <a:r>
              <a:rPr lang="ru-RU" sz="2400" dirty="0">
                <a:solidFill>
                  <a:srgbClr val="002060"/>
                </a:solidFill>
              </a:rPr>
              <a:t>устойчивости ответа на ВИЧ среди ключевых групп </a:t>
            </a:r>
            <a:r>
              <a:rPr lang="ru-RU" sz="2400" dirty="0" smtClean="0">
                <a:solidFill>
                  <a:srgbClr val="002060"/>
                </a:solidFill>
              </a:rPr>
              <a:t>населения в </a:t>
            </a:r>
            <a:r>
              <a:rPr lang="ru-RU" sz="2400" dirty="0" smtClean="0">
                <a:solidFill>
                  <a:srgbClr val="002060"/>
                </a:solidFill>
              </a:rPr>
              <a:t>РК*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Л.Актаева</a:t>
            </a:r>
            <a:r>
              <a:rPr lang="ru-RU" sz="2400" dirty="0" smtClean="0">
                <a:solidFill>
                  <a:srgbClr val="002060"/>
                </a:solidFill>
              </a:rPr>
              <a:t>, обсуждение - Национальная </a:t>
            </a:r>
            <a:r>
              <a:rPr lang="ru-RU" sz="2400" dirty="0" err="1" smtClean="0">
                <a:solidFill>
                  <a:srgbClr val="002060"/>
                </a:solidFill>
              </a:rPr>
              <a:t>референтная</a:t>
            </a:r>
            <a:r>
              <a:rPr lang="ru-RU" sz="2400" dirty="0" smtClean="0">
                <a:solidFill>
                  <a:srgbClr val="002060"/>
                </a:solidFill>
              </a:rPr>
              <a:t> группа экспертов)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Проект Дорожной </a:t>
            </a:r>
            <a:r>
              <a:rPr lang="ru-RU" sz="2400" dirty="0">
                <a:solidFill>
                  <a:srgbClr val="002060"/>
                </a:solidFill>
              </a:rPr>
              <a:t>карты по обеспечению ответных мер на ВИЧ в </a:t>
            </a:r>
            <a:r>
              <a:rPr lang="ru-RU" sz="2400" dirty="0" smtClean="0">
                <a:solidFill>
                  <a:srgbClr val="002060"/>
                </a:solidFill>
              </a:rPr>
              <a:t>РК (</a:t>
            </a:r>
            <a:r>
              <a:rPr lang="ru-RU" sz="2400" dirty="0" err="1" smtClean="0">
                <a:solidFill>
                  <a:srgbClr val="002060"/>
                </a:solidFill>
              </a:rPr>
              <a:t>Л.Актаева</a:t>
            </a:r>
            <a:r>
              <a:rPr lang="ru-RU" sz="2400" dirty="0" smtClean="0">
                <a:solidFill>
                  <a:srgbClr val="002060"/>
                </a:solidFill>
              </a:rPr>
              <a:t>, обсуждение - КНЦДИЗ) 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Оценка устойчивости ответа на ВИЧ среди ключевых групп населения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Оценка </a:t>
            </a:r>
            <a:r>
              <a:rPr lang="ru-RU" dirty="0">
                <a:solidFill>
                  <a:schemeClr val="bg1"/>
                </a:solidFill>
              </a:rPr>
              <a:t>устойчивости ответа на ВИЧ среди ключевых групп населения</a:t>
            </a:r>
          </a:p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864" y="5833536"/>
            <a:ext cx="1151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* </a:t>
            </a:r>
            <a:r>
              <a:rPr lang="ru-RU" sz="1600" dirty="0" err="1" smtClean="0">
                <a:solidFill>
                  <a:srgbClr val="002060"/>
                </a:solidFill>
              </a:rPr>
              <a:t>Актаева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Л.М. Республика Казахстан: Оценка </a:t>
            </a:r>
            <a:r>
              <a:rPr lang="ru-RU" sz="1600" dirty="0" smtClean="0">
                <a:solidFill>
                  <a:srgbClr val="002060"/>
                </a:solidFill>
              </a:rPr>
              <a:t>устойчивости ответа </a:t>
            </a:r>
            <a:r>
              <a:rPr lang="ru-RU" sz="1600" dirty="0">
                <a:solidFill>
                  <a:srgbClr val="002060"/>
                </a:solidFill>
              </a:rPr>
              <a:t>на ВИЧ среди ключевых групп населения в контексте перехода от </a:t>
            </a:r>
            <a:r>
              <a:rPr lang="ru-RU" sz="1600" dirty="0" smtClean="0">
                <a:solidFill>
                  <a:srgbClr val="002060"/>
                </a:solidFill>
              </a:rPr>
              <a:t>поддержки Глобального фонда </a:t>
            </a:r>
            <a:r>
              <a:rPr lang="ru-RU" sz="1600" dirty="0">
                <a:solidFill>
                  <a:srgbClr val="002060"/>
                </a:solidFill>
              </a:rPr>
              <a:t>на государственное финансирование. Вильнюс, Литва; Евразийская ассоциация </a:t>
            </a:r>
            <a:r>
              <a:rPr lang="ru-RU" sz="1600" dirty="0" smtClean="0">
                <a:solidFill>
                  <a:srgbClr val="002060"/>
                </a:solidFill>
              </a:rPr>
              <a:t>снижения вреда</a:t>
            </a:r>
            <a:r>
              <a:rPr lang="ru-RU" sz="1600" dirty="0">
                <a:solidFill>
                  <a:srgbClr val="002060"/>
                </a:solidFill>
              </a:rPr>
              <a:t>, 2021 г.</a:t>
            </a:r>
          </a:p>
        </p:txBody>
      </p:sp>
    </p:spTree>
    <p:extLst>
      <p:ext uri="{BB962C8B-B14F-4D97-AF65-F5344CB8AC3E}">
        <p14:creationId xmlns:p14="http://schemas.microsoft.com/office/powerpoint/2010/main" val="35558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37000"/>
                <a:lumOff val="6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95" y="493987"/>
            <a:ext cx="11025352" cy="1512466"/>
          </a:xfrm>
        </p:spPr>
        <p:txBody>
          <a:bodyPr/>
          <a:lstStyle/>
          <a:p>
            <a:r>
              <a:rPr lang="ru-RU" sz="2800" dirty="0"/>
              <a:t>Результаты оценки ответных мер на ВИЧ за 2016-2022гг.: </a:t>
            </a:r>
            <a:br>
              <a:rPr lang="ru-RU" sz="2800" dirty="0"/>
            </a:br>
            <a:r>
              <a:rPr lang="ru-RU" sz="2800" dirty="0"/>
              <a:t>компоненты системы здравоохранения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822C028-3526-49F8-A3D5-7E99345E1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212118"/>
              </p:ext>
            </p:extLst>
          </p:nvPr>
        </p:nvGraphicFramePr>
        <p:xfrm>
          <a:off x="-193432" y="0"/>
          <a:ext cx="8484577" cy="678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91144" y="3558230"/>
            <a:ext cx="37015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4 компонента - значительный прогресс </a:t>
            </a:r>
            <a:r>
              <a:rPr lang="ru-RU" sz="2400" dirty="0" smtClean="0">
                <a:solidFill>
                  <a:srgbClr val="002060"/>
                </a:solidFill>
              </a:rPr>
              <a:t>(&gt;</a:t>
            </a:r>
            <a:r>
              <a:rPr lang="ru-RU" sz="2400" dirty="0">
                <a:solidFill>
                  <a:srgbClr val="002060"/>
                </a:solidFill>
              </a:rPr>
              <a:t>85%)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2 </a:t>
            </a:r>
            <a:r>
              <a:rPr lang="ru-RU" sz="2400" dirty="0">
                <a:solidFill>
                  <a:srgbClr val="002060"/>
                </a:solidFill>
              </a:rPr>
              <a:t>компонента - существенный </a:t>
            </a:r>
            <a:r>
              <a:rPr lang="ru-RU" sz="2400" dirty="0" smtClean="0">
                <a:solidFill>
                  <a:srgbClr val="002060"/>
                </a:solidFill>
              </a:rPr>
              <a:t>прогресс (70-84</a:t>
            </a:r>
            <a:r>
              <a:rPr lang="ru-RU" sz="2400" dirty="0">
                <a:solidFill>
                  <a:srgbClr val="002060"/>
                </a:solidFill>
              </a:rPr>
              <a:t>%)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37000"/>
                <a:lumOff val="6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30318"/>
            <a:ext cx="11025352" cy="1512466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454" y="570977"/>
            <a:ext cx="10520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Результаты оценки ответных мер на ВИЧ за </a:t>
            </a:r>
            <a:r>
              <a:rPr lang="ru-RU" sz="2800" dirty="0" smtClean="0">
                <a:solidFill>
                  <a:schemeClr val="bg1"/>
                </a:solidFill>
              </a:rPr>
              <a:t>2016-2022гг</a:t>
            </a:r>
            <a:r>
              <a:rPr lang="ru-RU" sz="2800" dirty="0">
                <a:solidFill>
                  <a:schemeClr val="bg1"/>
                </a:solidFill>
              </a:rPr>
              <a:t>.: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программные области здравоохранения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FE9E882-810A-4C73-BFF5-1D227EF74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326420"/>
              </p:ext>
            </p:extLst>
          </p:nvPr>
        </p:nvGraphicFramePr>
        <p:xfrm>
          <a:off x="3399102" y="2059673"/>
          <a:ext cx="8781204" cy="46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068117"/>
            <a:ext cx="40292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2 области- значительный прогресс (&gt;85%)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1 область - существенный прогресс (70-84</a:t>
            </a:r>
            <a:r>
              <a:rPr lang="ru-RU" sz="2400" dirty="0" smtClean="0">
                <a:solidFill>
                  <a:srgbClr val="002060"/>
                </a:solidFill>
              </a:rPr>
              <a:t>%)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2 области- </a:t>
            </a:r>
            <a:r>
              <a:rPr lang="ru-RU" sz="2400" dirty="0" smtClean="0">
                <a:solidFill>
                  <a:srgbClr val="002060"/>
                </a:solidFill>
              </a:rPr>
              <a:t>средний </a:t>
            </a:r>
            <a:r>
              <a:rPr lang="ru-RU" sz="2400" dirty="0">
                <a:solidFill>
                  <a:srgbClr val="002060"/>
                </a:solidFill>
              </a:rPr>
              <a:t>прогресс (50-69%)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6" y="973668"/>
            <a:ext cx="12159762" cy="70696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Достижение </a:t>
            </a:r>
            <a:r>
              <a:rPr lang="ru-RU" dirty="0">
                <a:solidFill>
                  <a:schemeClr val="bg1"/>
                </a:solidFill>
              </a:rPr>
              <a:t>Глобальных целей ЮНЕЙДС </a:t>
            </a:r>
            <a:r>
              <a:rPr lang="ru-RU" dirty="0" smtClean="0">
                <a:solidFill>
                  <a:schemeClr val="bg1"/>
                </a:solidFill>
              </a:rPr>
              <a:t>(2020г.)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69" y="2358571"/>
            <a:ext cx="5460023" cy="4420298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 2020 году 90 % всех людей, живущих с ВИЧ, должны знать о своем статусе;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 2020 году 90 % всех людей, у которых диагностирована ВИЧ-инфекция, должны стабильно получать антиретровирусную терапию;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 2020 году у 90 % людей, получающих антиретровирусную терапию, должна наблюдаться вирусная </a:t>
            </a:r>
            <a:r>
              <a:rPr lang="ru-RU" sz="2400" dirty="0" err="1">
                <a:solidFill>
                  <a:srgbClr val="002060"/>
                </a:solidFill>
              </a:rPr>
              <a:t>супрессия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87462" y="2499166"/>
            <a:ext cx="6919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РК «</a:t>
            </a:r>
            <a:r>
              <a:rPr lang="ru-RU" sz="2800" dirty="0">
                <a:solidFill>
                  <a:srgbClr val="002060"/>
                </a:solidFill>
              </a:rPr>
              <a:t>90–90–90»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Национальный </a:t>
            </a:r>
            <a:r>
              <a:rPr lang="ru-RU" sz="2800" dirty="0">
                <a:solidFill>
                  <a:srgbClr val="002060"/>
                </a:solidFill>
              </a:rPr>
              <a:t>каскад-2020 г. :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79–73–84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9107" y="4783017"/>
            <a:ext cx="5618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Глобальная стратегия- 2025: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95-95-95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Ноль дискриминации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3668"/>
            <a:ext cx="11895992" cy="706964"/>
          </a:xfrm>
        </p:spPr>
        <p:txBody>
          <a:bodyPr/>
          <a:lstStyle/>
          <a:p>
            <a:pPr algn="ctr"/>
            <a:r>
              <a:rPr lang="ru-RU" dirty="0" smtClean="0"/>
              <a:t>Выводы </a:t>
            </a:r>
            <a:r>
              <a:rPr lang="ru-RU" dirty="0" smtClean="0"/>
              <a:t>исследования: </a:t>
            </a:r>
            <a:br>
              <a:rPr lang="ru-RU" dirty="0" smtClean="0"/>
            </a:br>
            <a:r>
              <a:rPr lang="ru-RU" dirty="0" smtClean="0"/>
              <a:t>финансирование за 2016-2020гг.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3770" y="2326540"/>
            <a:ext cx="11772900" cy="3071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solidFill>
                  <a:srgbClr val="002060"/>
                </a:solidFill>
              </a:rPr>
              <a:t>Обеспечены: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8800" dirty="0" smtClean="0">
                <a:solidFill>
                  <a:srgbClr val="002060"/>
                </a:solidFill>
              </a:rPr>
              <a:t>Доля государственного финансирования (96%, 2020г);</a:t>
            </a:r>
            <a:endParaRPr lang="ru-RU" sz="8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8800" dirty="0" smtClean="0">
                <a:solidFill>
                  <a:srgbClr val="002060"/>
                </a:solidFill>
              </a:rPr>
              <a:t> </a:t>
            </a:r>
            <a:r>
              <a:rPr lang="ru-RU" sz="8800" b="1" dirty="0">
                <a:solidFill>
                  <a:srgbClr val="002060"/>
                </a:solidFill>
              </a:rPr>
              <a:t>полный переход </a:t>
            </a:r>
            <a:r>
              <a:rPr lang="ru-RU" sz="8800" dirty="0">
                <a:solidFill>
                  <a:srgbClr val="002060"/>
                </a:solidFill>
              </a:rPr>
              <a:t>на государственное финансирование закупки диагностических тест-систем, </a:t>
            </a:r>
            <a:r>
              <a:rPr lang="ru-RU" sz="8800" dirty="0" smtClean="0">
                <a:solidFill>
                  <a:srgbClr val="002060"/>
                </a:solidFill>
              </a:rPr>
              <a:t>информационно-образовательного компонента </a:t>
            </a:r>
            <a:r>
              <a:rPr lang="ru-RU" sz="8800" dirty="0">
                <a:solidFill>
                  <a:srgbClr val="002060"/>
                </a:solidFill>
              </a:rPr>
              <a:t>для </a:t>
            </a:r>
            <a:r>
              <a:rPr lang="ru-RU" sz="8800" dirty="0" smtClean="0">
                <a:solidFill>
                  <a:srgbClr val="002060"/>
                </a:solidFill>
              </a:rPr>
              <a:t>населения </a:t>
            </a:r>
            <a:r>
              <a:rPr lang="ru-RU" sz="8800" dirty="0">
                <a:solidFill>
                  <a:srgbClr val="002060"/>
                </a:solidFill>
              </a:rPr>
              <a:t>и КГН, содержания кабинетов ПТАО; </a:t>
            </a:r>
            <a:endParaRPr lang="ru-RU" sz="8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8800" b="1" dirty="0" smtClean="0">
                <a:solidFill>
                  <a:srgbClr val="002060"/>
                </a:solidFill>
              </a:rPr>
              <a:t>значительное </a:t>
            </a:r>
            <a:r>
              <a:rPr lang="ru-RU" sz="8800" b="1" dirty="0">
                <a:solidFill>
                  <a:srgbClr val="002060"/>
                </a:solidFill>
              </a:rPr>
              <a:t>превалирование </a:t>
            </a:r>
            <a:r>
              <a:rPr lang="ru-RU" sz="8800" dirty="0">
                <a:solidFill>
                  <a:srgbClr val="002060"/>
                </a:solidFill>
              </a:rPr>
              <a:t>доли государственного финансирования закупки АРВ-препаратов для лечения ВИЧ-инфекции, презервативов для КГН, информационной поддержки по вопросам ВИЧ/СПИДа, экспресс-тестов для КГН, содержания </a:t>
            </a:r>
            <a:r>
              <a:rPr lang="ru-RU" sz="8800" dirty="0" err="1">
                <a:solidFill>
                  <a:srgbClr val="002060"/>
                </a:solidFill>
              </a:rPr>
              <a:t>аутрич</a:t>
            </a:r>
            <a:r>
              <a:rPr lang="ru-RU" sz="8800" dirty="0">
                <a:solidFill>
                  <a:srgbClr val="002060"/>
                </a:solidFill>
              </a:rPr>
              <a:t>-работников по работе с КГН; </a:t>
            </a:r>
            <a:endParaRPr lang="ru-RU" sz="8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8800" b="1" dirty="0" smtClean="0">
                <a:solidFill>
                  <a:srgbClr val="002060"/>
                </a:solidFill>
              </a:rPr>
              <a:t>превалирование</a:t>
            </a:r>
            <a:r>
              <a:rPr lang="ru-RU" sz="8800" dirty="0" smtClean="0">
                <a:solidFill>
                  <a:srgbClr val="002060"/>
                </a:solidFill>
              </a:rPr>
              <a:t> </a:t>
            </a:r>
            <a:r>
              <a:rPr lang="ru-RU" sz="8800" dirty="0">
                <a:solidFill>
                  <a:srgbClr val="002060"/>
                </a:solidFill>
              </a:rPr>
              <a:t>доли государственного финансирования закупки шприцев для </a:t>
            </a:r>
            <a:r>
              <a:rPr lang="ru-RU" sz="8800" dirty="0" smtClean="0">
                <a:solidFill>
                  <a:srgbClr val="002060"/>
                </a:solidFill>
              </a:rPr>
              <a:t>ЛУИН;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8800" b="1" dirty="0" smtClean="0">
                <a:solidFill>
                  <a:srgbClr val="002060"/>
                </a:solidFill>
              </a:rPr>
              <a:t>донорское </a:t>
            </a:r>
            <a:r>
              <a:rPr lang="ru-RU" sz="8800" b="1" dirty="0">
                <a:solidFill>
                  <a:srgbClr val="002060"/>
                </a:solidFill>
              </a:rPr>
              <a:t>финансирование преобладает </a:t>
            </a:r>
            <a:r>
              <a:rPr lang="ru-RU" sz="8800" dirty="0">
                <a:solidFill>
                  <a:srgbClr val="002060"/>
                </a:solidFill>
              </a:rPr>
              <a:t>только в финансировании НПО, предоставляющих услуги по ВИЧ для КГН.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6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" y="2722669"/>
            <a:ext cx="12192000" cy="449873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Охват </a:t>
            </a:r>
            <a:r>
              <a:rPr lang="ru-RU" sz="2400" dirty="0">
                <a:solidFill>
                  <a:srgbClr val="002060"/>
                </a:solidFill>
              </a:rPr>
              <a:t>добровольным тестированием ежегодно выше целевого значения (10%). При </a:t>
            </a:r>
            <a:r>
              <a:rPr lang="ru-RU" sz="2400" dirty="0" smtClean="0">
                <a:solidFill>
                  <a:srgbClr val="002060"/>
                </a:solidFill>
              </a:rPr>
              <a:t>этом </a:t>
            </a:r>
            <a:r>
              <a:rPr lang="ru-RU" sz="2400" dirty="0" err="1" smtClean="0">
                <a:solidFill>
                  <a:srgbClr val="002060"/>
                </a:solidFill>
              </a:rPr>
              <a:t>выявляемость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случаев </a:t>
            </a:r>
            <a:r>
              <a:rPr lang="ru-RU" sz="2400" dirty="0" smtClean="0">
                <a:solidFill>
                  <a:srgbClr val="002060"/>
                </a:solidFill>
              </a:rPr>
              <a:t>ВИЧ </a:t>
            </a:r>
            <a:r>
              <a:rPr lang="ru-RU" sz="2400" dirty="0">
                <a:solidFill>
                  <a:srgbClr val="002060"/>
                </a:solidFill>
              </a:rPr>
              <a:t>среди </a:t>
            </a:r>
            <a:r>
              <a:rPr lang="ru-RU" sz="2400" dirty="0" err="1">
                <a:solidFill>
                  <a:srgbClr val="002060"/>
                </a:solidFill>
              </a:rPr>
              <a:t>эпидемиологически</a:t>
            </a:r>
            <a:r>
              <a:rPr lang="ru-RU" sz="2400" dirty="0">
                <a:solidFill>
                  <a:srgbClr val="002060"/>
                </a:solidFill>
              </a:rPr>
              <a:t> и клинически </a:t>
            </a:r>
            <a:r>
              <a:rPr lang="ru-RU" sz="2400" dirty="0" smtClean="0">
                <a:solidFill>
                  <a:srgbClr val="002060"/>
                </a:solidFill>
              </a:rPr>
              <a:t>незначимых групп </a:t>
            </a:r>
            <a:r>
              <a:rPr lang="ru-RU" sz="2400" dirty="0">
                <a:solidFill>
                  <a:srgbClr val="002060"/>
                </a:solidFill>
              </a:rPr>
              <a:t>населения составляет 0,3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НПО </a:t>
            </a:r>
            <a:r>
              <a:rPr lang="ru-RU" sz="2400" dirty="0">
                <a:solidFill>
                  <a:srgbClr val="002060"/>
                </a:solidFill>
              </a:rPr>
              <a:t>не проявляют достаточную активность к участию в ГСЗ, не выделяется адекватное бюджетное финансирование в рамках ГСЗ для ВИЧ- сервисных </a:t>
            </a:r>
            <a:r>
              <a:rPr lang="ru-RU" sz="2400" dirty="0" smtClean="0">
                <a:solidFill>
                  <a:srgbClr val="002060"/>
                </a:solidFill>
              </a:rPr>
              <a:t>НПО.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Имеются </a:t>
            </a:r>
            <a:r>
              <a:rPr lang="ru-RU" sz="2400" dirty="0">
                <a:solidFill>
                  <a:srgbClr val="002060"/>
                </a:solidFill>
              </a:rPr>
              <a:t>правовые барьеры, ограничивающие доступ к мерам по ВИЧ для ЛЖВ и КГН, соблюдение прав ЛЖВ и устранение стигматизации </a:t>
            </a:r>
            <a:r>
              <a:rPr lang="ru-RU" sz="2400" dirty="0" smtClean="0">
                <a:solidFill>
                  <a:srgbClr val="002060"/>
                </a:solidFill>
              </a:rPr>
              <a:t>общества.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649307" y="2498964"/>
            <a:ext cx="4229100" cy="449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31169" y="2261573"/>
            <a:ext cx="6298222" cy="449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 исследования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3092" y="2366108"/>
            <a:ext cx="11992707" cy="409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</a:rPr>
              <a:t>Отсутствует формализованный План перехода от донорского финансирования к национальному финансированию.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Действуют </a:t>
            </a:r>
            <a:r>
              <a:rPr lang="ru-RU" sz="2400" dirty="0">
                <a:solidFill>
                  <a:srgbClr val="002060"/>
                </a:solidFill>
              </a:rPr>
              <a:t>Дорожная карта МЗ РК по ПТАО на 2021–2022 гг</a:t>
            </a:r>
            <a:r>
              <a:rPr lang="ru-RU" sz="2400" dirty="0" smtClean="0">
                <a:solidFill>
                  <a:srgbClr val="002060"/>
                </a:solidFill>
              </a:rPr>
              <a:t>., </a:t>
            </a:r>
            <a:r>
              <a:rPr lang="ru-RU" sz="2400" dirty="0">
                <a:solidFill>
                  <a:srgbClr val="002060"/>
                </a:solidFill>
              </a:rPr>
              <a:t>Дорожная </a:t>
            </a:r>
            <a:r>
              <a:rPr lang="ru-RU" sz="2400" dirty="0" smtClean="0">
                <a:solidFill>
                  <a:srgbClr val="002060"/>
                </a:solidFill>
              </a:rPr>
              <a:t>карта КНЦДИЗ </a:t>
            </a:r>
            <a:r>
              <a:rPr lang="ru-RU" sz="2400" dirty="0">
                <a:solidFill>
                  <a:srgbClr val="002060"/>
                </a:solidFill>
              </a:rPr>
              <a:t>по ВИЧ на 2021–2023 гг</a:t>
            </a:r>
            <a:r>
              <a:rPr lang="ru-RU" sz="2400" dirty="0" smtClean="0">
                <a:solidFill>
                  <a:srgbClr val="002060"/>
                </a:solidFill>
              </a:rPr>
              <a:t>., </a:t>
            </a:r>
            <a:r>
              <a:rPr lang="ru-RU" sz="2400" dirty="0">
                <a:solidFill>
                  <a:srgbClr val="002060"/>
                </a:solidFill>
              </a:rPr>
              <a:t>Инструкция КНЦДИЗ по мониторингу и </a:t>
            </a:r>
            <a:r>
              <a:rPr lang="ru-RU" sz="2400" dirty="0" smtClean="0">
                <a:solidFill>
                  <a:srgbClr val="002060"/>
                </a:solidFill>
              </a:rPr>
              <a:t>оценке.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Но </a:t>
            </a:r>
            <a:r>
              <a:rPr lang="ru-RU" sz="2400" dirty="0">
                <a:solidFill>
                  <a:srgbClr val="002060"/>
                </a:solidFill>
              </a:rPr>
              <a:t>отсутствует единый </a:t>
            </a:r>
            <a:r>
              <a:rPr lang="ru-RU" sz="2400" dirty="0" err="1">
                <a:solidFill>
                  <a:srgbClr val="002060"/>
                </a:solidFill>
              </a:rPr>
              <a:t>страновой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документ </a:t>
            </a:r>
            <a:r>
              <a:rPr lang="ru-RU" sz="2400" dirty="0">
                <a:solidFill>
                  <a:srgbClr val="002060"/>
                </a:solidFill>
              </a:rPr>
              <a:t>мониторинга и оценки, </a:t>
            </a:r>
            <a:r>
              <a:rPr lang="ru-RU" sz="2400" dirty="0" smtClean="0">
                <a:solidFill>
                  <a:srgbClr val="002060"/>
                </a:solidFill>
              </a:rPr>
              <a:t>	утвержденный на центральном 	уровне</a:t>
            </a:r>
            <a:r>
              <a:rPr lang="ru-RU" sz="2400" dirty="0">
                <a:solidFill>
                  <a:srgbClr val="002060"/>
                </a:solidFill>
              </a:rPr>
              <a:t>, включающий перечень </a:t>
            </a:r>
            <a:r>
              <a:rPr lang="ru-RU" sz="2400" dirty="0" smtClean="0">
                <a:solidFill>
                  <a:srgbClr val="002060"/>
                </a:solidFill>
              </a:rPr>
              <a:t>	обязательств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взятых </a:t>
            </a:r>
            <a:r>
              <a:rPr lang="ru-RU" sz="2400" dirty="0">
                <a:solidFill>
                  <a:srgbClr val="002060"/>
                </a:solidFill>
              </a:rPr>
              <a:t>государством, </a:t>
            </a:r>
            <a:r>
              <a:rPr lang="ru-RU" sz="2400" dirty="0" smtClean="0">
                <a:solidFill>
                  <a:srgbClr val="002060"/>
                </a:solidFill>
              </a:rPr>
              <a:t>действия </a:t>
            </a:r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их выполнению и </a:t>
            </a:r>
            <a:r>
              <a:rPr lang="ru-RU" sz="2400" dirty="0" smtClean="0">
                <a:solidFill>
                  <a:srgbClr val="002060"/>
                </a:solidFill>
              </a:rPr>
              <a:t>	ежегодные </a:t>
            </a:r>
            <a:r>
              <a:rPr lang="ru-RU" sz="2400" dirty="0">
                <a:solidFill>
                  <a:srgbClr val="002060"/>
                </a:solidFill>
              </a:rPr>
              <a:t>целевые </a:t>
            </a:r>
            <a:r>
              <a:rPr lang="ru-RU" sz="2400" dirty="0" smtClean="0">
                <a:solidFill>
                  <a:srgbClr val="002060"/>
                </a:solidFill>
              </a:rPr>
              <a:t>	показатели достижения </a:t>
            </a:r>
            <a:r>
              <a:rPr lang="ru-RU" sz="2400" dirty="0">
                <a:solidFill>
                  <a:srgbClr val="002060"/>
                </a:solidFill>
              </a:rPr>
              <a:t>обязательств </a:t>
            </a:r>
            <a:r>
              <a:rPr lang="ru-RU" sz="2400" dirty="0" smtClean="0">
                <a:solidFill>
                  <a:srgbClr val="002060"/>
                </a:solidFill>
              </a:rPr>
              <a:t>с 	декомпозицией </a:t>
            </a:r>
            <a:r>
              <a:rPr lang="ru-RU" sz="2400" dirty="0">
                <a:solidFill>
                  <a:srgbClr val="002060"/>
                </a:solidFill>
              </a:rPr>
              <a:t>индикаторов </a:t>
            </a:r>
            <a:r>
              <a:rPr lang="ru-RU" sz="2400" dirty="0" smtClean="0">
                <a:solidFill>
                  <a:srgbClr val="002060"/>
                </a:solidFill>
              </a:rPr>
              <a:t>стратегических </a:t>
            </a:r>
            <a:r>
              <a:rPr lang="ru-RU" sz="2400" dirty="0">
                <a:solidFill>
                  <a:srgbClr val="002060"/>
                </a:solidFill>
              </a:rPr>
              <a:t>документов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31169" y="2261573"/>
            <a:ext cx="6298222" cy="449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 </a:t>
            </a:r>
            <a:r>
              <a:rPr lang="ru-RU" dirty="0"/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11" y="2416413"/>
            <a:ext cx="12212515" cy="418221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Обеспечить </a:t>
            </a:r>
            <a:r>
              <a:rPr lang="ru-RU" sz="2200" dirty="0">
                <a:solidFill>
                  <a:srgbClr val="002060"/>
                </a:solidFill>
              </a:rPr>
              <a:t>выделение достаточного объема </a:t>
            </a:r>
            <a:r>
              <a:rPr lang="ru-RU" sz="2200" dirty="0" err="1" smtClean="0">
                <a:solidFill>
                  <a:srgbClr val="002060"/>
                </a:solidFill>
              </a:rPr>
              <a:t>гос.финансирования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для исполнения </a:t>
            </a:r>
            <a:r>
              <a:rPr lang="ru-RU" sz="2200" dirty="0">
                <a:solidFill>
                  <a:srgbClr val="002060"/>
                </a:solidFill>
              </a:rPr>
              <a:t>взятых обязательств, закрепленных национальными </a:t>
            </a:r>
            <a:r>
              <a:rPr lang="ru-RU" sz="2200" dirty="0" smtClean="0">
                <a:solidFill>
                  <a:srgbClr val="002060"/>
                </a:solidFill>
              </a:rPr>
              <a:t>стратегическими документами</a:t>
            </a:r>
            <a:r>
              <a:rPr lang="ru-RU" sz="2200" dirty="0">
                <a:solidFill>
                  <a:srgbClr val="002060"/>
                </a:solidFill>
              </a:rPr>
              <a:t>, в контексте перехода на полное национальное </a:t>
            </a:r>
            <a:r>
              <a:rPr lang="ru-RU" sz="2200" dirty="0" smtClean="0">
                <a:solidFill>
                  <a:srgbClr val="002060"/>
                </a:solidFill>
              </a:rPr>
              <a:t>финансирование.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Стимулировать </a:t>
            </a:r>
            <a:r>
              <a:rPr lang="ru-RU" sz="2200" dirty="0">
                <a:solidFill>
                  <a:srgbClr val="002060"/>
                </a:solidFill>
              </a:rPr>
              <a:t>создание новых НПО и активность действующих ВИЧ-сервисных НПО для расширения профилактических программ в </a:t>
            </a:r>
            <a:r>
              <a:rPr lang="ru-RU" sz="2200" dirty="0" smtClean="0">
                <a:solidFill>
                  <a:srgbClr val="002060"/>
                </a:solidFill>
              </a:rPr>
              <a:t>регионах.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Рассмотреть достаточность </a:t>
            </a:r>
            <a:r>
              <a:rPr lang="ru-RU" sz="2200" dirty="0">
                <a:solidFill>
                  <a:srgbClr val="002060"/>
                </a:solidFill>
              </a:rPr>
              <a:t>целевого значения охвата профилактическими программами МСМ (20% и более) с учетом уровня распространенности </a:t>
            </a:r>
            <a:r>
              <a:rPr lang="ru-RU" sz="2200" dirty="0" smtClean="0">
                <a:solidFill>
                  <a:srgbClr val="002060"/>
                </a:solidFill>
              </a:rPr>
              <a:t>ВИЧ </a:t>
            </a:r>
            <a:r>
              <a:rPr lang="ru-RU" sz="2200" dirty="0">
                <a:solidFill>
                  <a:srgbClr val="002060"/>
                </a:solidFill>
              </a:rPr>
              <a:t>в данной </a:t>
            </a:r>
            <a:r>
              <a:rPr lang="ru-RU" sz="2200" dirty="0" smtClean="0">
                <a:solidFill>
                  <a:srgbClr val="002060"/>
                </a:solidFill>
              </a:rPr>
              <a:t>группе.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Определить максимально возможную нагрузку на </a:t>
            </a:r>
            <a:r>
              <a:rPr lang="ru-RU" sz="2200" dirty="0" err="1">
                <a:solidFill>
                  <a:srgbClr val="002060"/>
                </a:solidFill>
              </a:rPr>
              <a:t>аутрич</a:t>
            </a:r>
            <a:r>
              <a:rPr lang="ru-RU" sz="2200" dirty="0">
                <a:solidFill>
                  <a:srgbClr val="002060"/>
                </a:solidFill>
              </a:rPr>
              <a:t>-работника для определения потребности в </a:t>
            </a:r>
            <a:r>
              <a:rPr lang="ru-RU" sz="2200" dirty="0" err="1">
                <a:solidFill>
                  <a:srgbClr val="002060"/>
                </a:solidFill>
              </a:rPr>
              <a:t>аутрич</a:t>
            </a:r>
            <a:r>
              <a:rPr lang="ru-RU" sz="2200" dirty="0">
                <a:solidFill>
                  <a:srgbClr val="002060"/>
                </a:solidFill>
              </a:rPr>
              <a:t>-работниках и распределения нагрузки.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31169" y="2261573"/>
            <a:ext cx="6298222" cy="449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E3AA-DF31-4EB3-9386-95619029E4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809</TotalTime>
  <Words>993</Words>
  <Application>Microsoft Office PowerPoint</Application>
  <PresentationFormat>Широкоэкранный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Презентация PowerPoint</vt:lpstr>
      <vt:lpstr>Презентация PowerPoint</vt:lpstr>
      <vt:lpstr>Результаты оценки ответных мер на ВИЧ за 2016-2022гг.:  компоненты системы здравоохранения</vt:lpstr>
      <vt:lpstr> </vt:lpstr>
      <vt:lpstr>Достижение Глобальных целей ЮНЕЙДС (2020г.)</vt:lpstr>
      <vt:lpstr>Выводы исследования:  финансирование за 2016-2020гг.</vt:lpstr>
      <vt:lpstr>Выводы исследования</vt:lpstr>
      <vt:lpstr>Выводы исследования</vt:lpstr>
      <vt:lpstr>Рекомендации исследования</vt:lpstr>
      <vt:lpstr>Рекомендации исследования</vt:lpstr>
      <vt:lpstr>Презентация PowerPoint</vt:lpstr>
      <vt:lpstr>Структура Дорожной карты (проект)</vt:lpstr>
      <vt:lpstr>Разделы Дорожной карты (проект)</vt:lpstr>
      <vt:lpstr>Позиции с отсутствием консенсуса с КНЦДИЗ в проекте Дорожной карты</vt:lpstr>
      <vt:lpstr>Позиции с отсутствием консенсуса с КНЦДИЗ в проекте Дорожной карты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Дорожной карты по обеспечению ответных мер на ВИЧ в Республике Казахстан на 2023-2026гг.</dc:title>
  <dc:creator>User</dc:creator>
  <cp:lastModifiedBy>User</cp:lastModifiedBy>
  <cp:revision>100</cp:revision>
  <dcterms:created xsi:type="dcterms:W3CDTF">2022-07-04T14:35:01Z</dcterms:created>
  <dcterms:modified xsi:type="dcterms:W3CDTF">2022-07-11T04:25:05Z</dcterms:modified>
</cp:coreProperties>
</file>