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nva Sans 1" panose="020B0604020202020204" charset="0"/>
      <p:regular r:id="rId18"/>
    </p:embeddedFont>
    <p:embeddedFont>
      <p:font typeface="Canva Sans 1 Bold" panose="020B0604020202020204" charset="0"/>
      <p:regular r:id="rId19"/>
    </p:embeddedFont>
    <p:embeddedFont>
      <p:font typeface="Canva Sans 2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hyperlink" Target="https://www.surveymonkey.com/r/Preview/?sm=jIiu_2BHqPuz1JnvJ16UD9oPPOMQsAjDGCsp_2FHTBeo21O3nxdOq75pa69JLxFjjk6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65414" y="-94615"/>
            <a:ext cx="7022586" cy="10381615"/>
          </a:xfrm>
          <a:custGeom>
            <a:avLst/>
            <a:gdLst/>
            <a:ahLst/>
            <a:cxnLst/>
            <a:rect l="l" t="t" r="r" b="b"/>
            <a:pathLst>
              <a:path w="7022586" h="10381615">
                <a:moveTo>
                  <a:pt x="0" y="0"/>
                </a:moveTo>
                <a:lnTo>
                  <a:pt x="7022586" y="0"/>
                </a:lnTo>
                <a:lnTo>
                  <a:pt x="7022586" y="10381615"/>
                </a:lnTo>
                <a:lnTo>
                  <a:pt x="0" y="103816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9232" y="1454190"/>
            <a:ext cx="10956182" cy="2546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67"/>
              </a:lnSpc>
            </a:pPr>
            <a:r>
              <a:rPr lang="en-US" sz="7200" dirty="0" err="1">
                <a:solidFill>
                  <a:srgbClr val="FFFFFF"/>
                </a:solidFill>
                <a:latin typeface="Canva Sans 1"/>
              </a:rPr>
              <a:t>Программы</a:t>
            </a:r>
            <a:r>
              <a:rPr lang="en-US" sz="7200" dirty="0">
                <a:solidFill>
                  <a:srgbClr val="FFFFFF"/>
                </a:solidFill>
                <a:latin typeface="Canva Sans 1"/>
              </a:rPr>
              <a:t> ПРООН </a:t>
            </a:r>
            <a:r>
              <a:rPr lang="en-US" sz="7200" dirty="0" err="1">
                <a:solidFill>
                  <a:srgbClr val="FFFFFF"/>
                </a:solidFill>
                <a:latin typeface="Canva Sans 1"/>
              </a:rPr>
              <a:t>по</a:t>
            </a:r>
            <a:r>
              <a:rPr lang="en-US" sz="7200" dirty="0">
                <a:solidFill>
                  <a:srgbClr val="FFFFFF"/>
                </a:solidFill>
                <a:latin typeface="Canva Sans 1"/>
              </a:rPr>
              <a:t> ВИЧ и </a:t>
            </a:r>
            <a:r>
              <a:rPr lang="en-US" sz="7200" dirty="0" err="1">
                <a:solidFill>
                  <a:srgbClr val="FFFFFF"/>
                </a:solidFill>
                <a:latin typeface="Canva Sans 1"/>
              </a:rPr>
              <a:t>здоровью</a:t>
            </a:r>
            <a:r>
              <a:rPr lang="en-US" sz="7200" dirty="0">
                <a:solidFill>
                  <a:srgbClr val="FFFFFF"/>
                </a:solidFill>
                <a:latin typeface="Canva Sans 1"/>
              </a:rPr>
              <a:t> и </a:t>
            </a:r>
            <a:r>
              <a:rPr lang="en-US" sz="7200" dirty="0" err="1">
                <a:solidFill>
                  <a:srgbClr val="FFFFFF"/>
                </a:solidFill>
                <a:latin typeface="Canva Sans 1"/>
              </a:rPr>
              <a:t>инициатива</a:t>
            </a:r>
            <a:r>
              <a:rPr lang="en-US" sz="7200" dirty="0">
                <a:solidFill>
                  <a:srgbClr val="FFFFFF"/>
                </a:solidFill>
                <a:latin typeface="Canva Sans 1"/>
              </a:rPr>
              <a:t> SCALE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09232" y="7571105"/>
            <a:ext cx="16680372" cy="2034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3900" dirty="0" err="1">
                <a:solidFill>
                  <a:srgbClr val="9768C8"/>
                </a:solidFill>
                <a:latin typeface="Canva Sans 1 Bold"/>
              </a:rPr>
              <a:t>Марина</a:t>
            </a:r>
            <a:r>
              <a:rPr lang="en-US" sz="3900" dirty="0">
                <a:solidFill>
                  <a:srgbClr val="9768C8"/>
                </a:solidFill>
                <a:latin typeface="Canva Sans 1 Bold"/>
              </a:rPr>
              <a:t> </a:t>
            </a:r>
            <a:r>
              <a:rPr lang="en-US" sz="3900" dirty="0" err="1">
                <a:solidFill>
                  <a:srgbClr val="9768C8"/>
                </a:solidFill>
                <a:latin typeface="Canva Sans 1 Bold"/>
              </a:rPr>
              <a:t>Смелянская</a:t>
            </a:r>
            <a:endParaRPr lang="en-US" sz="3900" dirty="0">
              <a:solidFill>
                <a:srgbClr val="9768C8"/>
              </a:solidFill>
              <a:latin typeface="Canva Sans 1 Bold"/>
            </a:endParaRPr>
          </a:p>
          <a:p>
            <a:pPr algn="l">
              <a:lnSpc>
                <a:spcPts val="5460"/>
              </a:lnSpc>
            </a:pPr>
            <a:r>
              <a:rPr lang="en-US" sz="3900" dirty="0" err="1">
                <a:solidFill>
                  <a:srgbClr val="9768C8"/>
                </a:solidFill>
                <a:latin typeface="Canva Sans 1 Bold"/>
              </a:rPr>
              <a:t>Региональный</a:t>
            </a:r>
            <a:r>
              <a:rPr lang="en-US" sz="3900" dirty="0">
                <a:solidFill>
                  <a:srgbClr val="9768C8"/>
                </a:solidFill>
                <a:latin typeface="Canva Sans 1 Bold"/>
              </a:rPr>
              <a:t> </a:t>
            </a:r>
            <a:r>
              <a:rPr lang="en-US" sz="3900" dirty="0" err="1">
                <a:solidFill>
                  <a:srgbClr val="9768C8"/>
                </a:solidFill>
                <a:latin typeface="Canva Sans 1 Bold"/>
              </a:rPr>
              <a:t>офис</a:t>
            </a:r>
            <a:r>
              <a:rPr lang="en-US" sz="3900" dirty="0">
                <a:solidFill>
                  <a:srgbClr val="9768C8"/>
                </a:solidFill>
                <a:latin typeface="Canva Sans 1 Bold"/>
              </a:rPr>
              <a:t> ПРООН в </a:t>
            </a:r>
            <a:r>
              <a:rPr lang="en-US" sz="3900" dirty="0" err="1">
                <a:solidFill>
                  <a:srgbClr val="9768C8"/>
                </a:solidFill>
                <a:latin typeface="Canva Sans 1 Bold"/>
              </a:rPr>
              <a:t>Стамбуле</a:t>
            </a:r>
            <a:endParaRPr lang="en-US" sz="3900" dirty="0">
              <a:solidFill>
                <a:srgbClr val="9768C8"/>
              </a:solidFill>
              <a:latin typeface="Canva Sans 1 Bold"/>
            </a:endParaRPr>
          </a:p>
          <a:p>
            <a:pPr algn="ctr">
              <a:lnSpc>
                <a:spcPts val="5460"/>
              </a:lnSpc>
            </a:pPr>
            <a:endParaRPr lang="en-US" sz="3900" dirty="0">
              <a:solidFill>
                <a:srgbClr val="9768C8"/>
              </a:solidFill>
              <a:latin typeface="Canva Sans 1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1483" y="-114300"/>
            <a:ext cx="17986722" cy="1052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80"/>
              </a:lnSpc>
            </a:pPr>
            <a:r>
              <a:rPr lang="en-US" sz="6200">
                <a:solidFill>
                  <a:srgbClr val="FFFFFF"/>
                </a:solidFill>
                <a:latin typeface="Canva Sans 1 Bold"/>
              </a:rPr>
              <a:t>Региональный Комитет по отбору грантов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41483" y="1338257"/>
            <a:ext cx="17946517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F8BC3C"/>
                </a:solidFill>
                <a:latin typeface="Canva Sans 1 Bold"/>
              </a:rPr>
              <a:t>Процесс оценки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28837" y="4977743"/>
            <a:ext cx="12648505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FEFEFE"/>
                </a:solidFill>
                <a:latin typeface="Canva Sans 1"/>
              </a:rPr>
              <a:t>Оценка по категориям прописанным в форме заявки</a:t>
            </a:r>
          </a:p>
          <a:p>
            <a:pPr marL="0" lvl="0" indent="0">
              <a:lnSpc>
                <a:spcPts val="4479"/>
              </a:lnSpc>
              <a:spcBef>
                <a:spcPct val="0"/>
              </a:spcBef>
            </a:pPr>
            <a:endParaRPr lang="en-US" sz="3199">
              <a:solidFill>
                <a:srgbClr val="FEFEFE"/>
              </a:solidFill>
              <a:latin typeface="Canva Sans 1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37451" y="6682366"/>
            <a:ext cx="13036925" cy="222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79"/>
              </a:lnSpc>
              <a:spcBef>
                <a:spcPct val="0"/>
              </a:spcBef>
            </a:pPr>
            <a:r>
              <a:rPr lang="en-US" sz="3199" dirty="0" err="1">
                <a:solidFill>
                  <a:srgbClr val="FEFEFE"/>
                </a:solidFill>
                <a:latin typeface="Canva Sans 1"/>
              </a:rPr>
              <a:t>из-за</a:t>
            </a:r>
            <a:r>
              <a:rPr lang="en-US" sz="3199" dirty="0">
                <a:solidFill>
                  <a:srgbClr val="FEFEFE"/>
                </a:solidFill>
                <a:latin typeface="Canva Sans 1"/>
              </a:rPr>
              <a:t> </a:t>
            </a:r>
            <a:r>
              <a:rPr lang="en-US" sz="3199" dirty="0" err="1">
                <a:solidFill>
                  <a:srgbClr val="FEFEFE"/>
                </a:solidFill>
                <a:latin typeface="Canva Sans 1"/>
              </a:rPr>
              <a:t>ограниченого</a:t>
            </a:r>
            <a:r>
              <a:rPr lang="en-US" sz="3199" dirty="0">
                <a:solidFill>
                  <a:srgbClr val="FEFEFE"/>
                </a:solidFill>
                <a:latin typeface="Canva Sans 1"/>
              </a:rPr>
              <a:t> </a:t>
            </a:r>
            <a:r>
              <a:rPr lang="en-US" sz="3199" dirty="0" err="1">
                <a:solidFill>
                  <a:srgbClr val="FEFEFE"/>
                </a:solidFill>
                <a:latin typeface="Canva Sans 1"/>
              </a:rPr>
              <a:t>финансирования</a:t>
            </a:r>
            <a:r>
              <a:rPr lang="en-US" sz="3199" dirty="0">
                <a:solidFill>
                  <a:srgbClr val="FEFEFE"/>
                </a:solidFill>
                <a:latin typeface="Canva Sans 1"/>
              </a:rPr>
              <a:t>, </a:t>
            </a:r>
            <a:r>
              <a:rPr lang="en-US" sz="3199" dirty="0" err="1">
                <a:solidFill>
                  <a:srgbClr val="FEFEFE"/>
                </a:solidFill>
                <a:latin typeface="Canva Sans 1"/>
              </a:rPr>
              <a:t>где</a:t>
            </a:r>
            <a:r>
              <a:rPr lang="en-US" sz="3199" dirty="0">
                <a:solidFill>
                  <a:srgbClr val="FEFEFE"/>
                </a:solidFill>
                <a:latin typeface="Canva Sans 1"/>
              </a:rPr>
              <a:t> в </a:t>
            </a:r>
            <a:r>
              <a:rPr lang="en-US" sz="3199" dirty="0" err="1">
                <a:solidFill>
                  <a:srgbClr val="FEFEFE"/>
                </a:solidFill>
                <a:latin typeface="Canva Sans 1"/>
              </a:rPr>
              <a:t>каждой</a:t>
            </a:r>
            <a:r>
              <a:rPr lang="en-US" sz="3199" dirty="0">
                <a:solidFill>
                  <a:srgbClr val="FEFEFE"/>
                </a:solidFill>
                <a:latin typeface="Canva Sans 1"/>
              </a:rPr>
              <a:t> </a:t>
            </a:r>
            <a:r>
              <a:rPr lang="en-US" sz="3199" dirty="0" err="1">
                <a:solidFill>
                  <a:srgbClr val="FEFEFE"/>
                </a:solidFill>
                <a:latin typeface="Canva Sans 1"/>
              </a:rPr>
              <a:t>из</a:t>
            </a:r>
            <a:r>
              <a:rPr lang="en-US" sz="3199" dirty="0">
                <a:solidFill>
                  <a:srgbClr val="FEFEFE"/>
                </a:solidFill>
                <a:latin typeface="Canva Sans 1"/>
              </a:rPr>
              <a:t> </a:t>
            </a:r>
            <a:r>
              <a:rPr lang="en-US" sz="3199" dirty="0" err="1">
                <a:solidFill>
                  <a:srgbClr val="FEFEFE"/>
                </a:solidFill>
                <a:latin typeface="Canva Sans 1"/>
              </a:rPr>
              <a:t>стран</a:t>
            </a:r>
            <a:r>
              <a:rPr lang="en-US" sz="3199" dirty="0">
                <a:solidFill>
                  <a:srgbClr val="FEFEFE"/>
                </a:solidFill>
                <a:latin typeface="Canva Sans 1"/>
              </a:rPr>
              <a:t> </a:t>
            </a:r>
            <a:r>
              <a:rPr lang="en-US" sz="3199" dirty="0" err="1">
                <a:solidFill>
                  <a:srgbClr val="FEFEFE"/>
                </a:solidFill>
                <a:latin typeface="Canva Sans 1"/>
              </a:rPr>
              <a:t>может</a:t>
            </a:r>
            <a:r>
              <a:rPr lang="en-US" sz="3199" dirty="0">
                <a:solidFill>
                  <a:srgbClr val="FEFEFE"/>
                </a:solidFill>
                <a:latin typeface="Canva Sans 1"/>
              </a:rPr>
              <a:t> </a:t>
            </a:r>
            <a:r>
              <a:rPr lang="en-US" sz="3199" dirty="0" err="1">
                <a:solidFill>
                  <a:srgbClr val="FEFEFE"/>
                </a:solidFill>
                <a:latin typeface="Canva Sans 1"/>
              </a:rPr>
              <a:t>быть</a:t>
            </a:r>
            <a:r>
              <a:rPr lang="en-US" sz="3199" dirty="0">
                <a:solidFill>
                  <a:srgbClr val="FEFEFE"/>
                </a:solidFill>
                <a:latin typeface="Canva Sans 1"/>
              </a:rPr>
              <a:t> </a:t>
            </a:r>
            <a:r>
              <a:rPr lang="en-US" sz="3199" dirty="0" err="1">
                <a:solidFill>
                  <a:srgbClr val="FEFEFE"/>
                </a:solidFill>
                <a:latin typeface="Canva Sans 1"/>
              </a:rPr>
              <a:t>поддержана</a:t>
            </a:r>
            <a:r>
              <a:rPr lang="en-US" sz="3199" dirty="0">
                <a:solidFill>
                  <a:srgbClr val="FEFEFE"/>
                </a:solidFill>
                <a:latin typeface="Canva Sans 1"/>
              </a:rPr>
              <a:t> </a:t>
            </a:r>
            <a:r>
              <a:rPr lang="en-US" sz="3199" dirty="0" err="1">
                <a:solidFill>
                  <a:srgbClr val="FEFEFE"/>
                </a:solidFill>
                <a:latin typeface="Canva Sans 1"/>
              </a:rPr>
              <a:t>только</a:t>
            </a:r>
            <a:r>
              <a:rPr lang="en-US" sz="3199" dirty="0">
                <a:solidFill>
                  <a:srgbClr val="FEFEFE"/>
                </a:solidFill>
                <a:latin typeface="Canva Sans 1"/>
              </a:rPr>
              <a:t> </a:t>
            </a:r>
            <a:r>
              <a:rPr lang="en-US" sz="3199" dirty="0" err="1">
                <a:solidFill>
                  <a:srgbClr val="FEFEFE"/>
                </a:solidFill>
                <a:latin typeface="Canva Sans 1"/>
              </a:rPr>
              <a:t>одна</a:t>
            </a:r>
            <a:r>
              <a:rPr lang="en-US" sz="3199" dirty="0">
                <a:solidFill>
                  <a:srgbClr val="FEFEFE"/>
                </a:solidFill>
                <a:latin typeface="Canva Sans 1"/>
              </a:rPr>
              <a:t> </a:t>
            </a:r>
            <a:r>
              <a:rPr lang="en-US" sz="3199" dirty="0" err="1">
                <a:solidFill>
                  <a:srgbClr val="FEFEFE"/>
                </a:solidFill>
                <a:latin typeface="Canva Sans 1"/>
              </a:rPr>
              <a:t>заявка</a:t>
            </a:r>
            <a:r>
              <a:rPr lang="en-US" sz="3199" dirty="0">
                <a:solidFill>
                  <a:srgbClr val="FEFEFE"/>
                </a:solidFill>
                <a:latin typeface="Canva Sans 1"/>
              </a:rPr>
              <a:t>, </a:t>
            </a:r>
            <a:r>
              <a:rPr lang="en-US" sz="3199" dirty="0" err="1">
                <a:solidFill>
                  <a:srgbClr val="FEFEFE"/>
                </a:solidFill>
                <a:latin typeface="Canva Sans 1"/>
              </a:rPr>
              <a:t>будут</a:t>
            </a:r>
            <a:r>
              <a:rPr lang="en-US" sz="3199" dirty="0">
                <a:solidFill>
                  <a:srgbClr val="FEFEFE"/>
                </a:solidFill>
                <a:latin typeface="Canva Sans 1"/>
              </a:rPr>
              <a:t> </a:t>
            </a:r>
            <a:r>
              <a:rPr lang="en-US" sz="3199" dirty="0" err="1">
                <a:solidFill>
                  <a:srgbClr val="FEFEFE"/>
                </a:solidFill>
                <a:latin typeface="Canva Sans 1"/>
              </a:rPr>
              <a:t>поддержаны</a:t>
            </a:r>
            <a:r>
              <a:rPr lang="en-US" sz="3199" dirty="0">
                <a:solidFill>
                  <a:srgbClr val="FEFEFE"/>
                </a:solidFill>
                <a:latin typeface="Canva Sans 1"/>
              </a:rPr>
              <a:t> </a:t>
            </a:r>
            <a:r>
              <a:rPr lang="en-US" sz="3199" dirty="0" err="1">
                <a:solidFill>
                  <a:srgbClr val="FEFEFE"/>
                </a:solidFill>
                <a:latin typeface="Canva Sans 1"/>
              </a:rPr>
              <a:t>по</a:t>
            </a:r>
            <a:r>
              <a:rPr lang="en-US" sz="3199" dirty="0">
                <a:solidFill>
                  <a:srgbClr val="FEFEFE"/>
                </a:solidFill>
                <a:latin typeface="Canva Sans 1"/>
              </a:rPr>
              <a:t> </a:t>
            </a:r>
            <a:r>
              <a:rPr lang="en-US" sz="3199" dirty="0" err="1">
                <a:solidFill>
                  <a:srgbClr val="FEFEFE"/>
                </a:solidFill>
                <a:latin typeface="Canva Sans 1"/>
              </a:rPr>
              <a:t>одной</a:t>
            </a:r>
            <a:r>
              <a:rPr lang="en-US" sz="3199" dirty="0">
                <a:solidFill>
                  <a:srgbClr val="FEFEFE"/>
                </a:solidFill>
                <a:latin typeface="Canva Sans 1"/>
              </a:rPr>
              <a:t> </a:t>
            </a:r>
            <a:r>
              <a:rPr lang="en-US" sz="3199" dirty="0" err="1">
                <a:solidFill>
                  <a:srgbClr val="FEFEFE"/>
                </a:solidFill>
                <a:latin typeface="Canva Sans 1"/>
              </a:rPr>
              <a:t>заявке</a:t>
            </a:r>
            <a:r>
              <a:rPr lang="en-US" sz="3199" dirty="0">
                <a:solidFill>
                  <a:srgbClr val="FEFEFE"/>
                </a:solidFill>
                <a:latin typeface="Canva Sans 1"/>
              </a:rPr>
              <a:t> </a:t>
            </a:r>
            <a:r>
              <a:rPr lang="en-US" sz="3199" dirty="0" err="1">
                <a:solidFill>
                  <a:srgbClr val="FEFEFE"/>
                </a:solidFill>
                <a:latin typeface="Canva Sans 1"/>
              </a:rPr>
              <a:t>от</a:t>
            </a:r>
            <a:r>
              <a:rPr lang="en-US" sz="3199" dirty="0">
                <a:solidFill>
                  <a:srgbClr val="FEFEFE"/>
                </a:solidFill>
                <a:latin typeface="Canva Sans 1"/>
              </a:rPr>
              <a:t> </a:t>
            </a:r>
            <a:r>
              <a:rPr lang="en-US" sz="3199" dirty="0" err="1">
                <a:solidFill>
                  <a:srgbClr val="FEFEFE"/>
                </a:solidFill>
                <a:latin typeface="Canva Sans 1"/>
              </a:rPr>
              <a:t>каждого</a:t>
            </a:r>
            <a:r>
              <a:rPr lang="en-US" sz="3199" dirty="0">
                <a:solidFill>
                  <a:srgbClr val="FEFEFE"/>
                </a:solidFill>
                <a:latin typeface="Canva Sans 1"/>
              </a:rPr>
              <a:t> </a:t>
            </a:r>
            <a:r>
              <a:rPr lang="en-US" sz="3199" dirty="0" err="1">
                <a:solidFill>
                  <a:srgbClr val="FEFEFE"/>
                </a:solidFill>
                <a:latin typeface="Canva Sans 1"/>
              </a:rPr>
              <a:t>из</a:t>
            </a:r>
            <a:r>
              <a:rPr lang="en-US" sz="3199" dirty="0">
                <a:solidFill>
                  <a:srgbClr val="FEFEFE"/>
                </a:solidFill>
                <a:latin typeface="Canva Sans 1"/>
              </a:rPr>
              <a:t> </a:t>
            </a:r>
            <a:r>
              <a:rPr lang="en-US" sz="3199" dirty="0" err="1">
                <a:solidFill>
                  <a:srgbClr val="FEFEFE"/>
                </a:solidFill>
                <a:latin typeface="Canva Sans 1"/>
              </a:rPr>
              <a:t>сообществ</a:t>
            </a:r>
            <a:r>
              <a:rPr lang="en-US" sz="3199" dirty="0">
                <a:solidFill>
                  <a:srgbClr val="FEFEFE"/>
                </a:solidFill>
                <a:latin typeface="Canva Sans 1"/>
              </a:rPr>
              <a:t> </a:t>
            </a:r>
            <a:r>
              <a:rPr lang="en-US" sz="3199" dirty="0" err="1">
                <a:solidFill>
                  <a:srgbClr val="FEFEFE"/>
                </a:solidFill>
                <a:latin typeface="Canva Sans 1"/>
              </a:rPr>
              <a:t>представленных</a:t>
            </a:r>
            <a:r>
              <a:rPr lang="en-US" sz="3199" dirty="0">
                <a:solidFill>
                  <a:srgbClr val="FEFEFE"/>
                </a:solidFill>
                <a:latin typeface="Canva Sans 1"/>
              </a:rPr>
              <a:t> в </a:t>
            </a:r>
            <a:r>
              <a:rPr lang="en-US" sz="3199" dirty="0" err="1">
                <a:solidFill>
                  <a:srgbClr val="FEFEFE"/>
                </a:solidFill>
                <a:latin typeface="Canva Sans 1"/>
              </a:rPr>
              <a:t>регионе</a:t>
            </a:r>
            <a:endParaRPr lang="en-US" sz="3199" dirty="0">
              <a:solidFill>
                <a:srgbClr val="FEFEFE"/>
              </a:solidFill>
              <a:latin typeface="Canva Sans 1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341483" y="3162205"/>
            <a:ext cx="763773" cy="723502"/>
          </a:xfrm>
          <a:custGeom>
            <a:avLst/>
            <a:gdLst/>
            <a:ahLst/>
            <a:cxnLst/>
            <a:rect l="l" t="t" r="r" b="b"/>
            <a:pathLst>
              <a:path w="763773" h="723502">
                <a:moveTo>
                  <a:pt x="0" y="0"/>
                </a:moveTo>
                <a:lnTo>
                  <a:pt x="763773" y="0"/>
                </a:lnTo>
                <a:lnTo>
                  <a:pt x="763773" y="723502"/>
                </a:lnTo>
                <a:lnTo>
                  <a:pt x="0" y="723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41483" y="5130389"/>
            <a:ext cx="763773" cy="723502"/>
          </a:xfrm>
          <a:custGeom>
            <a:avLst/>
            <a:gdLst/>
            <a:ahLst/>
            <a:cxnLst/>
            <a:rect l="l" t="t" r="r" b="b"/>
            <a:pathLst>
              <a:path w="763773" h="723502">
                <a:moveTo>
                  <a:pt x="0" y="0"/>
                </a:moveTo>
                <a:lnTo>
                  <a:pt x="763773" y="0"/>
                </a:lnTo>
                <a:lnTo>
                  <a:pt x="763773" y="723502"/>
                </a:lnTo>
                <a:lnTo>
                  <a:pt x="0" y="723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41483" y="6846159"/>
            <a:ext cx="763773" cy="723502"/>
          </a:xfrm>
          <a:custGeom>
            <a:avLst/>
            <a:gdLst/>
            <a:ahLst/>
            <a:cxnLst/>
            <a:rect l="l" t="t" r="r" b="b"/>
            <a:pathLst>
              <a:path w="763773" h="723502">
                <a:moveTo>
                  <a:pt x="0" y="0"/>
                </a:moveTo>
                <a:lnTo>
                  <a:pt x="763773" y="0"/>
                </a:lnTo>
                <a:lnTo>
                  <a:pt x="763773" y="723502"/>
                </a:lnTo>
                <a:lnTo>
                  <a:pt x="0" y="723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528837" y="3019549"/>
            <a:ext cx="11806163" cy="111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479"/>
              </a:lnSpc>
              <a:spcBef>
                <a:spcPct val="0"/>
              </a:spcBef>
            </a:pPr>
            <a:r>
              <a:rPr lang="en-US" sz="3199" dirty="0">
                <a:solidFill>
                  <a:srgbClr val="FEFEFE"/>
                </a:solidFill>
                <a:latin typeface="Canva Sans 1"/>
              </a:rPr>
              <a:t>8 </a:t>
            </a:r>
            <a:r>
              <a:rPr lang="en-US" sz="3199" dirty="0" err="1">
                <a:solidFill>
                  <a:srgbClr val="FEFEFE"/>
                </a:solidFill>
                <a:latin typeface="Canva Sans 1"/>
              </a:rPr>
              <a:t>экспертов</a:t>
            </a:r>
            <a:r>
              <a:rPr lang="en-US" sz="3199" dirty="0">
                <a:solidFill>
                  <a:srgbClr val="FEFEFE"/>
                </a:solidFill>
                <a:latin typeface="Canva Sans 1"/>
              </a:rPr>
              <a:t> </a:t>
            </a:r>
            <a:r>
              <a:rPr lang="en-US" sz="3199" dirty="0" err="1">
                <a:solidFill>
                  <a:srgbClr val="FEFEFE"/>
                </a:solidFill>
                <a:latin typeface="Canva Sans 1"/>
              </a:rPr>
              <a:t>из</a:t>
            </a:r>
            <a:r>
              <a:rPr lang="en-US" sz="3199" dirty="0">
                <a:solidFill>
                  <a:srgbClr val="FEFEFE"/>
                </a:solidFill>
                <a:latin typeface="Canva Sans 1"/>
              </a:rPr>
              <a:t> </a:t>
            </a:r>
            <a:r>
              <a:rPr lang="en-US" sz="3199" dirty="0" err="1">
                <a:solidFill>
                  <a:srgbClr val="FEFEFE"/>
                </a:solidFill>
                <a:latin typeface="Canva Sans 1"/>
              </a:rPr>
              <a:t>региональных</a:t>
            </a:r>
            <a:r>
              <a:rPr lang="en-US" sz="3199" dirty="0">
                <a:solidFill>
                  <a:srgbClr val="FEFEFE"/>
                </a:solidFill>
                <a:latin typeface="Canva Sans 1"/>
              </a:rPr>
              <a:t> </a:t>
            </a:r>
            <a:r>
              <a:rPr lang="en-US" sz="3199" dirty="0" err="1">
                <a:solidFill>
                  <a:srgbClr val="FEFEFE"/>
                </a:solidFill>
                <a:latin typeface="Canva Sans 1"/>
              </a:rPr>
              <a:t>сетей</a:t>
            </a:r>
            <a:r>
              <a:rPr lang="en-US" sz="3199" dirty="0">
                <a:solidFill>
                  <a:srgbClr val="FEFEFE"/>
                </a:solidFill>
                <a:latin typeface="Canva Sans 1"/>
              </a:rPr>
              <a:t> </a:t>
            </a:r>
            <a:r>
              <a:rPr lang="en-US" sz="3199" dirty="0" err="1">
                <a:solidFill>
                  <a:srgbClr val="FEFEFE"/>
                </a:solidFill>
                <a:latin typeface="Canva Sans 1"/>
              </a:rPr>
              <a:t>представляющих</a:t>
            </a:r>
            <a:r>
              <a:rPr lang="en-US" sz="3199" dirty="0">
                <a:solidFill>
                  <a:srgbClr val="FEFEFE"/>
                </a:solidFill>
                <a:latin typeface="Canva Sans 1"/>
              </a:rPr>
              <a:t> </a:t>
            </a:r>
            <a:r>
              <a:rPr lang="en-US" sz="3199" dirty="0" err="1">
                <a:solidFill>
                  <a:srgbClr val="FEFEFE"/>
                </a:solidFill>
                <a:latin typeface="Canva Sans 1"/>
              </a:rPr>
              <a:t>ключевые</a:t>
            </a:r>
            <a:r>
              <a:rPr lang="en-US" sz="3199" dirty="0">
                <a:solidFill>
                  <a:srgbClr val="FEFEFE"/>
                </a:solidFill>
                <a:latin typeface="Canva Sans 1"/>
              </a:rPr>
              <a:t> </a:t>
            </a:r>
            <a:r>
              <a:rPr lang="en-US" sz="3199" dirty="0" err="1">
                <a:solidFill>
                  <a:srgbClr val="FEFEFE"/>
                </a:solidFill>
                <a:latin typeface="Canva Sans 1"/>
              </a:rPr>
              <a:t>группы</a:t>
            </a:r>
            <a:r>
              <a:rPr lang="en-US" sz="3199" dirty="0">
                <a:solidFill>
                  <a:srgbClr val="FEFEFE"/>
                </a:solidFill>
                <a:latin typeface="Canva Sans 1"/>
              </a:rPr>
              <a:t> </a:t>
            </a:r>
            <a:r>
              <a:rPr lang="en-US" sz="3199" dirty="0" err="1">
                <a:solidFill>
                  <a:srgbClr val="FEFEFE"/>
                </a:solidFill>
                <a:latin typeface="Canva Sans 1"/>
              </a:rPr>
              <a:t>населения</a:t>
            </a:r>
            <a:r>
              <a:rPr lang="en-US" sz="3199" dirty="0">
                <a:solidFill>
                  <a:srgbClr val="FEFEFE"/>
                </a:solidFill>
                <a:latin typeface="Canva Sans 1"/>
              </a:rPr>
              <a:t> и </a:t>
            </a:r>
            <a:r>
              <a:rPr lang="en-US" sz="3199" dirty="0" err="1">
                <a:solidFill>
                  <a:srgbClr val="FEFEFE"/>
                </a:solidFill>
                <a:latin typeface="Canva Sans 1"/>
              </a:rPr>
              <a:t>агентства</a:t>
            </a:r>
            <a:r>
              <a:rPr lang="en-US" sz="3199" dirty="0">
                <a:solidFill>
                  <a:srgbClr val="FEFEFE"/>
                </a:solidFill>
                <a:latin typeface="Canva Sans 1"/>
              </a:rPr>
              <a:t> ООН</a:t>
            </a:r>
          </a:p>
        </p:txBody>
      </p:sp>
      <p:sp>
        <p:nvSpPr>
          <p:cNvPr id="10" name="Freeform 10">
            <a:hlinkClick r:id="rId4" tooltip="https://www.surveymonkey.com/r/Preview/?sm=jIiu_2BHqPuz1JnvJ16UD9oPPOMQsAjDGCsp_2FHTBeo21O3nxdOq75pa69JLxFjjk6N"/>
          </p:cNvPr>
          <p:cNvSpPr/>
          <p:nvPr/>
        </p:nvSpPr>
        <p:spPr>
          <a:xfrm>
            <a:off x="13423138" y="2017708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1483" y="1498187"/>
            <a:ext cx="17946517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F8BC3C"/>
                </a:solidFill>
                <a:latin typeface="Canva Sans 1"/>
              </a:rPr>
              <a:t>Что дальше?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37451" y="2606263"/>
            <a:ext cx="13804348" cy="170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endParaRPr/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FEFEFE"/>
                </a:solidFill>
                <a:latin typeface="Canva Sans 1"/>
              </a:rPr>
              <a:t>Обьявление победителей первого раунда и внедрение грантов</a:t>
            </a:r>
          </a:p>
          <a:p>
            <a:pPr marL="0" lvl="0" indent="0">
              <a:lnSpc>
                <a:spcPts val="4759"/>
              </a:lnSpc>
              <a:spcBef>
                <a:spcPct val="0"/>
              </a:spcBef>
            </a:pPr>
            <a:endParaRPr lang="en-US" sz="3399">
              <a:solidFill>
                <a:srgbClr val="FEFEFE"/>
              </a:solidFill>
              <a:latin typeface="Canva Sans 1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37451" y="8317293"/>
            <a:ext cx="14698903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FEFEFE"/>
                </a:solidFill>
                <a:latin typeface="Canva Sans 1"/>
              </a:rPr>
              <a:t>SCALE будет поддерживать целевые мероприятия и семинары по развитию навыков для укрепления лидерства ключевых групп населения, в том числе путем участия в IAC 2024 в Мюнхене;</a:t>
            </a:r>
          </a:p>
          <a:p>
            <a:pPr marL="0" lvl="0" indent="0">
              <a:lnSpc>
                <a:spcPts val="4759"/>
              </a:lnSpc>
              <a:spcBef>
                <a:spcPct val="0"/>
              </a:spcBef>
            </a:pPr>
            <a:endParaRPr lang="en-US" sz="3399">
              <a:solidFill>
                <a:srgbClr val="FEFEFE"/>
              </a:solidFill>
              <a:latin typeface="Canva Sans 1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341483" y="3162205"/>
            <a:ext cx="763773" cy="723502"/>
          </a:xfrm>
          <a:custGeom>
            <a:avLst/>
            <a:gdLst/>
            <a:ahLst/>
            <a:cxnLst/>
            <a:rect l="l" t="t" r="r" b="b"/>
            <a:pathLst>
              <a:path w="763773" h="723502">
                <a:moveTo>
                  <a:pt x="0" y="0"/>
                </a:moveTo>
                <a:lnTo>
                  <a:pt x="763773" y="0"/>
                </a:lnTo>
                <a:lnTo>
                  <a:pt x="763773" y="723502"/>
                </a:lnTo>
                <a:lnTo>
                  <a:pt x="0" y="723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41483" y="5130389"/>
            <a:ext cx="763773" cy="723502"/>
          </a:xfrm>
          <a:custGeom>
            <a:avLst/>
            <a:gdLst/>
            <a:ahLst/>
            <a:cxnLst/>
            <a:rect l="l" t="t" r="r" b="b"/>
            <a:pathLst>
              <a:path w="763773" h="723502">
                <a:moveTo>
                  <a:pt x="0" y="0"/>
                </a:moveTo>
                <a:lnTo>
                  <a:pt x="763773" y="0"/>
                </a:lnTo>
                <a:lnTo>
                  <a:pt x="763773" y="723502"/>
                </a:lnTo>
                <a:lnTo>
                  <a:pt x="0" y="723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41483" y="8817436"/>
            <a:ext cx="763773" cy="723502"/>
          </a:xfrm>
          <a:custGeom>
            <a:avLst/>
            <a:gdLst/>
            <a:ahLst/>
            <a:cxnLst/>
            <a:rect l="l" t="t" r="r" b="b"/>
            <a:pathLst>
              <a:path w="763773" h="723502">
                <a:moveTo>
                  <a:pt x="0" y="0"/>
                </a:moveTo>
                <a:lnTo>
                  <a:pt x="763773" y="0"/>
                </a:lnTo>
                <a:lnTo>
                  <a:pt x="763773" y="723502"/>
                </a:lnTo>
                <a:lnTo>
                  <a:pt x="0" y="723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0741" y="-211232"/>
            <a:ext cx="14232893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Canva Sans 1 Bold"/>
              </a:rPr>
              <a:t>Инициатива SCALE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84388" y="4314215"/>
            <a:ext cx="14651965" cy="170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endParaRPr/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FEFEFE"/>
                </a:solidFill>
                <a:latin typeface="Canva Sans 1"/>
              </a:rPr>
              <a:t>Национальные диалоги и работа региональной группы по 10-10-10</a:t>
            </a:r>
          </a:p>
          <a:p>
            <a:pPr marL="0" lvl="0" indent="0">
              <a:lnSpc>
                <a:spcPts val="4759"/>
              </a:lnSpc>
              <a:spcBef>
                <a:spcPct val="0"/>
              </a:spcBef>
            </a:pPr>
            <a:endParaRPr lang="en-US" sz="3399">
              <a:solidFill>
                <a:srgbClr val="FEFEFE"/>
              </a:solidFill>
              <a:latin typeface="Canva Sans 1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341483" y="6669800"/>
            <a:ext cx="763773" cy="723502"/>
          </a:xfrm>
          <a:custGeom>
            <a:avLst/>
            <a:gdLst/>
            <a:ahLst/>
            <a:cxnLst/>
            <a:rect l="l" t="t" r="r" b="b"/>
            <a:pathLst>
              <a:path w="763773" h="723502">
                <a:moveTo>
                  <a:pt x="0" y="0"/>
                </a:moveTo>
                <a:lnTo>
                  <a:pt x="763773" y="0"/>
                </a:lnTo>
                <a:lnTo>
                  <a:pt x="763773" y="723502"/>
                </a:lnTo>
                <a:lnTo>
                  <a:pt x="0" y="723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584388" y="6153664"/>
            <a:ext cx="14651965" cy="170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endParaRPr/>
          </a:p>
          <a:p>
            <a:pPr marL="0" lvl="0" indent="0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EFEFE"/>
                </a:solidFill>
                <a:latin typeface="Canva Sans 1"/>
              </a:rPr>
              <a:t>Привлечение ресурсов  к работе сообществ и координация донорских вложений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65845" y="3086100"/>
            <a:ext cx="4764505" cy="4114800"/>
          </a:xfrm>
          <a:custGeom>
            <a:avLst/>
            <a:gdLst/>
            <a:ahLst/>
            <a:cxnLst/>
            <a:rect l="l" t="t" r="r" b="b"/>
            <a:pathLst>
              <a:path w="4764505" h="4114800">
                <a:moveTo>
                  <a:pt x="0" y="0"/>
                </a:moveTo>
                <a:lnTo>
                  <a:pt x="4764505" y="0"/>
                </a:lnTo>
                <a:lnTo>
                  <a:pt x="476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1278" y="-152400"/>
            <a:ext cx="17986722" cy="1368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latin typeface="Canva Sans 1 Bold"/>
              </a:rPr>
              <a:t>Вопросы и ответы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05713"/>
            <a:ext cx="9963312" cy="10692713"/>
          </a:xfrm>
          <a:custGeom>
            <a:avLst/>
            <a:gdLst/>
            <a:ahLst/>
            <a:cxnLst/>
            <a:rect l="l" t="t" r="r" b="b"/>
            <a:pathLst>
              <a:path w="9963312" h="10692713">
                <a:moveTo>
                  <a:pt x="0" y="0"/>
                </a:moveTo>
                <a:lnTo>
                  <a:pt x="9963312" y="0"/>
                </a:lnTo>
                <a:lnTo>
                  <a:pt x="9963312" y="10692713"/>
                </a:lnTo>
                <a:lnTo>
                  <a:pt x="0" y="106927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76119" y="-931095"/>
            <a:ext cx="1853201" cy="2199954"/>
            <a:chOff x="0" y="0"/>
            <a:chExt cx="488086" cy="5794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8086" cy="579412"/>
            </a:xfrm>
            <a:custGeom>
              <a:avLst/>
              <a:gdLst/>
              <a:ahLst/>
              <a:cxnLst/>
              <a:rect l="l" t="t" r="r" b="b"/>
              <a:pathLst>
                <a:path w="488086" h="579412">
                  <a:moveTo>
                    <a:pt x="0" y="0"/>
                  </a:moveTo>
                  <a:lnTo>
                    <a:pt x="488086" y="0"/>
                  </a:lnTo>
                  <a:lnTo>
                    <a:pt x="488086" y="579412"/>
                  </a:lnTo>
                  <a:lnTo>
                    <a:pt x="0" y="579412"/>
                  </a:lnTo>
                  <a:close/>
                </a:path>
              </a:pathLst>
            </a:custGeom>
            <a:solidFill>
              <a:srgbClr val="D9DFF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061727" y="339739"/>
            <a:ext cx="7968754" cy="688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Canva Sans 1 Bold"/>
              </a:rPr>
              <a:t>Здоровье как интегратор ЦУР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308336" y="1513214"/>
            <a:ext cx="7722145" cy="8186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11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Деятельность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ПРООН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основана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на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принципах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согласно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которым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nva Sans 1"/>
              </a:rPr>
              <a:t>здоровье</a:t>
            </a:r>
            <a:r>
              <a:rPr lang="en-US" sz="3200" b="1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nva Sans 1"/>
              </a:rPr>
              <a:t>является</a:t>
            </a:r>
            <a:r>
              <a:rPr lang="en-US" sz="3200" b="1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nva Sans 1 Bold"/>
              </a:rPr>
              <a:t>как</a:t>
            </a:r>
            <a:r>
              <a:rPr lang="en-US" sz="3200" b="1" dirty="0">
                <a:solidFill>
                  <a:srgbClr val="FFFFFF"/>
                </a:solidFill>
                <a:latin typeface="Canva Sans 1 Bold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nva Sans 1 Bold"/>
              </a:rPr>
              <a:t>движущей</a:t>
            </a:r>
            <a:r>
              <a:rPr lang="en-US" sz="3200" b="1" dirty="0">
                <a:solidFill>
                  <a:srgbClr val="FFFFFF"/>
                </a:solidFill>
                <a:latin typeface="Canva Sans 1 Bold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nva Sans 1 Bold"/>
              </a:rPr>
              <a:t>силой</a:t>
            </a:r>
            <a:r>
              <a:rPr lang="en-US" sz="3200" b="1" dirty="0">
                <a:solidFill>
                  <a:srgbClr val="FFFFFF"/>
                </a:solidFill>
                <a:latin typeface="Canva Sans 1 Bold"/>
              </a:rPr>
              <a:t>, </a:t>
            </a:r>
            <a:r>
              <a:rPr lang="en-US" sz="3200" b="1" dirty="0" err="1">
                <a:solidFill>
                  <a:srgbClr val="FFFFFF"/>
                </a:solidFill>
                <a:latin typeface="Canva Sans 1 Bold"/>
              </a:rPr>
              <a:t>так</a:t>
            </a:r>
            <a:r>
              <a:rPr lang="en-US" sz="3200" b="1" dirty="0">
                <a:solidFill>
                  <a:srgbClr val="FFFFFF"/>
                </a:solidFill>
                <a:latin typeface="Canva Sans 1 Bold"/>
              </a:rPr>
              <a:t> и </a:t>
            </a:r>
            <a:r>
              <a:rPr lang="en-US" sz="3200" b="1" dirty="0" err="1">
                <a:solidFill>
                  <a:srgbClr val="FFFFFF"/>
                </a:solidFill>
                <a:latin typeface="Canva Sans 1 Bold"/>
              </a:rPr>
              <a:t>результатом</a:t>
            </a:r>
            <a:r>
              <a:rPr lang="en-US" sz="3200" b="1" dirty="0">
                <a:solidFill>
                  <a:srgbClr val="FFFFFF"/>
                </a:solidFill>
                <a:latin typeface="Canva Sans 1 Bold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nva Sans 1 Bold"/>
              </a:rPr>
              <a:t>устойчивого</a:t>
            </a:r>
            <a:r>
              <a:rPr lang="en-US" sz="3200" b="1" dirty="0">
                <a:solidFill>
                  <a:srgbClr val="FFFFFF"/>
                </a:solidFill>
                <a:latin typeface="Canva Sans 1 Bold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nva Sans 1 Bold"/>
              </a:rPr>
              <a:t>развития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, и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что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действия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в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самых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разных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секторах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развития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оказывают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значительное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влияние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на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состояние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здоровья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. </a:t>
            </a:r>
          </a:p>
          <a:p>
            <a:pPr>
              <a:lnSpc>
                <a:spcPts val="4011"/>
              </a:lnSpc>
              <a:spcBef>
                <a:spcPct val="0"/>
              </a:spcBef>
            </a:pPr>
            <a:endParaRPr lang="en-US" sz="3200" dirty="0">
              <a:solidFill>
                <a:srgbClr val="FFFFFF"/>
              </a:solidFill>
              <a:latin typeface="Canva Sans 1"/>
            </a:endParaRPr>
          </a:p>
          <a:p>
            <a:pPr>
              <a:lnSpc>
                <a:spcPts val="4011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Canva Sans 1"/>
              </a:rPr>
              <a:t>В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основе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деятельности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ПРООН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лежит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принцип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"</a:t>
            </a:r>
            <a:r>
              <a:rPr lang="en-US" sz="3200" dirty="0" err="1">
                <a:solidFill>
                  <a:srgbClr val="FFFFFF"/>
                </a:solidFill>
                <a:latin typeface="Canva Sans 1 Bold"/>
              </a:rPr>
              <a:t>соединения</a:t>
            </a:r>
            <a:r>
              <a:rPr lang="en-US" sz="3200" dirty="0">
                <a:solidFill>
                  <a:srgbClr val="FFFFFF"/>
                </a:solidFill>
                <a:latin typeface="Canva Sans 1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anva Sans 1 Bold"/>
              </a:rPr>
              <a:t>точек</a:t>
            </a:r>
            <a:r>
              <a:rPr lang="en-US" sz="3200" dirty="0">
                <a:solidFill>
                  <a:srgbClr val="FFFFFF"/>
                </a:solidFill>
                <a:latin typeface="Canva Sans 1 Bold"/>
              </a:rPr>
              <a:t>" </a:t>
            </a:r>
            <a:r>
              <a:rPr lang="en-US" sz="3200" dirty="0" err="1">
                <a:solidFill>
                  <a:srgbClr val="FFFFFF"/>
                </a:solidFill>
                <a:latin typeface="Canva Sans 1 Bold"/>
              </a:rPr>
              <a:t>между</a:t>
            </a:r>
            <a:r>
              <a:rPr lang="en-US" sz="3200" dirty="0">
                <a:solidFill>
                  <a:srgbClr val="FFFFFF"/>
                </a:solidFill>
                <a:latin typeface="Canva Sans 1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anva Sans 1 Bold"/>
              </a:rPr>
              <a:t>секторами</a:t>
            </a:r>
            <a:r>
              <a:rPr lang="en-US" sz="3200" dirty="0">
                <a:solidFill>
                  <a:srgbClr val="FFFFFF"/>
                </a:solidFill>
                <a:latin typeface="Canva Sans 1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anva Sans 1 Bold"/>
              </a:rPr>
              <a:t>развития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, а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также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ее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стратегическая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приверженность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признанию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и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управлению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многомерными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рисками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возникающими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в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связи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с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основными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современными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проблемами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в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области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здравоохранения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 и </a:t>
            </a:r>
            <a:r>
              <a:rPr lang="en-US" sz="3200" dirty="0" err="1">
                <a:solidFill>
                  <a:srgbClr val="FFFFFF"/>
                </a:solidFill>
                <a:latin typeface="Canva Sans 1"/>
              </a:rPr>
              <a:t>развития</a:t>
            </a:r>
            <a:r>
              <a:rPr lang="en-US" sz="3200" dirty="0">
                <a:solidFill>
                  <a:srgbClr val="FFFFFF"/>
                </a:solidFill>
                <a:latin typeface="Canva Sans 1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83500" y="1028700"/>
            <a:ext cx="2244321" cy="2163224"/>
          </a:xfrm>
          <a:custGeom>
            <a:avLst/>
            <a:gdLst/>
            <a:ahLst/>
            <a:cxnLst/>
            <a:rect l="l" t="t" r="r" b="b"/>
            <a:pathLst>
              <a:path w="2244321" h="2163224">
                <a:moveTo>
                  <a:pt x="0" y="0"/>
                </a:moveTo>
                <a:lnTo>
                  <a:pt x="2244321" y="0"/>
                </a:lnTo>
                <a:lnTo>
                  <a:pt x="2244321" y="2163224"/>
                </a:lnTo>
                <a:lnTo>
                  <a:pt x="0" y="21632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94" b="-36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683500" y="4111447"/>
            <a:ext cx="2244321" cy="2163224"/>
          </a:xfrm>
          <a:custGeom>
            <a:avLst/>
            <a:gdLst/>
            <a:ahLst/>
            <a:cxnLst/>
            <a:rect l="l" t="t" r="r" b="b"/>
            <a:pathLst>
              <a:path w="2244321" h="2163224">
                <a:moveTo>
                  <a:pt x="0" y="0"/>
                </a:moveTo>
                <a:lnTo>
                  <a:pt x="2244321" y="0"/>
                </a:lnTo>
                <a:lnTo>
                  <a:pt x="2244321" y="2163224"/>
                </a:lnTo>
                <a:lnTo>
                  <a:pt x="0" y="21632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85" b="-398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683500" y="7095076"/>
            <a:ext cx="2244321" cy="2163224"/>
          </a:xfrm>
          <a:custGeom>
            <a:avLst/>
            <a:gdLst/>
            <a:ahLst/>
            <a:cxnLst/>
            <a:rect l="l" t="t" r="r" b="b"/>
            <a:pathLst>
              <a:path w="2244321" h="2163224">
                <a:moveTo>
                  <a:pt x="0" y="0"/>
                </a:moveTo>
                <a:lnTo>
                  <a:pt x="2244321" y="0"/>
                </a:lnTo>
                <a:lnTo>
                  <a:pt x="2244321" y="2163224"/>
                </a:lnTo>
                <a:lnTo>
                  <a:pt x="0" y="21632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6" r="-61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93233" y="2460539"/>
            <a:ext cx="6113992" cy="4719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88"/>
              </a:lnSpc>
            </a:pPr>
            <a:r>
              <a:rPr lang="en-US" sz="8800" b="1" u="none" strike="noStrike" dirty="0" err="1">
                <a:solidFill>
                  <a:srgbClr val="2B4B82"/>
                </a:solidFill>
                <a:latin typeface="Canva Sans 2 Bold"/>
              </a:rPr>
              <a:t>Стратегия</a:t>
            </a:r>
            <a:r>
              <a:rPr lang="en-US" sz="8800" b="1" u="none" strike="noStrike" dirty="0">
                <a:solidFill>
                  <a:srgbClr val="2B4B82"/>
                </a:solidFill>
                <a:latin typeface="Canva Sans 2 Bold"/>
              </a:rPr>
              <a:t> ПРООН в </a:t>
            </a:r>
            <a:r>
              <a:rPr lang="en-US" sz="8800" b="1" u="none" strike="noStrike" dirty="0" err="1">
                <a:solidFill>
                  <a:srgbClr val="2B4B82"/>
                </a:solidFill>
                <a:latin typeface="Canva Sans 2 Bold"/>
              </a:rPr>
              <a:t>области</a:t>
            </a:r>
            <a:r>
              <a:rPr lang="en-US" sz="8800" b="1" u="none" strike="noStrike" dirty="0">
                <a:solidFill>
                  <a:srgbClr val="2B4B82"/>
                </a:solidFill>
                <a:latin typeface="Canva Sans 2 Bold"/>
              </a:rPr>
              <a:t> ВИЧ и </a:t>
            </a:r>
            <a:r>
              <a:rPr lang="en-US" sz="8800" b="1" u="none" strike="noStrike" dirty="0" err="1">
                <a:solidFill>
                  <a:srgbClr val="2B4B82"/>
                </a:solidFill>
                <a:latin typeface="Canva Sans 2 Bold"/>
              </a:rPr>
              <a:t>здоровья</a:t>
            </a:r>
            <a:endParaRPr lang="en-US" sz="8800" b="1" u="none" strike="noStrike" dirty="0">
              <a:solidFill>
                <a:srgbClr val="2B4B82"/>
              </a:solidFill>
              <a:latin typeface="Canva Sans 2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552384" y="1650572"/>
            <a:ext cx="6706916" cy="1135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00"/>
              </a:lnSpc>
            </a:pPr>
            <a:r>
              <a:rPr lang="en-US" sz="4400" u="none" strike="noStrike" dirty="0" err="1">
                <a:solidFill>
                  <a:srgbClr val="2B4B82"/>
                </a:solidFill>
                <a:latin typeface="Canva Sans 2 Bold"/>
              </a:rPr>
              <a:t>Уменьшение</a:t>
            </a:r>
            <a:r>
              <a:rPr lang="en-US" sz="4400" u="none" strike="noStrike" dirty="0">
                <a:solidFill>
                  <a:srgbClr val="2B4B82"/>
                </a:solidFill>
                <a:latin typeface="Canva Sans 2 Bold"/>
              </a:rPr>
              <a:t> </a:t>
            </a:r>
            <a:r>
              <a:rPr lang="en-US" sz="4400" u="none" strike="noStrike" dirty="0" err="1">
                <a:solidFill>
                  <a:srgbClr val="2B4B82"/>
                </a:solidFill>
                <a:latin typeface="Canva Sans 2 Bold"/>
              </a:rPr>
              <a:t>неравенства</a:t>
            </a:r>
            <a:r>
              <a:rPr lang="en-US" sz="4400" u="none" strike="noStrike" dirty="0">
                <a:solidFill>
                  <a:srgbClr val="2B4B82"/>
                </a:solidFill>
                <a:latin typeface="Canva Sans 2 Bold"/>
              </a:rPr>
              <a:t> и </a:t>
            </a:r>
            <a:r>
              <a:rPr lang="en-US" sz="4400" u="none" strike="noStrike" dirty="0" err="1">
                <a:solidFill>
                  <a:srgbClr val="2B4B82"/>
                </a:solidFill>
                <a:latin typeface="Canva Sans 2 Bold"/>
              </a:rPr>
              <a:t>эксклюзии</a:t>
            </a:r>
            <a:endParaRPr lang="en-US" sz="4400" u="none" strike="noStrike" dirty="0">
              <a:solidFill>
                <a:srgbClr val="2B4B82"/>
              </a:solidFill>
              <a:latin typeface="Canva Sans 2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04500" y="4499957"/>
            <a:ext cx="6706916" cy="2264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00"/>
              </a:lnSpc>
            </a:pPr>
            <a:r>
              <a:rPr lang="en-US" sz="4400" u="none" strike="noStrike" dirty="0" err="1">
                <a:solidFill>
                  <a:srgbClr val="2B4B82"/>
                </a:solidFill>
                <a:latin typeface="Canva Sans 2 Bold"/>
              </a:rPr>
              <a:t>Содействие</a:t>
            </a:r>
            <a:r>
              <a:rPr lang="en-US" sz="4400" u="none" strike="noStrike" dirty="0">
                <a:solidFill>
                  <a:srgbClr val="2B4B82"/>
                </a:solidFill>
                <a:latin typeface="Canva Sans 2 Bold"/>
              </a:rPr>
              <a:t> </a:t>
            </a:r>
            <a:r>
              <a:rPr lang="en-US" sz="4400" u="none" strike="noStrike" dirty="0" err="1">
                <a:solidFill>
                  <a:srgbClr val="2B4B82"/>
                </a:solidFill>
                <a:latin typeface="Canva Sans 2 Bold"/>
              </a:rPr>
              <a:t>эффективному</a:t>
            </a:r>
            <a:r>
              <a:rPr lang="en-US" sz="4400" u="none" strike="noStrike" dirty="0">
                <a:solidFill>
                  <a:srgbClr val="2B4B82"/>
                </a:solidFill>
                <a:latin typeface="Canva Sans 2 Bold"/>
              </a:rPr>
              <a:t> и </a:t>
            </a:r>
            <a:r>
              <a:rPr lang="en-US" sz="4400" u="none" strike="noStrike" dirty="0" err="1">
                <a:solidFill>
                  <a:srgbClr val="2B4B82"/>
                </a:solidFill>
                <a:latin typeface="Canva Sans 2 Bold"/>
              </a:rPr>
              <a:t>инклюзивному</a:t>
            </a:r>
            <a:r>
              <a:rPr lang="en-US" sz="4400" u="none" strike="noStrike" dirty="0">
                <a:solidFill>
                  <a:srgbClr val="2B4B82"/>
                </a:solidFill>
                <a:latin typeface="Canva Sans 2 Bold"/>
              </a:rPr>
              <a:t> </a:t>
            </a:r>
            <a:r>
              <a:rPr lang="en-US" sz="4400" u="none" strike="noStrike" dirty="0" err="1">
                <a:solidFill>
                  <a:srgbClr val="2B4B82"/>
                </a:solidFill>
                <a:latin typeface="Canva Sans 2 Bold"/>
              </a:rPr>
              <a:t>управлению</a:t>
            </a:r>
            <a:r>
              <a:rPr lang="en-US" sz="4400" u="none" strike="noStrike" dirty="0">
                <a:solidFill>
                  <a:srgbClr val="2B4B82"/>
                </a:solidFill>
                <a:latin typeface="Canva Sans 2 Bold"/>
              </a:rPr>
              <a:t> в </a:t>
            </a:r>
            <a:r>
              <a:rPr lang="en-US" sz="4400" u="none" strike="noStrike" dirty="0" err="1">
                <a:solidFill>
                  <a:srgbClr val="2B4B82"/>
                </a:solidFill>
                <a:latin typeface="Canva Sans 2 Bold"/>
              </a:rPr>
              <a:t>сфере</a:t>
            </a:r>
            <a:r>
              <a:rPr lang="en-US" sz="4400" u="none" strike="noStrike" dirty="0">
                <a:solidFill>
                  <a:srgbClr val="2B4B82"/>
                </a:solidFill>
                <a:latin typeface="Canva Sans 2 Bold"/>
              </a:rPr>
              <a:t> </a:t>
            </a:r>
            <a:r>
              <a:rPr lang="en-US" sz="4400" u="none" strike="noStrike" dirty="0" err="1">
                <a:solidFill>
                  <a:srgbClr val="2B4B82"/>
                </a:solidFill>
                <a:latin typeface="Canva Sans 2 Bold"/>
              </a:rPr>
              <a:t>здравоохранения</a:t>
            </a:r>
            <a:endParaRPr lang="en-US" sz="4400" u="none" strike="noStrike" dirty="0">
              <a:solidFill>
                <a:srgbClr val="2B4B82"/>
              </a:solidFill>
              <a:latin typeface="Canva Sans 2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552384" y="7716948"/>
            <a:ext cx="6706916" cy="1113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00"/>
              </a:lnSpc>
            </a:pPr>
            <a:r>
              <a:rPr lang="en-US" sz="4400" u="none" strike="noStrike" dirty="0" err="1">
                <a:solidFill>
                  <a:srgbClr val="2B4B82"/>
                </a:solidFill>
                <a:latin typeface="Canva Sans 2 Bold"/>
              </a:rPr>
              <a:t>Создание</a:t>
            </a:r>
            <a:r>
              <a:rPr lang="en-US" sz="4400" u="none" strike="noStrike" dirty="0">
                <a:solidFill>
                  <a:srgbClr val="2B4B82"/>
                </a:solidFill>
                <a:latin typeface="Canva Sans 2 Bold"/>
              </a:rPr>
              <a:t> </a:t>
            </a:r>
            <a:r>
              <a:rPr lang="en-US" sz="4400" u="none" strike="noStrike" dirty="0" err="1">
                <a:solidFill>
                  <a:srgbClr val="2B4B82"/>
                </a:solidFill>
                <a:latin typeface="Canva Sans 2 Bold"/>
              </a:rPr>
              <a:t>устойчивых</a:t>
            </a:r>
            <a:r>
              <a:rPr lang="en-US" sz="4400" u="none" strike="noStrike" dirty="0">
                <a:solidFill>
                  <a:srgbClr val="2B4B82"/>
                </a:solidFill>
                <a:latin typeface="Canva Sans 2 Bold"/>
              </a:rPr>
              <a:t> </a:t>
            </a:r>
            <a:r>
              <a:rPr lang="en-US" sz="4400" u="none" strike="noStrike" dirty="0" err="1">
                <a:solidFill>
                  <a:srgbClr val="2B4B82"/>
                </a:solidFill>
                <a:latin typeface="Canva Sans 2 Bold"/>
              </a:rPr>
              <a:t>систем</a:t>
            </a:r>
            <a:r>
              <a:rPr lang="en-US" sz="4400" u="none" strike="noStrike" dirty="0">
                <a:solidFill>
                  <a:srgbClr val="2B4B82"/>
                </a:solidFill>
                <a:latin typeface="Canva Sans 2 Bold"/>
              </a:rPr>
              <a:t>  </a:t>
            </a:r>
            <a:r>
              <a:rPr lang="en-US" sz="4400" u="none" strike="noStrike" dirty="0" err="1">
                <a:solidFill>
                  <a:srgbClr val="2B4B82"/>
                </a:solidFill>
                <a:latin typeface="Canva Sans 2 Bold"/>
              </a:rPr>
              <a:t>здравоохранения</a:t>
            </a:r>
            <a:endParaRPr lang="en-US" sz="4400" u="none" strike="noStrike" dirty="0">
              <a:solidFill>
                <a:srgbClr val="2B4B82"/>
              </a:solidFill>
              <a:latin typeface="Canva Sans 2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641" y="1386769"/>
            <a:ext cx="14004701" cy="8556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2"/>
              </a:lnSpc>
              <a:spcBef>
                <a:spcPct val="0"/>
              </a:spcBef>
            </a:pPr>
            <a:r>
              <a:rPr lang="en-US" sz="3252">
                <a:solidFill>
                  <a:srgbClr val="FFFFFF"/>
                </a:solidFill>
                <a:latin typeface="Canva Sans 1"/>
              </a:rPr>
              <a:t>ПРООН является одним из коспонсоров-учредителей Объединенной программы ООН по ВИЧ/СПИДу (ЮНЭЙДС). В своей деятельности ПРООН руководствуется Глобальной стратегией по СПИДу на 2021-2026 годы</a:t>
            </a:r>
          </a:p>
          <a:p>
            <a:pPr>
              <a:lnSpc>
                <a:spcPts val="4552"/>
              </a:lnSpc>
              <a:spcBef>
                <a:spcPct val="0"/>
              </a:spcBef>
            </a:pPr>
            <a:endParaRPr lang="en-US" sz="3252">
              <a:solidFill>
                <a:srgbClr val="FFFFFF"/>
              </a:solidFill>
              <a:latin typeface="Canva Sans 1"/>
            </a:endParaRPr>
          </a:p>
          <a:p>
            <a:pPr>
              <a:lnSpc>
                <a:spcPts val="4552"/>
              </a:lnSpc>
              <a:spcBef>
                <a:spcPct val="0"/>
              </a:spcBef>
            </a:pPr>
            <a:r>
              <a:rPr lang="en-US" sz="3252">
                <a:solidFill>
                  <a:srgbClr val="FFFFFF"/>
                </a:solidFill>
                <a:latin typeface="Canva Sans 1"/>
              </a:rPr>
              <a:t>Три  направления стратегии </a:t>
            </a:r>
          </a:p>
          <a:p>
            <a:pPr marL="702118" lvl="1" indent="-351059">
              <a:lnSpc>
                <a:spcPts val="4552"/>
              </a:lnSpc>
              <a:buFont typeface="Arial"/>
              <a:buChar char="•"/>
            </a:pPr>
            <a:r>
              <a:rPr lang="en-US" sz="3252">
                <a:solidFill>
                  <a:srgbClr val="FFFFFF"/>
                </a:solidFill>
                <a:latin typeface="Canva Sans 1"/>
              </a:rPr>
              <a:t>обеспечение равного доступа к услугам в связи с ВИЧ</a:t>
            </a:r>
          </a:p>
          <a:p>
            <a:pPr marL="702118" lvl="1" indent="-351059">
              <a:lnSpc>
                <a:spcPts val="4552"/>
              </a:lnSpc>
              <a:buFont typeface="Arial"/>
              <a:buChar char="•"/>
            </a:pPr>
            <a:r>
              <a:rPr lang="en-US" sz="3252">
                <a:solidFill>
                  <a:srgbClr val="FFFFFF"/>
                </a:solidFill>
                <a:latin typeface="Canva Sans 1"/>
              </a:rPr>
              <a:t>устранение барьеров, препятствующих достижению результатов в связи с ВИЧ</a:t>
            </a:r>
          </a:p>
          <a:p>
            <a:pPr marL="702118" lvl="1" indent="-351059">
              <a:lnSpc>
                <a:spcPts val="4552"/>
              </a:lnSpc>
              <a:buFont typeface="Arial"/>
              <a:buChar char="•"/>
            </a:pPr>
            <a:r>
              <a:rPr lang="en-US" sz="3252">
                <a:solidFill>
                  <a:srgbClr val="FFFFFF"/>
                </a:solidFill>
                <a:latin typeface="Canva Sans 1"/>
              </a:rPr>
              <a:t>обеспечение устойчивости и интеграции ответных мер в системы здравоохранения, социальной защиты, гуманитарной помощи и противодействия пандемиям.</a:t>
            </a:r>
          </a:p>
          <a:p>
            <a:pPr>
              <a:lnSpc>
                <a:spcPts val="4552"/>
              </a:lnSpc>
            </a:pPr>
            <a:endParaRPr lang="en-US" sz="3252">
              <a:solidFill>
                <a:srgbClr val="FFFFFF"/>
              </a:solidFill>
              <a:latin typeface="Canva Sans 1"/>
            </a:endParaRPr>
          </a:p>
          <a:p>
            <a:pPr>
              <a:lnSpc>
                <a:spcPts val="4552"/>
              </a:lnSpc>
            </a:pPr>
            <a:r>
              <a:rPr lang="en-US" sz="3252">
                <a:solidFill>
                  <a:srgbClr val="FFFFFF"/>
                </a:solidFill>
                <a:latin typeface="Canva Sans 1"/>
              </a:rPr>
              <a:t>Роль ПРООН- устранение правовых барьеров и работа с системами управления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12122012" y="3643064"/>
            <a:ext cx="8221317" cy="4110658"/>
          </a:xfrm>
          <a:custGeom>
            <a:avLst/>
            <a:gdLst/>
            <a:ahLst/>
            <a:cxnLst/>
            <a:rect l="l" t="t" r="r" b="b"/>
            <a:pathLst>
              <a:path w="8221317" h="4110658">
                <a:moveTo>
                  <a:pt x="0" y="0"/>
                </a:moveTo>
                <a:lnTo>
                  <a:pt x="8221317" y="0"/>
                </a:lnTo>
                <a:lnTo>
                  <a:pt x="8221317" y="4110659"/>
                </a:lnTo>
                <a:lnTo>
                  <a:pt x="0" y="41106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206042" y="4129752"/>
            <a:ext cx="3081958" cy="3670647"/>
          </a:xfrm>
          <a:custGeom>
            <a:avLst/>
            <a:gdLst/>
            <a:ahLst/>
            <a:cxnLst/>
            <a:rect l="l" t="t" r="r" b="b"/>
            <a:pathLst>
              <a:path w="3081958" h="3670647">
                <a:moveTo>
                  <a:pt x="0" y="0"/>
                </a:moveTo>
                <a:lnTo>
                  <a:pt x="3081958" y="0"/>
                </a:lnTo>
                <a:lnTo>
                  <a:pt x="3081958" y="3670647"/>
                </a:lnTo>
                <a:lnTo>
                  <a:pt x="0" y="36706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2641" y="120237"/>
            <a:ext cx="17086659" cy="1144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80"/>
              </a:lnSpc>
            </a:pPr>
            <a:r>
              <a:rPr lang="en-US" sz="6700">
                <a:solidFill>
                  <a:srgbClr val="FFFFFF"/>
                </a:solidFill>
                <a:latin typeface="Canva Sans 1 Bold"/>
              </a:rPr>
              <a:t>Роль ПРООН как ко-спонсора ЮНЕЙДС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0"/>
            <a:ext cx="6525045" cy="10287000"/>
          </a:xfrm>
          <a:custGeom>
            <a:avLst/>
            <a:gdLst/>
            <a:ahLst/>
            <a:cxnLst/>
            <a:rect l="l" t="t" r="r" b="b"/>
            <a:pathLst>
              <a:path w="6525045" h="10287000">
                <a:moveTo>
                  <a:pt x="0" y="0"/>
                </a:moveTo>
                <a:lnTo>
                  <a:pt x="6525045" y="0"/>
                </a:lnTo>
                <a:lnTo>
                  <a:pt x="652504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069086" y="0"/>
            <a:ext cx="9718049" cy="10287000"/>
          </a:xfrm>
          <a:custGeom>
            <a:avLst/>
            <a:gdLst/>
            <a:ahLst/>
            <a:cxnLst/>
            <a:rect l="l" t="t" r="r" b="b"/>
            <a:pathLst>
              <a:path w="9718049" h="10287000">
                <a:moveTo>
                  <a:pt x="0" y="0"/>
                </a:moveTo>
                <a:lnTo>
                  <a:pt x="9718049" y="0"/>
                </a:lnTo>
                <a:lnTo>
                  <a:pt x="971804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2122012" y="3450424"/>
            <a:ext cx="8221317" cy="4110658"/>
          </a:xfrm>
          <a:custGeom>
            <a:avLst/>
            <a:gdLst/>
            <a:ahLst/>
            <a:cxnLst/>
            <a:rect l="l" t="t" r="r" b="b"/>
            <a:pathLst>
              <a:path w="8221317" h="4110658">
                <a:moveTo>
                  <a:pt x="0" y="0"/>
                </a:moveTo>
                <a:lnTo>
                  <a:pt x="8221317" y="0"/>
                </a:lnTo>
                <a:lnTo>
                  <a:pt x="8221317" y="4110658"/>
                </a:lnTo>
                <a:lnTo>
                  <a:pt x="0" y="4110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41483" y="-171450"/>
            <a:ext cx="14232893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Canva Sans 1 Bold"/>
              </a:rPr>
              <a:t>Инициатива SCALE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1483" y="1338257"/>
            <a:ext cx="17946517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F8BC3C"/>
                </a:solidFill>
                <a:latin typeface="Canva Sans 1 Bold"/>
              </a:rPr>
              <a:t>устранение барьеров к услугам по ВИЧ </a:t>
            </a:r>
          </a:p>
          <a:p>
            <a:pPr>
              <a:lnSpc>
                <a:spcPts val="5599"/>
              </a:lnSpc>
            </a:pPr>
            <a:endParaRPr lang="en-US" sz="3999">
              <a:solidFill>
                <a:srgbClr val="F8BC3C"/>
              </a:solidFill>
              <a:latin typeface="Canva Sans 1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28837" y="2766189"/>
            <a:ext cx="12648505" cy="1553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5"/>
              </a:lnSpc>
            </a:pPr>
            <a:endParaRPr/>
          </a:p>
          <a:p>
            <a:pPr>
              <a:lnSpc>
                <a:spcPts val="4155"/>
              </a:lnSpc>
            </a:pPr>
            <a:r>
              <a:rPr lang="en-US" sz="2968">
                <a:solidFill>
                  <a:srgbClr val="FEFEFE"/>
                </a:solidFill>
                <a:latin typeface="Canva Sans 1"/>
              </a:rPr>
              <a:t>инициатива, реализуемая ПРООН</a:t>
            </a:r>
          </a:p>
          <a:p>
            <a:pPr marL="0" lvl="0" indent="0">
              <a:lnSpc>
                <a:spcPts val="4155"/>
              </a:lnSpc>
              <a:spcBef>
                <a:spcPct val="0"/>
              </a:spcBef>
            </a:pPr>
            <a:endParaRPr lang="en-US" sz="2968">
              <a:solidFill>
                <a:srgbClr val="FEFEFE"/>
              </a:solidFill>
              <a:latin typeface="Canva Sans 1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28837" y="4207804"/>
            <a:ext cx="12648505" cy="3013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15"/>
              </a:lnSpc>
            </a:pPr>
            <a:endParaRPr/>
          </a:p>
          <a:p>
            <a:pPr>
              <a:lnSpc>
                <a:spcPts val="4015"/>
              </a:lnSpc>
            </a:pPr>
            <a:r>
              <a:rPr lang="en-US" sz="2868">
                <a:solidFill>
                  <a:srgbClr val="FEFEFE"/>
                </a:solidFill>
                <a:latin typeface="Canva Sans 1"/>
              </a:rPr>
              <a:t>тесное сотрудничество и согласование действий ПРООН, ПЕПФАР, ЮНЭЙДС, Глобального фонда, Глобального партнерства кже сетей и организаций людей, живущих с ВИЧ, и других ключевых групп населения.</a:t>
            </a:r>
          </a:p>
          <a:p>
            <a:pPr marL="0" lvl="0" indent="0">
              <a:lnSpc>
                <a:spcPts val="4015"/>
              </a:lnSpc>
              <a:spcBef>
                <a:spcPct val="0"/>
              </a:spcBef>
            </a:pPr>
            <a:endParaRPr lang="en-US" sz="2868">
              <a:solidFill>
                <a:srgbClr val="FEFEFE"/>
              </a:solidFill>
              <a:latin typeface="Canva Sans 1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28837" y="7206640"/>
            <a:ext cx="13036925" cy="993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15"/>
              </a:lnSpc>
            </a:pPr>
            <a:r>
              <a:rPr lang="en-US" sz="2868">
                <a:solidFill>
                  <a:srgbClr val="FEFEFE"/>
                </a:solidFill>
                <a:latin typeface="Canva Sans 1"/>
              </a:rPr>
              <a:t>искоренение всех форм стигмы и дискриминации в связи с ВИЧ</a:t>
            </a:r>
          </a:p>
          <a:p>
            <a:pPr marL="0" lvl="0" indent="0">
              <a:lnSpc>
                <a:spcPts val="4015"/>
              </a:lnSpc>
              <a:spcBef>
                <a:spcPct val="0"/>
              </a:spcBef>
            </a:pPr>
            <a:endParaRPr lang="en-US" sz="2868">
              <a:solidFill>
                <a:srgbClr val="FEFEFE"/>
              </a:solidFill>
              <a:latin typeface="Canva Sans 1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341483" y="3162205"/>
            <a:ext cx="763773" cy="723502"/>
          </a:xfrm>
          <a:custGeom>
            <a:avLst/>
            <a:gdLst/>
            <a:ahLst/>
            <a:cxnLst/>
            <a:rect l="l" t="t" r="r" b="b"/>
            <a:pathLst>
              <a:path w="763773" h="723502">
                <a:moveTo>
                  <a:pt x="0" y="0"/>
                </a:moveTo>
                <a:lnTo>
                  <a:pt x="763773" y="0"/>
                </a:lnTo>
                <a:lnTo>
                  <a:pt x="763773" y="723502"/>
                </a:lnTo>
                <a:lnTo>
                  <a:pt x="0" y="723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41483" y="4768638"/>
            <a:ext cx="763773" cy="723502"/>
          </a:xfrm>
          <a:custGeom>
            <a:avLst/>
            <a:gdLst/>
            <a:ahLst/>
            <a:cxnLst/>
            <a:rect l="l" t="t" r="r" b="b"/>
            <a:pathLst>
              <a:path w="763773" h="723502">
                <a:moveTo>
                  <a:pt x="0" y="0"/>
                </a:moveTo>
                <a:lnTo>
                  <a:pt x="763773" y="0"/>
                </a:lnTo>
                <a:lnTo>
                  <a:pt x="763773" y="723502"/>
                </a:lnTo>
                <a:lnTo>
                  <a:pt x="0" y="723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64927" y="7263790"/>
            <a:ext cx="763773" cy="723502"/>
          </a:xfrm>
          <a:custGeom>
            <a:avLst/>
            <a:gdLst/>
            <a:ahLst/>
            <a:cxnLst/>
            <a:rect l="l" t="t" r="r" b="b"/>
            <a:pathLst>
              <a:path w="763773" h="723502">
                <a:moveTo>
                  <a:pt x="0" y="0"/>
                </a:moveTo>
                <a:lnTo>
                  <a:pt x="763773" y="0"/>
                </a:lnTo>
                <a:lnTo>
                  <a:pt x="763773" y="723502"/>
                </a:lnTo>
                <a:lnTo>
                  <a:pt x="0" y="723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4614581" y="5718644"/>
            <a:ext cx="37136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Canva Sans 1 Bold"/>
              </a:rPr>
              <a:t>10-10-10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881592" y="4188754"/>
            <a:ext cx="3179603" cy="131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2"/>
              </a:lnSpc>
            </a:pPr>
            <a:r>
              <a:rPr lang="en-US" sz="3787">
                <a:solidFill>
                  <a:srgbClr val="FFFFFF"/>
                </a:solidFill>
                <a:latin typeface="Canva Sans 1"/>
              </a:rPr>
              <a:t>прогресс по целям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0210" y="3581077"/>
            <a:ext cx="1807124" cy="1807124"/>
          </a:xfrm>
          <a:custGeom>
            <a:avLst/>
            <a:gdLst/>
            <a:ahLst/>
            <a:cxnLst/>
            <a:rect l="l" t="t" r="r" b="b"/>
            <a:pathLst>
              <a:path w="1807124" h="1807124">
                <a:moveTo>
                  <a:pt x="0" y="0"/>
                </a:moveTo>
                <a:lnTo>
                  <a:pt x="1807124" y="0"/>
                </a:lnTo>
                <a:lnTo>
                  <a:pt x="1807124" y="1807124"/>
                </a:lnTo>
                <a:lnTo>
                  <a:pt x="0" y="1807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9574" y="5717459"/>
            <a:ext cx="1737760" cy="1737760"/>
          </a:xfrm>
          <a:custGeom>
            <a:avLst/>
            <a:gdLst/>
            <a:ahLst/>
            <a:cxnLst/>
            <a:rect l="l" t="t" r="r" b="b"/>
            <a:pathLst>
              <a:path w="1737760" h="1737760">
                <a:moveTo>
                  <a:pt x="0" y="0"/>
                </a:moveTo>
                <a:lnTo>
                  <a:pt x="1737760" y="0"/>
                </a:lnTo>
                <a:lnTo>
                  <a:pt x="1737760" y="1737761"/>
                </a:lnTo>
                <a:lnTo>
                  <a:pt x="0" y="17377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80210" y="7788595"/>
            <a:ext cx="1843612" cy="1723777"/>
          </a:xfrm>
          <a:custGeom>
            <a:avLst/>
            <a:gdLst/>
            <a:ahLst/>
            <a:cxnLst/>
            <a:rect l="l" t="t" r="r" b="b"/>
            <a:pathLst>
              <a:path w="1843612" h="1723777">
                <a:moveTo>
                  <a:pt x="0" y="0"/>
                </a:moveTo>
                <a:lnTo>
                  <a:pt x="1843612" y="0"/>
                </a:lnTo>
                <a:lnTo>
                  <a:pt x="1843612" y="1723777"/>
                </a:lnTo>
                <a:lnTo>
                  <a:pt x="0" y="17237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1483" y="-171450"/>
            <a:ext cx="14232893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Canva Sans 1 Bold"/>
              </a:rPr>
              <a:t>Инициатива SCALE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1483" y="1357307"/>
            <a:ext cx="17946517" cy="222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F8BC3C"/>
                </a:solidFill>
                <a:latin typeface="Canva Sans 1"/>
              </a:rPr>
              <a:t>Партнерство направленное на расширение масштаба подходов противодействующих дискриминационным законам, связанным с ВИЧ и криминализацией, чтобы стимулировать прогресс по целям 10-10-10 в странах PEPFAR к 2025 г.</a:t>
            </a:r>
          </a:p>
          <a:p>
            <a:pPr>
              <a:lnSpc>
                <a:spcPts val="4480"/>
              </a:lnSpc>
            </a:pPr>
            <a:endParaRPr lang="en-US" sz="3200">
              <a:solidFill>
                <a:srgbClr val="F8BC3C"/>
              </a:solidFill>
              <a:latin typeface="Canva Sans 1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660833" y="4132699"/>
            <a:ext cx="5881390" cy="695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Canva Sans 1"/>
              </a:rPr>
              <a:t>Найти то, что работает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23822" y="6198551"/>
            <a:ext cx="10654209" cy="695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 err="1">
                <a:solidFill>
                  <a:srgbClr val="FFFFFF"/>
                </a:solidFill>
                <a:latin typeface="Canva Sans 1"/>
              </a:rPr>
              <a:t>Продолжать</a:t>
            </a:r>
            <a:r>
              <a:rPr lang="en-US" sz="4099" dirty="0">
                <a:solidFill>
                  <a:srgbClr val="FFFFFF"/>
                </a:solidFill>
                <a:latin typeface="Canva Sans 1"/>
              </a:rPr>
              <a:t>, </a:t>
            </a:r>
            <a:r>
              <a:rPr lang="en-US" sz="4099" dirty="0" err="1">
                <a:solidFill>
                  <a:srgbClr val="FFFFFF"/>
                </a:solidFill>
                <a:latin typeface="Canva Sans 1"/>
              </a:rPr>
              <a:t>усиливать</a:t>
            </a:r>
            <a:r>
              <a:rPr lang="en-US" sz="4099" dirty="0">
                <a:solidFill>
                  <a:srgbClr val="FFFFFF"/>
                </a:solidFill>
                <a:latin typeface="Canva Sans 1"/>
              </a:rPr>
              <a:t> и </a:t>
            </a:r>
            <a:r>
              <a:rPr lang="en-US" sz="4099" dirty="0" err="1">
                <a:solidFill>
                  <a:srgbClr val="FFFFFF"/>
                </a:solidFill>
                <a:latin typeface="Canva Sans 1"/>
              </a:rPr>
              <a:t>распротранять</a:t>
            </a:r>
            <a:r>
              <a:rPr lang="en-US" sz="4099" dirty="0">
                <a:solidFill>
                  <a:srgbClr val="FFFFFF"/>
                </a:solidFill>
                <a:latin typeface="Canva Sans 1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38400" y="8264403"/>
            <a:ext cx="11420475" cy="695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 err="1">
                <a:solidFill>
                  <a:srgbClr val="FFFFFF"/>
                </a:solidFill>
                <a:latin typeface="Canva Sans 1"/>
              </a:rPr>
              <a:t>Делать</a:t>
            </a:r>
            <a:r>
              <a:rPr lang="en-US" sz="4099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Canva Sans 1"/>
              </a:rPr>
              <a:t>вклад</a:t>
            </a:r>
            <a:r>
              <a:rPr lang="en-US" sz="4099" dirty="0">
                <a:solidFill>
                  <a:srgbClr val="FFFFFF"/>
                </a:solidFill>
                <a:latin typeface="Canva Sans 1"/>
              </a:rPr>
              <a:t> в </a:t>
            </a:r>
            <a:r>
              <a:rPr lang="en-US" sz="4099" dirty="0" err="1">
                <a:solidFill>
                  <a:srgbClr val="FFFFFF"/>
                </a:solidFill>
                <a:latin typeface="Canva Sans 1"/>
              </a:rPr>
              <a:t>ключевые</a:t>
            </a:r>
            <a:r>
              <a:rPr lang="en-US" sz="4099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Canva Sans 1"/>
              </a:rPr>
              <a:t>группы</a:t>
            </a:r>
            <a:r>
              <a:rPr lang="en-US" sz="4099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Canva Sans 1"/>
              </a:rPr>
              <a:t>населения</a:t>
            </a:r>
            <a:endParaRPr lang="en-US" sz="4099" dirty="0">
              <a:solidFill>
                <a:srgbClr val="FFFFFF"/>
              </a:solidFill>
              <a:latin typeface="Canva Sans 1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1483" y="3605489"/>
            <a:ext cx="763773" cy="723502"/>
          </a:xfrm>
          <a:custGeom>
            <a:avLst/>
            <a:gdLst/>
            <a:ahLst/>
            <a:cxnLst/>
            <a:rect l="l" t="t" r="r" b="b"/>
            <a:pathLst>
              <a:path w="763773" h="723502">
                <a:moveTo>
                  <a:pt x="0" y="0"/>
                </a:moveTo>
                <a:lnTo>
                  <a:pt x="763773" y="0"/>
                </a:lnTo>
                <a:lnTo>
                  <a:pt x="763773" y="723502"/>
                </a:lnTo>
                <a:lnTo>
                  <a:pt x="0" y="723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41483" y="5442590"/>
            <a:ext cx="763773" cy="723502"/>
          </a:xfrm>
          <a:custGeom>
            <a:avLst/>
            <a:gdLst/>
            <a:ahLst/>
            <a:cxnLst/>
            <a:rect l="l" t="t" r="r" b="b"/>
            <a:pathLst>
              <a:path w="763773" h="723502">
                <a:moveTo>
                  <a:pt x="0" y="0"/>
                </a:moveTo>
                <a:lnTo>
                  <a:pt x="763773" y="0"/>
                </a:lnTo>
                <a:lnTo>
                  <a:pt x="763773" y="723501"/>
                </a:lnTo>
                <a:lnTo>
                  <a:pt x="0" y="7235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41483" y="7280516"/>
            <a:ext cx="763773" cy="723502"/>
          </a:xfrm>
          <a:custGeom>
            <a:avLst/>
            <a:gdLst/>
            <a:ahLst/>
            <a:cxnLst/>
            <a:rect l="l" t="t" r="r" b="b"/>
            <a:pathLst>
              <a:path w="763773" h="723502">
                <a:moveTo>
                  <a:pt x="0" y="0"/>
                </a:moveTo>
                <a:lnTo>
                  <a:pt x="763773" y="0"/>
                </a:lnTo>
                <a:lnTo>
                  <a:pt x="763773" y="723502"/>
                </a:lnTo>
                <a:lnTo>
                  <a:pt x="0" y="723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155461" y="3605489"/>
            <a:ext cx="5132539" cy="3863821"/>
          </a:xfrm>
          <a:custGeom>
            <a:avLst/>
            <a:gdLst/>
            <a:ahLst/>
            <a:cxnLst/>
            <a:rect l="l" t="t" r="r" b="b"/>
            <a:pathLst>
              <a:path w="5132539" h="3863821">
                <a:moveTo>
                  <a:pt x="0" y="0"/>
                </a:moveTo>
                <a:lnTo>
                  <a:pt x="5132539" y="0"/>
                </a:lnTo>
                <a:lnTo>
                  <a:pt x="5132539" y="3863821"/>
                </a:lnTo>
                <a:lnTo>
                  <a:pt x="0" y="38638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41483" y="-171450"/>
            <a:ext cx="14232893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Canva Sans 1 Bold"/>
              </a:rPr>
              <a:t>Инициатива SCALE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1483" y="1338257"/>
            <a:ext cx="17946517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F8BC3C"/>
                </a:solidFill>
                <a:latin typeface="Canva Sans 1 Bold"/>
              </a:rPr>
              <a:t>результаты первого года</a:t>
            </a:r>
          </a:p>
          <a:p>
            <a:pPr>
              <a:lnSpc>
                <a:spcPts val="5599"/>
              </a:lnSpc>
            </a:pPr>
            <a:endParaRPr lang="en-US" sz="3999">
              <a:solidFill>
                <a:srgbClr val="F8BC3C"/>
              </a:solidFill>
              <a:latin typeface="Canva Sans 1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37451" y="2684458"/>
            <a:ext cx="11338550" cy="2601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5"/>
              </a:lnSpc>
            </a:pPr>
            <a:endParaRPr/>
          </a:p>
          <a:p>
            <a:pPr>
              <a:lnSpc>
                <a:spcPts val="4155"/>
              </a:lnSpc>
            </a:pPr>
            <a:r>
              <a:rPr lang="en-US" sz="2968">
                <a:solidFill>
                  <a:srgbClr val="FEFEFE"/>
                </a:solidFill>
                <a:latin typeface="Canva Sans 1"/>
              </a:rPr>
              <a:t>Привлечение и мобилизация представитлей ключевых групп населения (Региональная рабочая группа по внедрению 10-10-10)</a:t>
            </a:r>
          </a:p>
          <a:p>
            <a:pPr marL="0" lvl="0" indent="0">
              <a:lnSpc>
                <a:spcPts val="4155"/>
              </a:lnSpc>
              <a:spcBef>
                <a:spcPct val="0"/>
              </a:spcBef>
            </a:pPr>
            <a:endParaRPr lang="en-US" sz="2968">
              <a:solidFill>
                <a:srgbClr val="FEFEFE"/>
              </a:solidFill>
              <a:latin typeface="Canva Sans 1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37451" y="5135722"/>
            <a:ext cx="11618011" cy="2077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5"/>
              </a:lnSpc>
            </a:pPr>
            <a:r>
              <a:rPr lang="en-US" sz="2968">
                <a:solidFill>
                  <a:srgbClr val="FEFEFE"/>
                </a:solidFill>
                <a:latin typeface="Canva Sans 1"/>
              </a:rPr>
              <a:t>Разработка коммуникационной стратегии с участием представителей ключевых групп населения и платформа обмена информацией к</a:t>
            </a:r>
          </a:p>
          <a:p>
            <a:pPr marL="0" lvl="0" indent="0">
              <a:lnSpc>
                <a:spcPts val="4155"/>
              </a:lnSpc>
              <a:spcBef>
                <a:spcPct val="0"/>
              </a:spcBef>
            </a:pPr>
            <a:endParaRPr lang="en-US" sz="2968">
              <a:solidFill>
                <a:srgbClr val="FEFEFE"/>
              </a:solidFill>
              <a:latin typeface="Canva Sans 1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37451" y="7101211"/>
            <a:ext cx="11618011" cy="1029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55"/>
              </a:lnSpc>
              <a:spcBef>
                <a:spcPct val="0"/>
              </a:spcBef>
            </a:pPr>
            <a:r>
              <a:rPr lang="en-US" sz="2968">
                <a:solidFill>
                  <a:srgbClr val="FEFEFE"/>
                </a:solidFill>
                <a:latin typeface="Canva Sans 1"/>
              </a:rPr>
              <a:t>поддержка стратегий внедряемых ключевыми группами населения небольшими грантами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98240" y="1825966"/>
            <a:ext cx="11691520" cy="8069728"/>
            <a:chOff x="0" y="0"/>
            <a:chExt cx="15588693" cy="10759637"/>
          </a:xfrm>
        </p:grpSpPr>
        <p:sp>
          <p:nvSpPr>
            <p:cNvPr id="3" name="TextBox 3"/>
            <p:cNvSpPr txBox="1"/>
            <p:nvPr/>
          </p:nvSpPr>
          <p:spPr>
            <a:xfrm>
              <a:off x="0" y="1543824"/>
              <a:ext cx="2432794" cy="14443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64"/>
                </a:lnSpc>
              </a:pPr>
              <a:r>
                <a:rPr lang="en-US" sz="3189">
                  <a:solidFill>
                    <a:srgbClr val="FFFFFF"/>
                  </a:solidFill>
                  <a:latin typeface="Canva Sans 1 Bold"/>
                </a:rPr>
                <a:t>Украина</a:t>
              </a:r>
            </a:p>
            <a:p>
              <a:pPr algn="ctr">
                <a:lnSpc>
                  <a:spcPts val="4464"/>
                </a:lnSpc>
              </a:pPr>
              <a:r>
                <a:rPr lang="en-US" sz="3189">
                  <a:solidFill>
                    <a:srgbClr val="FFFFFF"/>
                  </a:solidFill>
                  <a:latin typeface="Canva Sans 1 Bold"/>
                </a:rPr>
                <a:t>8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1780" y="809371"/>
              <a:ext cx="2886913" cy="14443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64"/>
                </a:lnSpc>
              </a:pPr>
              <a:r>
                <a:rPr lang="en-US" sz="3189">
                  <a:solidFill>
                    <a:srgbClr val="FFFFFF"/>
                  </a:solidFill>
                  <a:latin typeface="Canva Sans 1 Bold"/>
                </a:rPr>
                <a:t>Казахстан</a:t>
              </a:r>
            </a:p>
            <a:p>
              <a:pPr algn="ctr">
                <a:lnSpc>
                  <a:spcPts val="4464"/>
                </a:lnSpc>
              </a:pPr>
              <a:r>
                <a:rPr lang="en-US" sz="3189">
                  <a:solidFill>
                    <a:srgbClr val="FFFFFF"/>
                  </a:solidFill>
                  <a:latin typeface="Canva Sans 1 Bold"/>
                </a:rPr>
                <a:t>7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938680" y="8914215"/>
              <a:ext cx="3440324" cy="14443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64"/>
                </a:lnSpc>
              </a:pPr>
              <a:r>
                <a:rPr lang="en-US" sz="3189">
                  <a:solidFill>
                    <a:srgbClr val="FFFFFF"/>
                  </a:solidFill>
                  <a:latin typeface="Canva Sans 1 Bold"/>
                </a:rPr>
                <a:t>Кыргызстан</a:t>
              </a:r>
            </a:p>
            <a:p>
              <a:pPr algn="ctr">
                <a:lnSpc>
                  <a:spcPts val="4464"/>
                </a:lnSpc>
              </a:pPr>
              <a:r>
                <a:rPr lang="en-US" sz="3189">
                  <a:solidFill>
                    <a:srgbClr val="FFFFFF"/>
                  </a:solidFill>
                  <a:latin typeface="Canva Sans 1 Bold"/>
                </a:rPr>
                <a:t>4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490852" y="9315256"/>
              <a:ext cx="3840537" cy="14443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64"/>
                </a:lnSpc>
              </a:pPr>
              <a:r>
                <a:rPr lang="en-US" sz="3189">
                  <a:solidFill>
                    <a:srgbClr val="FFFFFF"/>
                  </a:solidFill>
                  <a:latin typeface="Canva Sans 1 Bold"/>
                </a:rPr>
                <a:t>Таджикистан</a:t>
              </a:r>
            </a:p>
            <a:p>
              <a:pPr algn="ctr">
                <a:lnSpc>
                  <a:spcPts val="4464"/>
                </a:lnSpc>
              </a:pPr>
              <a:r>
                <a:rPr lang="en-US" sz="3189">
                  <a:solidFill>
                    <a:srgbClr val="FFFFFF"/>
                  </a:solidFill>
                  <a:latin typeface="Canva Sans 1 Bold"/>
                </a:rPr>
                <a:t>3</a:t>
              </a:r>
            </a:p>
          </p:txBody>
        </p: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3036800" y="0"/>
              <a:ext cx="9462016" cy="9462016"/>
              <a:chOff x="0" y="0"/>
              <a:chExt cx="2540000" cy="254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270000" y="0"/>
                <a:ext cx="1331585" cy="1854655"/>
              </a:xfrm>
              <a:custGeom>
                <a:avLst/>
                <a:gdLst/>
                <a:ahLst/>
                <a:cxnLst/>
                <a:rect l="l" t="t" r="r" b="b"/>
                <a:pathLst>
                  <a:path w="1331585" h="1854655">
                    <a:moveTo>
                      <a:pt x="0" y="0"/>
                    </a:moveTo>
                    <a:cubicBezTo>
                      <a:pt x="443489" y="0"/>
                      <a:pt x="854855" y="231344"/>
                      <a:pt x="1085222" y="610308"/>
                    </a:cubicBezTo>
                    <a:cubicBezTo>
                      <a:pt x="1315589" y="989271"/>
                      <a:pt x="1331585" y="1460956"/>
                      <a:pt x="1127421" y="1854655"/>
                    </a:cubicBezTo>
                    <a:lnTo>
                      <a:pt x="563711" y="1562328"/>
                    </a:lnTo>
                    <a:cubicBezTo>
                      <a:pt x="665793" y="1365478"/>
                      <a:pt x="657794" y="1129636"/>
                      <a:pt x="542611" y="940154"/>
                    </a:cubicBezTo>
                    <a:cubicBezTo>
                      <a:pt x="427427" y="750672"/>
                      <a:pt x="221744" y="635000"/>
                      <a:pt x="0" y="635000"/>
                    </a:cubicBezTo>
                    <a:close/>
                  </a:path>
                </a:pathLst>
              </a:custGeom>
              <a:solidFill>
                <a:srgbClr val="F86E87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1206526" y="1533789"/>
                <a:ext cx="1218706" cy="1030628"/>
              </a:xfrm>
              <a:custGeom>
                <a:avLst/>
                <a:gdLst/>
                <a:ahLst/>
                <a:cxnLst/>
                <a:rect l="l" t="t" r="r" b="b"/>
                <a:pathLst>
                  <a:path w="1218706" h="1030628">
                    <a:moveTo>
                      <a:pt x="1218707" y="263788"/>
                    </a:moveTo>
                    <a:cubicBezTo>
                      <a:pt x="1002572" y="737056"/>
                      <a:pt x="519635" y="1030627"/>
                      <a:pt x="0" y="1004624"/>
                    </a:cubicBezTo>
                    <a:lnTo>
                      <a:pt x="31737" y="370417"/>
                    </a:lnTo>
                    <a:cubicBezTo>
                      <a:pt x="291555" y="383419"/>
                      <a:pt x="533023" y="236634"/>
                      <a:pt x="641090" y="0"/>
                    </a:cubicBezTo>
                    <a:close/>
                  </a:path>
                </a:pathLst>
              </a:custGeom>
              <a:solidFill>
                <a:srgbClr val="B0CA59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269831" y="1661332"/>
                <a:ext cx="1000169" cy="878668"/>
              </a:xfrm>
              <a:custGeom>
                <a:avLst/>
                <a:gdLst/>
                <a:ahLst/>
                <a:cxnLst/>
                <a:rect l="l" t="t" r="r" b="b"/>
                <a:pathLst>
                  <a:path w="1000169" h="878668">
                    <a:moveTo>
                      <a:pt x="1000169" y="878668"/>
                    </a:moveTo>
                    <a:cubicBezTo>
                      <a:pt x="609577" y="878668"/>
                      <a:pt x="240711" y="698936"/>
                      <a:pt x="0" y="391332"/>
                    </a:cubicBezTo>
                    <a:lnTo>
                      <a:pt x="500085" y="0"/>
                    </a:lnTo>
                    <a:cubicBezTo>
                      <a:pt x="620440" y="153802"/>
                      <a:pt x="804873" y="243668"/>
                      <a:pt x="1000169" y="243668"/>
                    </a:cubicBezTo>
                    <a:close/>
                  </a:path>
                </a:pathLst>
              </a:custGeom>
              <a:solidFill>
                <a:srgbClr val="50AADD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-91774" y="0"/>
                <a:ext cx="1361711" cy="2101673"/>
              </a:xfrm>
              <a:custGeom>
                <a:avLst/>
                <a:gdLst/>
                <a:ahLst/>
                <a:cxnLst/>
                <a:rect l="l" t="t" r="r" b="b"/>
                <a:pathLst>
                  <a:path w="1361711" h="2101673">
                    <a:moveTo>
                      <a:pt x="401972" y="2101673"/>
                    </a:moveTo>
                    <a:cubicBezTo>
                      <a:pt x="76385" y="1725926"/>
                      <a:pt x="0" y="1194746"/>
                      <a:pt x="206515" y="742481"/>
                    </a:cubicBezTo>
                    <a:cubicBezTo>
                      <a:pt x="413030" y="290215"/>
                      <a:pt x="864462" y="50"/>
                      <a:pt x="1361647" y="0"/>
                    </a:cubicBezTo>
                    <a:lnTo>
                      <a:pt x="1361711" y="635000"/>
                    </a:lnTo>
                    <a:cubicBezTo>
                      <a:pt x="1113118" y="635025"/>
                      <a:pt x="887402" y="780108"/>
                      <a:pt x="784144" y="1006240"/>
                    </a:cubicBezTo>
                    <a:cubicBezTo>
                      <a:pt x="680887" y="1232373"/>
                      <a:pt x="719080" y="1497963"/>
                      <a:pt x="881873" y="1685837"/>
                    </a:cubicBezTo>
                    <a:close/>
                  </a:path>
                </a:pathLst>
              </a:custGeom>
              <a:solidFill>
                <a:srgbClr val="F8BC3C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170741" y="59303"/>
            <a:ext cx="17946517" cy="969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93"/>
              </a:lnSpc>
            </a:pPr>
            <a:r>
              <a:rPr lang="en-US" sz="5709">
                <a:solidFill>
                  <a:srgbClr val="FFFFFF"/>
                </a:solidFill>
                <a:latin typeface="Canva Sans 1 Bold"/>
              </a:rPr>
              <a:t>Информация о заявках на малые гранты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474</Words>
  <Application>Microsoft Office PowerPoint</Application>
  <PresentationFormat>Custom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Canva Sans 1 Bold</vt:lpstr>
      <vt:lpstr>Canva Sans 1</vt:lpstr>
      <vt:lpstr>Arial</vt:lpstr>
      <vt:lpstr>Canva Sans 2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UNDP-PEPFAR</dc:title>
  <dc:creator>Marina Smelyanskaya</dc:creator>
  <cp:lastModifiedBy>Marina Smelyanskaya</cp:lastModifiedBy>
  <cp:revision>2</cp:revision>
  <dcterms:created xsi:type="dcterms:W3CDTF">2006-08-16T00:00:00Z</dcterms:created>
  <dcterms:modified xsi:type="dcterms:W3CDTF">2023-09-28T05:15:36Z</dcterms:modified>
  <dc:identifier>DAFvqo5Q2wU</dc:identifier>
</cp:coreProperties>
</file>