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F1FF8-EE4B-40A0-A23A-61FB590168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Согласование </a:t>
            </a:r>
            <a:r>
              <a:rPr lang="kk-K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кандидатуры альтерната от Казахстана в Совет директоров Глобального фонда для борьбы со СПИДом, туберкулезом и малярией</a:t>
            </a:r>
            <a:r>
              <a:rPr lang="kk-K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AC7A63-2CEB-4F10-88D1-E47507160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936" y="4921271"/>
            <a:ext cx="7766936" cy="1096899"/>
          </a:xfrm>
        </p:spPr>
        <p:txBody>
          <a:bodyPr>
            <a:normAutofit fontScale="85000" lnSpcReduction="20000"/>
          </a:bodyPr>
          <a:lstStyle/>
          <a:p>
            <a:r>
              <a:rPr lang="kk-KZ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Ибрагимова Оксана, </a:t>
            </a:r>
          </a:p>
          <a:p>
            <a:r>
              <a:rPr lang="kk-KZ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заместитель председателя СКК, </a:t>
            </a:r>
          </a:p>
          <a:p>
            <a:r>
              <a:rPr lang="kk-KZ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представитель ключевой группы населения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0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CCAED-4D8F-4DA2-8ADA-153C4F62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257" y="433754"/>
            <a:ext cx="9073336" cy="1069731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Постоянная группа Восточной Европы и Центральной Азии 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DCC17D-FBB3-4951-8B27-B04C65E9F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37593"/>
            <a:ext cx="9002997" cy="4203770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b="1" u="sng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Постоянная группа Восточной Европы и Центральной Азии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(ВЕЦА) создана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действует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интересах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поддержки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региона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ВЕЦА</a:t>
            </a:r>
            <a:r>
              <a:rPr lang="ru-RU" sz="1800" spc="-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его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стран-членов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</a:t>
            </a:r>
            <a:r>
              <a:rPr lang="ru-RU" sz="1800" spc="-2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борьбе с эпидемиями ВИЧ, туберкулеза и малярии.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Задачи</a:t>
            </a:r>
            <a:r>
              <a:rPr lang="ru-RU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Постоянной группы включают</a:t>
            </a:r>
            <a:r>
              <a:rPr lang="ru-RU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обмен</a:t>
            </a:r>
            <a:r>
              <a:rPr lang="ru-RU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информацией,</a:t>
            </a:r>
            <a:r>
              <a:rPr lang="ru-RU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координацию,</a:t>
            </a:r>
            <a:r>
              <a:rPr lang="ru-RU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выработку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общей позиции по деятельности Глобального фонда и Правления, отстаивание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приоритетов</a:t>
            </a:r>
            <a:r>
              <a:rPr lang="ru-RU" sz="1800" spc="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ВЕЦА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</a:t>
            </a:r>
            <a:r>
              <a:rPr lang="ru-RU" sz="1800" spc="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процессах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принятия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решений</a:t>
            </a:r>
            <a:r>
              <a:rPr lang="ru-RU" sz="1800" spc="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Глобального фонда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внесение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вклада</a:t>
            </a:r>
            <a:r>
              <a:rPr lang="ru-RU" sz="1800" spc="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</a:t>
            </a:r>
            <a:r>
              <a:rPr lang="ru-RU" sz="1800" spc="-26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организационные</a:t>
            </a:r>
            <a:r>
              <a:rPr lang="ru-RU" sz="1800" spc="-5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вопросы,</a:t>
            </a:r>
            <a:r>
              <a:rPr lang="ru-RU" sz="1800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касающиеся</a:t>
            </a:r>
            <a:r>
              <a:rPr lang="ru-RU" sz="1800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работы</a:t>
            </a:r>
            <a:r>
              <a:rPr lang="ru-RU" sz="1800" spc="-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Правления.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en-US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Английский язык является официальным рабочим языком Глобального фонда и Постоянной группы, все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документы и переписка ведутся на английском языке. Свободное владение английским языком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является важным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условием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для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эффективной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работы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членов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избирательного округа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настоятельно</a:t>
            </a:r>
            <a:r>
              <a:rPr lang="ru-RU" sz="1800" spc="-23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рекомендуется.</a:t>
            </a:r>
            <a:endParaRPr lang="en-US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3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950CD-7994-43C6-8B59-DE6EC44B6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29" y="618392"/>
            <a:ext cx="8596668" cy="770792"/>
          </a:xfrm>
        </p:spPr>
        <p:txBody>
          <a:bodyPr/>
          <a:lstStyle/>
          <a:p>
            <a:r>
              <a:rPr lang="ru-RU" dirty="0"/>
              <a:t>Состав и членство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A1605-029D-449B-8038-E8FD3A9AE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89184"/>
            <a:ext cx="9750343" cy="5099539"/>
          </a:xfrm>
        </p:spPr>
        <p:txBody>
          <a:bodyPr>
            <a:normAutofit fontScale="92500"/>
          </a:bodyPr>
          <a:lstStyle/>
          <a:p>
            <a:r>
              <a:rPr lang="ru-RU" dirty="0"/>
              <a:t>Членство в постоянной группе и участие в нем не оплачиваются и представляют собой добровольный вклад представителей страны в деятельность избирательного округа. </a:t>
            </a:r>
          </a:p>
          <a:p>
            <a:r>
              <a:rPr lang="ru-RU" dirty="0"/>
              <a:t>Это правительственная  группа, состоящая из 22 стран*, которые обеспечивают функционирование Странового координационного механизма (СКК) и/или другие формы национальной платформы для </a:t>
            </a:r>
            <a:r>
              <a:rPr lang="ru-RU" dirty="0" err="1"/>
              <a:t>многосекторальных</a:t>
            </a:r>
            <a:r>
              <a:rPr lang="ru-RU" dirty="0"/>
              <a:t> процессов принятия решений.</a:t>
            </a:r>
          </a:p>
          <a:p>
            <a:r>
              <a:rPr lang="ru-RU" dirty="0"/>
              <a:t>Официальным представителем страны в округе является представитель государственного сектора, делегированный СКК. </a:t>
            </a:r>
          </a:p>
          <a:p>
            <a:r>
              <a:rPr lang="ru-RU" dirty="0"/>
              <a:t>Постоянная группа установила передовую практику вовлечения и использования представителей гражданского общества в качестве представителей страны наряду с правительственным представителем. </a:t>
            </a:r>
          </a:p>
          <a:p>
            <a:r>
              <a:rPr lang="ru-RU" dirty="0"/>
              <a:t>Представители гражданского общества рассматриваются в качестве альтернативного члена от страны и заменяют официального представителя страны в случаях, когда он/она не может выполнять требуемые обязанности.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200" dirty="0"/>
              <a:t>* 22 страны: Албания, Армения, Азербайджан, Беларусь, Босния и Герцеговина, Болгария, Грузия, Казахстан, Косово, Кыргызстан, Латвия (наблюдатель), Северная Македония, Молдова, Черногория, Польша (наблюдатель), Румыния, Российская Федерация, Сербия, Таджикистан, Туркменистан, Украина, Узбекистан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96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24D07-D75F-465B-A495-87873F4F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42612" cy="973015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Критерии выбора члена Правления, альтернативного члена Правления и координатора по постоянным группам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034A9A-A27D-4C08-9938-84D6E3511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88123"/>
            <a:ext cx="9354689" cy="435323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процессе принятия решений Правлением Глобального фонда постоянная группа представлена членом Правления и/или альтернативным членом Правления.</a:t>
            </a:r>
          </a:p>
          <a:p>
            <a:r>
              <a:rPr lang="ru-RU" dirty="0"/>
              <a:t>Ключевые компетенции и обязанности члена Правления, альтернативного члена Правления и координатора по постоянным группам представлены в приложениях Операционных политик и процедур </a:t>
            </a:r>
          </a:p>
          <a:p>
            <a:r>
              <a:rPr lang="ru-RU" dirty="0"/>
              <a:t>Член Правления и альтернативный член Правления избираются сроком на два года.</a:t>
            </a:r>
          </a:p>
          <a:p>
            <a:r>
              <a:rPr lang="ru-RU" dirty="0"/>
              <a:t>Представительство региона будет стремиться чередоваться каждые два года между странами Восточной Европы и Центральной Азии. Следовательно, когда регион Восточной Европы занимает должность члена Правления, регион Центральной Азии будет занимать должность альтернативного члена Правления, и наоборот. </a:t>
            </a:r>
          </a:p>
          <a:p>
            <a:r>
              <a:rPr lang="ru-RU" dirty="0"/>
              <a:t>Должности выборной группы членов Правления и альтернативных членов Правления признаются официальными представителями Группы в Правлении Глобального фонда. Страны не могут отозвать или изменить члена Правления и альтернативного члена Правления, поскольку эти избранные делегаты теперь являются представителями региона ВЕЦА в Правлении Глобального фонда.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8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EA8362-AB3A-4E12-B963-18FC12EB3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571501"/>
            <a:ext cx="8809893" cy="5671038"/>
          </a:xfrm>
        </p:spPr>
        <p:txBody>
          <a:bodyPr>
            <a:normAutofit/>
          </a:bodyPr>
          <a:lstStyle/>
          <a:p>
            <a:pPr marL="0" marR="0" lvl="0" indent="0" algn="just">
              <a:spcBef>
                <a:spcPts val="110"/>
              </a:spcBef>
              <a:spcAft>
                <a:spcPts val="0"/>
              </a:spcAft>
              <a:buNone/>
              <a:tabLst>
                <a:tab pos="1739265" algn="l"/>
              </a:tabLst>
            </a:pPr>
            <a:endParaRPr lang="en-US" sz="1600" dirty="0">
              <a:effectLst/>
              <a:latin typeface="Arial" panose="020B060402020202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Раньше регион ВЕЦА был представлен профессором Низовой Наталией из Украины. Поскольку полномочия профессора Наталии Низовой в качестве члена Совета директоров истекают 1 января 2022 года, и Мисо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Пейкович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становится членом Совета директоров, Группе необходимо выбрать нового альтернативного члена Совета.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Кандидат в альтернативный член правления должен быть членом постоянного округа не менее 1 года, и он/она должны регулярно посещать собрания постоянного округа в течение этого года.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настоящее время все 22 страны подают кандидатуры альтерната Совета директоров глобального фонда.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осле получения всех заявок Секретариат Постоянной группы распространит информацию о кандидатах среди всех членов избирательного округа ВЕЦА для информации и запустит процедуру голосования</a:t>
            </a:r>
            <a:r>
              <a:rPr lang="ru-RU" sz="1800" i="1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8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C4420-BB53-4EB5-A228-731B89EDF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Перечень необходимых документов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E0BF8-A9E8-4EC3-9982-0D7B74DC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457200" algn="just">
              <a:spcBef>
                <a:spcPts val="0"/>
              </a:spcBef>
              <a:buFont typeface="+mj-lt"/>
              <a:buAutoNum type="arabicPeriod"/>
              <a:tabLst>
                <a:tab pos="1739265" algn="l"/>
              </a:tabLst>
            </a:pP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Представители</a:t>
            </a:r>
            <a:r>
              <a:rPr lang="ru-RU" sz="1800" spc="-25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страны</a:t>
            </a:r>
            <a:r>
              <a:rPr lang="ru-RU" sz="1800" spc="-2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назначаются</a:t>
            </a:r>
            <a:r>
              <a:rPr lang="ru-RU" sz="1800" spc="-2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их</a:t>
            </a:r>
            <a:r>
              <a:rPr lang="ru-RU" sz="1800" spc="-2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соответствующими</a:t>
            </a:r>
            <a:r>
              <a:rPr lang="ru-RU" sz="1800" spc="-2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СКК</a:t>
            </a:r>
            <a:r>
              <a:rPr lang="ru-RU" sz="1800" spc="-20" dirty="0"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</a:p>
          <a:p>
            <a:pPr marL="0" lvl="0" indent="457200" algn="just">
              <a:spcBef>
                <a:spcPts val="0"/>
              </a:spcBef>
              <a:buFont typeface="+mj-lt"/>
              <a:buAutoNum type="arabicPeriod"/>
              <a:tabLst>
                <a:tab pos="1739265" algn="l"/>
              </a:tabLs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Письмо</a:t>
            </a:r>
            <a:r>
              <a:rPr lang="ru-RU" sz="1800" spc="-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о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заинтересованности,</a:t>
            </a:r>
            <a:r>
              <a:rPr lang="ru-RU" sz="1800" spc="-2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одобренное</a:t>
            </a:r>
            <a:r>
              <a:rPr lang="ru-RU" sz="1800" spc="-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СКК;</a:t>
            </a:r>
            <a:endParaRPr lang="en-US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852170" lvl="0" indent="457200" algn="just">
              <a:lnSpc>
                <a:spcPct val="150000"/>
              </a:lnSpc>
              <a:spcBef>
                <a:spcPts val="565"/>
              </a:spcBef>
              <a:spcAft>
                <a:spcPts val="0"/>
              </a:spcAft>
              <a:buFont typeface="+mj-lt"/>
              <a:buAutoNum type="arabicPeriod"/>
              <a:tabLst>
                <a:tab pos="1753235" algn="l"/>
              </a:tabLs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Письмо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поддержки,</a:t>
            </a:r>
            <a:r>
              <a:rPr lang="ru-RU" sz="1800" spc="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подтверждающее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полномочия</a:t>
            </a:r>
            <a:r>
              <a:rPr lang="ru-RU" sz="1800" spc="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кандидата</a:t>
            </a:r>
            <a:r>
              <a:rPr lang="ru-RU" sz="1800" spc="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представлять</a:t>
            </a:r>
            <a:r>
              <a:rPr lang="ru-RU" sz="1800" spc="-25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интересы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страны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борьбе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с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ВИЧ,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туберкулезом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малярией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и</a:t>
            </a:r>
            <a:r>
              <a:rPr lang="ru-RU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принимать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решения по темам, обсуждаемым в Избирательных группах и Правлении</a:t>
            </a:r>
            <a:r>
              <a:rPr lang="ru-RU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Глобального</a:t>
            </a:r>
            <a:r>
              <a:rPr lang="ru-RU" sz="1800" spc="-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фонда;</a:t>
            </a:r>
            <a:endParaRPr lang="en-US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0" marR="0" lvl="0" indent="457200" algn="just">
              <a:spcBef>
                <a:spcPts val="110"/>
              </a:spcBef>
              <a:spcAft>
                <a:spcPts val="0"/>
              </a:spcAft>
              <a:buFont typeface="+mj-lt"/>
              <a:buAutoNum type="arabicPeriod"/>
              <a:tabLst>
                <a:tab pos="1739265" algn="l"/>
              </a:tabLst>
            </a:pPr>
            <a:r>
              <a:rPr lang="ru-RU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Резюме кандидата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00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DE680-4650-412F-9C07-D1151F43C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Кандидат от Казахстана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8E6F61-9691-44FA-B17E-69C332EA6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1215"/>
            <a:ext cx="8596668" cy="4230147"/>
          </a:xfrm>
        </p:spPr>
        <p:txBody>
          <a:bodyPr/>
          <a:lstStyle/>
          <a:p>
            <a:r>
              <a:rPr lang="ru-RU" dirty="0"/>
              <a:t>Предлагаем кандидатуру Профессора Максута </a:t>
            </a:r>
            <a:r>
              <a:rPr lang="ru-RU" dirty="0" err="1"/>
              <a:t>Каримовича</a:t>
            </a:r>
            <a:r>
              <a:rPr lang="ru-RU" dirty="0"/>
              <a:t> Кульжанова, поскольку Максут </a:t>
            </a:r>
            <a:r>
              <a:rPr lang="ru-RU" dirty="0" err="1"/>
              <a:t>Каримович</a:t>
            </a:r>
            <a:r>
              <a:rPr lang="ru-RU" dirty="0"/>
              <a:t> подходит по всем критериям и имеет большой опыт членства в Совете директоров Правления Глобального Фонда.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4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7E8240-BDDD-460D-9DE9-BDFDA951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6405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668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Microsoft Sans Serif</vt:lpstr>
      <vt:lpstr>Trebuchet MS</vt:lpstr>
      <vt:lpstr>Wingdings 3</vt:lpstr>
      <vt:lpstr>Аспект</vt:lpstr>
      <vt:lpstr>Согласование кандидатуры альтерната от Казахстана в Совет директоров Глобального фонда для борьбы со СПИДом, туберкулезом и малярией.</vt:lpstr>
      <vt:lpstr>Постоянная группа Восточной Европы и Центральной Азии </vt:lpstr>
      <vt:lpstr>Состав и членство</vt:lpstr>
      <vt:lpstr>Критерии выбора члена Правления, альтернативного члена Правления и координатора по постоянным группам.</vt:lpstr>
      <vt:lpstr>Презентация PowerPoint</vt:lpstr>
      <vt:lpstr>Перечень необходимых документов</vt:lpstr>
      <vt:lpstr>Кандидат от Казахстана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кандидатуры альтерната от Казахстана в Совет директоров Глобального фонда для борьбы со СПИДом, туберкулезом и малярией.</dc:title>
  <dc:creator>Ryssaldy Demeuova</dc:creator>
  <cp:lastModifiedBy>Ryssaldy Demeuova</cp:lastModifiedBy>
  <cp:revision>2</cp:revision>
  <dcterms:created xsi:type="dcterms:W3CDTF">2021-10-22T16:33:21Z</dcterms:created>
  <dcterms:modified xsi:type="dcterms:W3CDTF">2021-10-23T04:18:19Z</dcterms:modified>
</cp:coreProperties>
</file>