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9" r:id="rId5"/>
    <p:sldId id="266" r:id="rId6"/>
    <p:sldId id="257" r:id="rId7"/>
    <p:sldId id="265" r:id="rId8"/>
    <p:sldId id="268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51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969-96D0-4F39-A113-E202C75C2D1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5E75-B7AA-4A53-A92C-8C7961EC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30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969-96D0-4F39-A113-E202C75C2D1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5E75-B7AA-4A53-A92C-8C7961EC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79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969-96D0-4F39-A113-E202C75C2D1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5E75-B7AA-4A53-A92C-8C7961EC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1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969-96D0-4F39-A113-E202C75C2D1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5E75-B7AA-4A53-A92C-8C7961EC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60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969-96D0-4F39-A113-E202C75C2D1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5E75-B7AA-4A53-A92C-8C7961EC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12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969-96D0-4F39-A113-E202C75C2D1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5E75-B7AA-4A53-A92C-8C7961EC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95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969-96D0-4F39-A113-E202C75C2D1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5E75-B7AA-4A53-A92C-8C7961EC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3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969-96D0-4F39-A113-E202C75C2D1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5E75-B7AA-4A53-A92C-8C7961EC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83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969-96D0-4F39-A113-E202C75C2D1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5E75-B7AA-4A53-A92C-8C7961EC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69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969-96D0-4F39-A113-E202C75C2D1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5E75-B7AA-4A53-A92C-8C7961EC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55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5969-96D0-4F39-A113-E202C75C2D1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B5E75-B7AA-4A53-A92C-8C7961EC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63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75969-96D0-4F39-A113-E202C75C2D1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B5E75-B7AA-4A53-A92C-8C7961EC4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65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cmkz.kz/upload/npa/%D0%BF%D1%80%D0%B8%D0%BA%D0%B0%D0%B7%20%D0%A1%D0%9A%D0%9A%20498%20%D0%BE%D1%82%2006102009_ru.doc" TargetMode="External"/><Relationship Id="rId2" Type="http://schemas.openxmlformats.org/officeDocument/2006/relationships/hyperlink" Target="http://ccmkz.kz/upload/untitled%20folder1/Decree854_19July2011_ru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cmkz.kz/upload/npa/%D0%9F%D1%80%D0%B8%D0%BA%D0%B0%D0%B7%20%D0%A1%D0%9A%D0%9A%2037%20%D0%BE%D1%82%2022012010_rus.do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461" y="746975"/>
            <a:ext cx="11567376" cy="2981929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Страновой координационный комитет в Казахстане: </a:t>
            </a:r>
            <a:r>
              <a:rPr lang="ru-RU" b="1" dirty="0"/>
              <a:t>опыт реализации грантов. 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Истории </a:t>
            </a:r>
            <a:r>
              <a:rPr lang="ru-RU" b="1" dirty="0"/>
              <a:t>успеха и полученные уроки 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3847" y="4567953"/>
            <a:ext cx="9144000" cy="1655762"/>
          </a:xfrm>
        </p:spPr>
        <p:txBody>
          <a:bodyPr/>
          <a:lstStyle/>
          <a:p>
            <a:pPr algn="r"/>
            <a:r>
              <a:rPr lang="ru-RU" dirty="0" smtClean="0"/>
              <a:t>Нурали </a:t>
            </a:r>
            <a:r>
              <a:rPr lang="ru-RU" dirty="0" err="1" smtClean="0"/>
              <a:t>Аманжолов</a:t>
            </a:r>
            <a:r>
              <a:rPr lang="ru-RU" dirty="0" smtClean="0"/>
              <a:t>,</a:t>
            </a:r>
          </a:p>
          <a:p>
            <a:pPr algn="r"/>
            <a:r>
              <a:rPr lang="ru-RU" dirty="0" smtClean="0"/>
              <a:t> заместитель председателя СКК,</a:t>
            </a:r>
          </a:p>
          <a:p>
            <a:pPr algn="r"/>
            <a:r>
              <a:rPr lang="ru-RU" dirty="0" smtClean="0"/>
              <a:t> Президент ОЮЛ «Казахстанский Союз Людей, Живущих с ВИЧ»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712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66" y="365126"/>
            <a:ext cx="11616744" cy="1656858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Страновой координационный комитет</a:t>
            </a:r>
            <a:r>
              <a:rPr lang="ru-RU" sz="3200" dirty="0"/>
              <a:t> (СКК), был создан в </a:t>
            </a:r>
            <a:r>
              <a:rPr lang="ru-RU" sz="3200" b="1" dirty="0" smtClean="0"/>
              <a:t>2002 г. </a:t>
            </a:r>
            <a:r>
              <a:rPr lang="ru-RU" sz="3200" dirty="0" smtClean="0"/>
              <a:t>с </a:t>
            </a:r>
            <a:r>
              <a:rPr lang="ru-RU" sz="3200" dirty="0"/>
              <a:t>целью координации деятельности Правительства с ГФСТМ и совместного принятия решений</a:t>
            </a:r>
            <a:r>
              <a:rPr lang="ru-RU" sz="3200" dirty="0" smtClean="0"/>
              <a:t>. СКК существовал по разным документам под Правительством и под Министерством здравоохранения:</a:t>
            </a:r>
            <a:r>
              <a:rPr lang="ru-RU" sz="3200" dirty="0"/>
              <a:t/>
            </a:r>
            <a:br>
              <a:rPr lang="ru-RU" sz="3200" dirty="0"/>
            </a:b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739336"/>
              </p:ext>
            </p:extLst>
          </p:nvPr>
        </p:nvGraphicFramePr>
        <p:xfrm>
          <a:off x="838201" y="2331076"/>
          <a:ext cx="10636876" cy="3910698"/>
        </p:xfrm>
        <a:graphic>
          <a:graphicData uri="http://schemas.openxmlformats.org/drawingml/2006/table">
            <a:tbl>
              <a:tblPr/>
              <a:tblGrid>
                <a:gridCol w="5310441"/>
                <a:gridCol w="5326435"/>
              </a:tblGrid>
              <a:tr h="434521">
                <a:tc>
                  <a:txBody>
                    <a:bodyPr/>
                    <a:lstStyle/>
                    <a:p>
                      <a:pPr fontAlgn="base"/>
                      <a:r>
                        <a:rPr lang="ru-RU" b="1" dirty="0">
                          <a:effectLst/>
                          <a:latin typeface="inherit"/>
                        </a:rPr>
                        <a:t>Правительство</a:t>
                      </a:r>
                      <a:endParaRPr lang="ru-RU" dirty="0">
                        <a:effectLst/>
                        <a:latin typeface="inheri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b="1">
                          <a:effectLst/>
                          <a:latin typeface="inherit"/>
                        </a:rPr>
                        <a:t>Министерство здравоохранения</a:t>
                      </a:r>
                      <a:endParaRPr lang="ru-RU">
                        <a:effectLst/>
                        <a:latin typeface="inheri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476177"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effectLst/>
                          <a:latin typeface="inherit"/>
                        </a:rPr>
                        <a:t>Постановление №1037 от </a:t>
                      </a:r>
                      <a:r>
                        <a:rPr lang="ru-RU" dirty="0" smtClean="0">
                          <a:effectLst/>
                          <a:latin typeface="inherit"/>
                        </a:rPr>
                        <a:t>20/09/2002</a:t>
                      </a:r>
                      <a:endParaRPr lang="ru-RU" dirty="0">
                        <a:effectLst/>
                        <a:latin typeface="inherit"/>
                      </a:endParaRP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effectLst/>
                          <a:latin typeface="inherit"/>
                        </a:rPr>
                        <a:t>Постановление №935 от </a:t>
                      </a:r>
                      <a:r>
                        <a:rPr lang="ru-RU" dirty="0" smtClean="0">
                          <a:effectLst/>
                          <a:latin typeface="inherit"/>
                        </a:rPr>
                        <a:t>12/09/2003</a:t>
                      </a:r>
                      <a:endParaRPr lang="ru-RU" dirty="0">
                        <a:effectLst/>
                        <a:latin typeface="inherit"/>
                      </a:endParaRP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effectLst/>
                          <a:latin typeface="inherit"/>
                        </a:rPr>
                        <a:t>Постановление №922 от </a:t>
                      </a:r>
                      <a:r>
                        <a:rPr lang="ru-RU" dirty="0" smtClean="0">
                          <a:effectLst/>
                          <a:latin typeface="inherit"/>
                        </a:rPr>
                        <a:t>1/09/2004</a:t>
                      </a:r>
                      <a:endParaRPr lang="ru-RU" dirty="0">
                        <a:effectLst/>
                        <a:latin typeface="inherit"/>
                      </a:endParaRP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effectLst/>
                          <a:latin typeface="inherit"/>
                        </a:rPr>
                        <a:t>Постановление №99от </a:t>
                      </a:r>
                      <a:r>
                        <a:rPr lang="ru-RU" dirty="0" smtClean="0">
                          <a:effectLst/>
                          <a:latin typeface="inherit"/>
                        </a:rPr>
                        <a:t>03/02/2005</a:t>
                      </a:r>
                      <a:endParaRPr lang="ru-RU" dirty="0">
                        <a:effectLst/>
                        <a:latin typeface="inherit"/>
                      </a:endParaRP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u="sng" dirty="0">
                          <a:solidFill>
                            <a:srgbClr val="3399CC"/>
                          </a:solidFill>
                          <a:effectLst/>
                          <a:latin typeface="inherit"/>
                          <a:hlinkClick r:id="rId2"/>
                        </a:rPr>
                        <a:t>Постановление №854от </a:t>
                      </a:r>
                      <a:r>
                        <a:rPr lang="ru-RU" u="sng" dirty="0" smtClean="0">
                          <a:solidFill>
                            <a:srgbClr val="3399CC"/>
                          </a:solidFill>
                          <a:effectLst/>
                          <a:latin typeface="inherit"/>
                          <a:hlinkClick r:id="rId2"/>
                        </a:rPr>
                        <a:t>25/07/11</a:t>
                      </a:r>
                      <a:endParaRPr lang="ru-RU" u="sng" dirty="0" smtClean="0">
                        <a:solidFill>
                          <a:srgbClr val="3399CC"/>
                        </a:solidFill>
                        <a:effectLst/>
                        <a:latin typeface="inherit"/>
                      </a:endParaRP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inherit"/>
                        </a:rPr>
                        <a:t>Постановление №903 от 04.09.2014</a:t>
                      </a:r>
                      <a:r>
                        <a:rPr lang="ru-RU" dirty="0">
                          <a:effectLst/>
                          <a:latin typeface="inherit"/>
                        </a:rPr>
                        <a:t/>
                      </a:r>
                      <a:br>
                        <a:rPr lang="ru-RU" dirty="0">
                          <a:effectLst/>
                          <a:latin typeface="inherit"/>
                        </a:rPr>
                      </a:br>
                      <a:endParaRPr lang="ru-RU" dirty="0">
                        <a:effectLst/>
                        <a:latin typeface="inheri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effectLst/>
                          <a:latin typeface="inherit"/>
                        </a:rPr>
                        <a:t> Приказ </a:t>
                      </a:r>
                      <a:r>
                        <a:rPr lang="ru-RU" dirty="0">
                          <a:effectLst/>
                          <a:latin typeface="inherit"/>
                        </a:rPr>
                        <a:t>№579 от 01/12/06 «О создании рабочей группы по работе с ГФСТМ»</a:t>
                      </a: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u="sng" dirty="0" smtClean="0">
                          <a:solidFill>
                            <a:schemeClr val="tx1"/>
                          </a:solidFill>
                          <a:effectLst/>
                          <a:latin typeface="inherit"/>
                          <a:hlinkClick r:id="rId3"/>
                        </a:rPr>
                        <a:t> Приказ </a:t>
                      </a:r>
                      <a:r>
                        <a:rPr lang="ru-RU" u="sng" dirty="0">
                          <a:solidFill>
                            <a:schemeClr val="tx1"/>
                          </a:solidFill>
                          <a:effectLst/>
                          <a:latin typeface="inherit"/>
                          <a:hlinkClick r:id="rId3"/>
                        </a:rPr>
                        <a:t>№498 от 06/11/09 «О создании Странового координационного комитета по работе с ГФСТМ» 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u="sng" dirty="0" smtClean="0">
                          <a:solidFill>
                            <a:schemeClr val="tx1"/>
                          </a:solidFill>
                          <a:effectLst/>
                          <a:latin typeface="inherit"/>
                          <a:hlinkClick r:id="rId4"/>
                        </a:rPr>
                        <a:t> Приказ </a:t>
                      </a:r>
                      <a:r>
                        <a:rPr lang="ru-RU" u="sng" dirty="0">
                          <a:solidFill>
                            <a:schemeClr val="tx1"/>
                          </a:solidFill>
                          <a:effectLst/>
                          <a:latin typeface="inherit"/>
                          <a:hlinkClick r:id="rId4"/>
                        </a:rPr>
                        <a:t>№37 от 22/01/10«О внесении изменений в приказ МЗ РК №579 от 01/12/06»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  <a:p>
                      <a:pPr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effectLst/>
                          <a:latin typeface="inherit"/>
                        </a:rPr>
                        <a:t> Приказ </a:t>
                      </a:r>
                      <a:r>
                        <a:rPr lang="ru-RU" dirty="0">
                          <a:effectLst/>
                          <a:latin typeface="inherit"/>
                        </a:rPr>
                        <a:t>№393от 28/05/10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939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1" y="184820"/>
            <a:ext cx="10515600" cy="69094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СКК в Казахстане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1" y="875764"/>
            <a:ext cx="11436439" cy="5576552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 smtClean="0"/>
              <a:t>СКК </a:t>
            </a:r>
            <a:r>
              <a:rPr lang="ru-RU" dirty="0"/>
              <a:t>включает в себя представителей правительства:</a:t>
            </a:r>
          </a:p>
          <a:p>
            <a:pPr fontAlgn="base"/>
            <a:r>
              <a:rPr lang="ru-RU" dirty="0"/>
              <a:t>Министерства </a:t>
            </a:r>
            <a:r>
              <a:rPr lang="ru-RU" dirty="0" smtClean="0"/>
              <a:t>здравоохранения и социального развития;</a:t>
            </a:r>
            <a:endParaRPr lang="ru-RU" dirty="0"/>
          </a:p>
          <a:p>
            <a:pPr fontAlgn="base"/>
            <a:r>
              <a:rPr lang="ru-RU" dirty="0"/>
              <a:t>Министерства внутренних дел;</a:t>
            </a:r>
          </a:p>
          <a:p>
            <a:pPr fontAlgn="base"/>
            <a:r>
              <a:rPr lang="ru-RU" dirty="0"/>
              <a:t>Министерства обороны;</a:t>
            </a:r>
          </a:p>
          <a:p>
            <a:pPr fontAlgn="base"/>
            <a:r>
              <a:rPr lang="ru-RU" dirty="0" smtClean="0"/>
              <a:t>Министерства </a:t>
            </a:r>
            <a:r>
              <a:rPr lang="ru-RU" dirty="0"/>
              <a:t>образования и науки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Министерства Национальной экономики;</a:t>
            </a:r>
            <a:endParaRPr lang="ru-RU" dirty="0"/>
          </a:p>
          <a:p>
            <a:pPr fontAlgn="base"/>
            <a:r>
              <a:rPr lang="ru-RU" dirty="0" smtClean="0"/>
              <a:t>Национальные неправительственные организаций; </a:t>
            </a:r>
          </a:p>
          <a:p>
            <a:pPr fontAlgn="base"/>
            <a:r>
              <a:rPr lang="ru-RU" dirty="0" smtClean="0"/>
              <a:t>Люди, затронутые социально-значимым заболеванием; </a:t>
            </a:r>
          </a:p>
          <a:p>
            <a:pPr fontAlgn="base"/>
            <a:r>
              <a:rPr lang="ru-RU" dirty="0" smtClean="0"/>
              <a:t>Люди, живущие </a:t>
            </a:r>
            <a:r>
              <a:rPr lang="ru-RU" dirty="0"/>
              <a:t>с </a:t>
            </a:r>
            <a:r>
              <a:rPr lang="ru-RU" dirty="0" smtClean="0"/>
              <a:t>ВИЧ</a:t>
            </a:r>
            <a:r>
              <a:rPr lang="ru-RU" dirty="0"/>
              <a:t>;</a:t>
            </a:r>
            <a:endParaRPr lang="ru-RU" dirty="0" smtClean="0"/>
          </a:p>
          <a:p>
            <a:pPr fontAlgn="base"/>
            <a:r>
              <a:rPr lang="ru-RU" dirty="0" smtClean="0"/>
              <a:t>Международные организации;</a:t>
            </a:r>
          </a:p>
          <a:p>
            <a:pPr fontAlgn="base"/>
            <a:r>
              <a:rPr lang="ru-RU" dirty="0" smtClean="0"/>
              <a:t>Международные неправительственные организации.</a:t>
            </a:r>
          </a:p>
          <a:p>
            <a:pPr marL="0" indent="0" fontAlgn="base">
              <a:buNone/>
            </a:pPr>
            <a:endParaRPr lang="ru-RU" dirty="0"/>
          </a:p>
          <a:p>
            <a:endParaRPr lang="ru-RU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77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Техническая помощь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62634" cy="4304720"/>
          </a:xfrm>
        </p:spPr>
        <p:txBody>
          <a:bodyPr>
            <a:normAutofit lnSpcReduction="10000"/>
          </a:bodyPr>
          <a:lstStyle/>
          <a:p>
            <a:r>
              <a:rPr lang="ru-RU" b="1" u="sng" dirty="0" smtClean="0"/>
              <a:t>2009 год </a:t>
            </a:r>
            <a:r>
              <a:rPr lang="ru-RU" dirty="0" smtClean="0"/>
              <a:t>- эксперты </a:t>
            </a:r>
            <a:r>
              <a:rPr lang="en-US" dirty="0" smtClean="0"/>
              <a:t>GMS </a:t>
            </a:r>
            <a:r>
              <a:rPr lang="ru-RU" dirty="0" smtClean="0"/>
              <a:t>проекта, финансируемого </a:t>
            </a:r>
            <a:r>
              <a:rPr lang="en-US" dirty="0" smtClean="0"/>
              <a:t>USAID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Результат: Представленность разных секторов в руководящем составе СКК</a:t>
            </a:r>
          </a:p>
          <a:p>
            <a:r>
              <a:rPr lang="ru-RU" b="1" u="sng" dirty="0" smtClean="0"/>
              <a:t>2014 год </a:t>
            </a:r>
            <a:r>
              <a:rPr lang="ru-RU" dirty="0" smtClean="0"/>
              <a:t>- эксперты </a:t>
            </a:r>
            <a:r>
              <a:rPr lang="en-US" dirty="0"/>
              <a:t>GMS </a:t>
            </a:r>
            <a:r>
              <a:rPr lang="ru-RU" dirty="0" smtClean="0"/>
              <a:t>проекта, </a:t>
            </a:r>
            <a:r>
              <a:rPr lang="ru-RU" dirty="0"/>
              <a:t>финансируемого </a:t>
            </a:r>
            <a:r>
              <a:rPr lang="en-US" dirty="0"/>
              <a:t>USAID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Результат: Внутренние правила СКК приведены в соответствии с критериями НМФ, разработаны план по коммуникации, по надзору и Оперативное руководство СКК</a:t>
            </a:r>
          </a:p>
          <a:p>
            <a:r>
              <a:rPr lang="ru-RU" b="1" u="sng" dirty="0" smtClean="0"/>
              <a:t>2015 год </a:t>
            </a:r>
            <a:r>
              <a:rPr lang="ru-RU" dirty="0" smtClean="0"/>
              <a:t>- </a:t>
            </a:r>
            <a:r>
              <a:rPr lang="ru-RU" dirty="0"/>
              <a:t>эксперты </a:t>
            </a:r>
            <a:r>
              <a:rPr lang="en-US" dirty="0"/>
              <a:t>GMS </a:t>
            </a:r>
            <a:r>
              <a:rPr lang="ru-RU" dirty="0" smtClean="0"/>
              <a:t>проекта, </a:t>
            </a:r>
            <a:r>
              <a:rPr lang="ru-RU" dirty="0"/>
              <a:t>финансируемого </a:t>
            </a:r>
            <a:r>
              <a:rPr lang="en-US" dirty="0"/>
              <a:t>USAID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Результат: тренинг для усиления потенциала СКК по роли и функциям СКК</a:t>
            </a:r>
            <a:endParaRPr lang="en-US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61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5"/>
            <a:ext cx="10515600" cy="497922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СКК организовал свой Секретариат в 2011 году для оказания логистической, административной, коммуникационной поддержки для СКК с целью реализации 6 квалификационных критериев ГФСТМ;</a:t>
            </a:r>
          </a:p>
          <a:p>
            <a:r>
              <a:rPr lang="ru-RU" sz="3600" dirty="0" smtClean="0"/>
              <a:t>Секретариат включает Координатора и Ассистента</a:t>
            </a:r>
          </a:p>
          <a:p>
            <a:r>
              <a:rPr lang="ru-RU" sz="3600" dirty="0" smtClean="0"/>
              <a:t>Получателем финансирования является Программа развития ООН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75807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91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6600"/>
                </a:solidFill>
              </a:rPr>
              <a:t>Сотрудничество разных секторов</a:t>
            </a:r>
            <a:r>
              <a:rPr lang="fr-FR" dirty="0" smtClean="0">
                <a:solidFill>
                  <a:srgbClr val="336600"/>
                </a:solidFill>
              </a:rPr>
              <a:t/>
            </a:r>
            <a:br>
              <a:rPr lang="fr-FR" dirty="0" smtClean="0">
                <a:solidFill>
                  <a:srgbClr val="336600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39" y="1468192"/>
            <a:ext cx="11281893" cy="470877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Председатель СКК и два заместителя председателя СКК представляют разные секторы:</a:t>
            </a:r>
          </a:p>
          <a:p>
            <a:pPr marL="0" indent="0">
              <a:buNone/>
            </a:pPr>
            <a:r>
              <a:rPr lang="ru-RU" dirty="0" smtClean="0"/>
              <a:t>Председатель СКК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            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государственный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/>
              <a:t>сектор;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1) Заместитель председателя СКК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         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ключевое лицо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2) Заместитель председателя СКК                      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многосторонние международные организации</a:t>
            </a:r>
            <a:r>
              <a:rPr lang="ru-RU" dirty="0" smtClean="0"/>
              <a:t>.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3709115" y="2488602"/>
            <a:ext cx="1442434" cy="2189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>
            <a:off x="5774028" y="3505457"/>
            <a:ext cx="1442434" cy="2189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5774028" y="4608524"/>
            <a:ext cx="1442434" cy="2189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21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Финансирование ГФСТМ: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Глобальный фонд предоставил Казахстану 5 грантов на общую сумму   128 млн. долларов США, из них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три </a:t>
            </a:r>
            <a:r>
              <a:rPr lang="ru-RU" dirty="0"/>
              <a:t>гранта по компоненту «ВИЧ» на сумму 64,4 млн. долларов </a:t>
            </a:r>
            <a:r>
              <a:rPr lang="ru-RU" dirty="0" smtClean="0"/>
              <a:t>США;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два гранта по компоненту «Туберкулез» на сумму 63,6 млн. долларов США.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249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dirty="0">
                <a:solidFill>
                  <a:srgbClr val="008000"/>
                </a:solidFill>
                <a:latin typeface="Arial" charset="0"/>
                <a:cs typeface="Arial" charset="0"/>
              </a:rPr>
              <a:t>СИЛЬНЫЕ СТОРОНЫ СКК </a:t>
            </a:r>
            <a:endParaRPr lang="fr-FR" sz="2800" b="1" dirty="0">
              <a:solidFill>
                <a:srgbClr val="008000"/>
              </a:solidFill>
              <a:latin typeface="Arial" charset="0"/>
              <a:cs typeface="Arial" charset="0"/>
            </a:endParaRPr>
          </a:p>
        </p:txBody>
      </p:sp>
      <p:sp>
        <p:nvSpPr>
          <p:cNvPr id="17410" name="Espace réservé du contenu 2"/>
          <p:cNvSpPr txBox="1">
            <a:spLocks/>
          </p:cNvSpPr>
          <p:nvPr/>
        </p:nvSpPr>
        <p:spPr bwMode="auto">
          <a:xfrm>
            <a:off x="1181637" y="1690688"/>
            <a:ext cx="8966914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Wingdings" charset="0"/>
              <a:buChar char="ü"/>
            </a:pPr>
            <a:r>
              <a:rPr lang="ru-RU" sz="2800" dirty="0">
                <a:solidFill>
                  <a:srgbClr val="336600"/>
                </a:solidFill>
              </a:rPr>
              <a:t>Сотрудничество разных секторов</a:t>
            </a:r>
            <a:endParaRPr lang="fr-FR" sz="2800" dirty="0">
              <a:solidFill>
                <a:srgbClr val="3366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Wingdings" charset="0"/>
              <a:buChar char="ü"/>
            </a:pPr>
            <a:r>
              <a:rPr lang="fr-FR" sz="2800" dirty="0">
                <a:solidFill>
                  <a:srgbClr val="336600"/>
                </a:solidFill>
              </a:rPr>
              <a:t> </a:t>
            </a:r>
            <a:r>
              <a:rPr lang="ru-RU" sz="2800" dirty="0">
                <a:solidFill>
                  <a:srgbClr val="336600"/>
                </a:solidFill>
              </a:rPr>
              <a:t>Представительство основных затронутых </a:t>
            </a:r>
            <a:r>
              <a:rPr lang="ru-RU" sz="2800" dirty="0" smtClean="0">
                <a:solidFill>
                  <a:srgbClr val="336600"/>
                </a:solidFill>
              </a:rPr>
              <a:t>групп </a:t>
            </a:r>
            <a:r>
              <a:rPr lang="fr-FR" sz="2800" dirty="0" smtClean="0">
                <a:solidFill>
                  <a:srgbClr val="336600"/>
                </a:solidFill>
              </a:rPr>
              <a:t> </a:t>
            </a:r>
            <a:endParaRPr lang="ru-RU" sz="2800" dirty="0">
              <a:solidFill>
                <a:srgbClr val="3366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Wingdings" charset="0"/>
              <a:buChar char="ü"/>
            </a:pPr>
            <a:r>
              <a:rPr lang="ru-RU" sz="2800" dirty="0">
                <a:solidFill>
                  <a:srgbClr val="336600"/>
                </a:solidFill>
              </a:rPr>
              <a:t> Региональное представительство</a:t>
            </a:r>
            <a:endParaRPr lang="fr-FR" sz="2800" dirty="0">
              <a:solidFill>
                <a:srgbClr val="3366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Wingdings" charset="0"/>
              <a:buChar char="ü"/>
            </a:pPr>
            <a:r>
              <a:rPr lang="ru-RU" sz="2800" dirty="0">
                <a:solidFill>
                  <a:srgbClr val="336600"/>
                </a:solidFill>
              </a:rPr>
              <a:t> Реализация надзорной </a:t>
            </a:r>
            <a:r>
              <a:rPr lang="ru-RU" sz="2800" dirty="0" smtClean="0">
                <a:solidFill>
                  <a:srgbClr val="336600"/>
                </a:solidFill>
              </a:rPr>
              <a:t>деятельности</a:t>
            </a:r>
          </a:p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Wingdings" charset="0"/>
              <a:buChar char="ü"/>
            </a:pPr>
            <a:r>
              <a:rPr lang="ru-RU" sz="2800" dirty="0" smtClean="0">
                <a:solidFill>
                  <a:srgbClr val="336600"/>
                </a:solidFill>
              </a:rPr>
              <a:t>Участвовал в реализации Странового диалога</a:t>
            </a:r>
            <a:endParaRPr lang="ru-RU" sz="2800" dirty="0">
              <a:solidFill>
                <a:srgbClr val="3366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Wingdings" charset="0"/>
              <a:buChar char="ü"/>
            </a:pPr>
            <a:r>
              <a:rPr lang="ru-RU" sz="2800" dirty="0">
                <a:solidFill>
                  <a:srgbClr val="336600"/>
                </a:solidFill>
              </a:rPr>
              <a:t>Функциональный секретариат</a:t>
            </a:r>
            <a:endParaRPr lang="fr-FR" sz="2800" dirty="0">
              <a:solidFill>
                <a:srgbClr val="336600"/>
              </a:solidFill>
            </a:endParaRPr>
          </a:p>
          <a:p>
            <a:pPr eaLnBrk="1" hangingPunct="1">
              <a:spcBef>
                <a:spcPct val="20000"/>
              </a:spcBef>
              <a:buFont typeface="Wingdings" charset="0"/>
              <a:buChar char="ü"/>
            </a:pPr>
            <a:endParaRPr lang="fr-FR" sz="32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22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927" y="1871953"/>
            <a:ext cx="10515600" cy="2609895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632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378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inherit</vt:lpstr>
      <vt:lpstr>Myriad Roman</vt:lpstr>
      <vt:lpstr>Wingdings</vt:lpstr>
      <vt:lpstr>Office Theme</vt:lpstr>
      <vt:lpstr>Страновой координационный комитет в Казахстане: опыт реализации грантов.   Истории успеха и полученные уроки </vt:lpstr>
      <vt:lpstr>Страновой координационный комитет (СКК), был создан в 2002 г. с целью координации деятельности Правительства с ГФСТМ и совместного принятия решений. СКК существовал по разным документам под Правительством и под Министерством здравоохранения: </vt:lpstr>
      <vt:lpstr>СКК в Казахстане</vt:lpstr>
      <vt:lpstr>Техническая помощь</vt:lpstr>
      <vt:lpstr>PowerPoint Presentation</vt:lpstr>
      <vt:lpstr>Сотрудничество разных секторов </vt:lpstr>
      <vt:lpstr>Финансирование ГФСТМ:</vt:lpstr>
      <vt:lpstr>СИЛЬНЫЕ СТОРОНЫ СКК </vt:lpstr>
      <vt:lpstr>Спасибо за внимание!!!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Страновой координационный комитет (далее - СКК,  лучшие практики и извлеченные уроки</dc:title>
  <dc:creator>Ryssaldy Demeuova</dc:creator>
  <cp:lastModifiedBy>Ryssaldy Demeuova</cp:lastModifiedBy>
  <cp:revision>18</cp:revision>
  <dcterms:created xsi:type="dcterms:W3CDTF">2015-03-01T04:51:46Z</dcterms:created>
  <dcterms:modified xsi:type="dcterms:W3CDTF">2015-03-03T14:10:13Z</dcterms:modified>
</cp:coreProperties>
</file>