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4" r:id="rId3"/>
    <p:sldId id="263" r:id="rId4"/>
    <p:sldId id="269" r:id="rId5"/>
    <p:sldId id="266" r:id="rId6"/>
    <p:sldId id="257" r:id="rId7"/>
    <p:sldId id="265" r:id="rId8"/>
    <p:sldId id="268" r:id="rId9"/>
    <p:sldId id="270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5517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74" d="100"/>
          <a:sy n="74" d="100"/>
        </p:scale>
        <p:origin x="54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75969-96D0-4F39-A113-E202C75C2D1E}" type="datetimeFigureOut">
              <a:rPr lang="en-GB" smtClean="0"/>
              <a:t>03/03/2015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B5E75-B7AA-4A53-A92C-8C7961EC4D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863050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75969-96D0-4F39-A113-E202C75C2D1E}" type="datetimeFigureOut">
              <a:rPr lang="en-GB" smtClean="0"/>
              <a:t>03/03/2015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B5E75-B7AA-4A53-A92C-8C7961EC4D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527973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75969-96D0-4F39-A113-E202C75C2D1E}" type="datetimeFigureOut">
              <a:rPr lang="en-GB" smtClean="0"/>
              <a:t>03/03/2015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B5E75-B7AA-4A53-A92C-8C7961EC4D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6165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75969-96D0-4F39-A113-E202C75C2D1E}" type="datetimeFigureOut">
              <a:rPr lang="en-GB" smtClean="0"/>
              <a:t>03/03/2015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B5E75-B7AA-4A53-A92C-8C7961EC4D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86032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75969-96D0-4F39-A113-E202C75C2D1E}" type="datetimeFigureOut">
              <a:rPr lang="en-GB" smtClean="0"/>
              <a:t>03/03/2015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B5E75-B7AA-4A53-A92C-8C7961EC4D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851272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75969-96D0-4F39-A113-E202C75C2D1E}" type="datetimeFigureOut">
              <a:rPr lang="en-GB" smtClean="0"/>
              <a:t>03/03/2015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B5E75-B7AA-4A53-A92C-8C7961EC4D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69587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75969-96D0-4F39-A113-E202C75C2D1E}" type="datetimeFigureOut">
              <a:rPr lang="en-GB" smtClean="0"/>
              <a:t>03/03/2015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B5E75-B7AA-4A53-A92C-8C7961EC4D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4351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75969-96D0-4F39-A113-E202C75C2D1E}" type="datetimeFigureOut">
              <a:rPr lang="en-GB" smtClean="0"/>
              <a:t>03/03/2015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B5E75-B7AA-4A53-A92C-8C7961EC4D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58383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75969-96D0-4F39-A113-E202C75C2D1E}" type="datetimeFigureOut">
              <a:rPr lang="en-GB" smtClean="0"/>
              <a:t>03/03/2015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B5E75-B7AA-4A53-A92C-8C7961EC4D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56907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75969-96D0-4F39-A113-E202C75C2D1E}" type="datetimeFigureOut">
              <a:rPr lang="en-GB" smtClean="0"/>
              <a:t>03/03/2015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B5E75-B7AA-4A53-A92C-8C7961EC4D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135547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75969-96D0-4F39-A113-E202C75C2D1E}" type="datetimeFigureOut">
              <a:rPr lang="en-GB" smtClean="0"/>
              <a:t>03/03/2015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B5E75-B7AA-4A53-A92C-8C7961EC4D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16353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D75969-96D0-4F39-A113-E202C75C2D1E}" type="datetimeFigureOut">
              <a:rPr lang="en-GB" smtClean="0"/>
              <a:t>03/03/2015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CB5E75-B7AA-4A53-A92C-8C7961EC4D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96547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ccmkz.kz/upload/npa/%D0%BF%D1%80%D0%B8%D0%BA%D0%B0%D0%B7%20%D0%A1%D0%9A%D0%9A%20498%20%D0%BE%D1%82%2006102009_ru.doc" TargetMode="External"/><Relationship Id="rId2" Type="http://schemas.openxmlformats.org/officeDocument/2006/relationships/hyperlink" Target="http://ccmkz.kz/upload/untitled%20folder1/Decree854_19July2011_ru.doc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ccmkz.kz/upload/npa/%D0%9F%D1%80%D0%B8%D0%BA%D0%B0%D0%B7%20%D0%A1%D0%9A%D0%9A%2037%20%D0%BE%D1%82%2022012010_rus.doc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58461" y="746975"/>
            <a:ext cx="11567376" cy="2981929"/>
          </a:xfrm>
        </p:spPr>
        <p:txBody>
          <a:bodyPr>
            <a:normAutofit fontScale="90000"/>
          </a:bodyPr>
          <a:lstStyle/>
          <a:p>
            <a:pPr algn="l"/>
            <a:r>
              <a:rPr lang="ru-RU" b="1" dirty="0" smtClean="0"/>
              <a:t>Страновой координационный комитет в Казахстане: </a:t>
            </a:r>
            <a:r>
              <a:rPr lang="ru-RU" b="1" dirty="0"/>
              <a:t>опыт реализации грантов.  </a:t>
            </a: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>Истории </a:t>
            </a:r>
            <a:r>
              <a:rPr lang="ru-RU" b="1" dirty="0"/>
              <a:t>успеха и полученные уроки </a:t>
            </a:r>
            <a:endParaRPr lang="en-GB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33847" y="4567953"/>
            <a:ext cx="9144000" cy="1655762"/>
          </a:xfrm>
        </p:spPr>
        <p:txBody>
          <a:bodyPr/>
          <a:lstStyle/>
          <a:p>
            <a:pPr algn="r"/>
            <a:r>
              <a:rPr lang="ru-RU" dirty="0" smtClean="0"/>
              <a:t>Нурали </a:t>
            </a:r>
            <a:r>
              <a:rPr lang="ru-RU" dirty="0" err="1" smtClean="0"/>
              <a:t>Аманжолов</a:t>
            </a:r>
            <a:r>
              <a:rPr lang="ru-RU" dirty="0" smtClean="0"/>
              <a:t>,</a:t>
            </a:r>
          </a:p>
          <a:p>
            <a:pPr algn="r"/>
            <a:r>
              <a:rPr lang="ru-RU" dirty="0" smtClean="0"/>
              <a:t> заместитель председателя СКК,</a:t>
            </a:r>
          </a:p>
          <a:p>
            <a:pPr algn="r"/>
            <a:r>
              <a:rPr lang="ru-RU" dirty="0" smtClean="0"/>
              <a:t> Президент ОЮЛ «Казахстанский Союз Людей, Живущих с ВИЧ»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27128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366" y="365126"/>
            <a:ext cx="11616744" cy="1656858"/>
          </a:xfrm>
        </p:spPr>
        <p:txBody>
          <a:bodyPr>
            <a:normAutofit fontScale="90000"/>
          </a:bodyPr>
          <a:lstStyle/>
          <a:p>
            <a:r>
              <a:rPr lang="ru-RU" sz="3200" b="1" dirty="0"/>
              <a:t>Страновой координационный комитет</a:t>
            </a:r>
            <a:r>
              <a:rPr lang="ru-RU" sz="3200" dirty="0"/>
              <a:t> (СКК), был создан в </a:t>
            </a:r>
            <a:r>
              <a:rPr lang="ru-RU" sz="3200" b="1" dirty="0" smtClean="0"/>
              <a:t>2002 г. </a:t>
            </a:r>
            <a:r>
              <a:rPr lang="ru-RU" sz="3200" dirty="0" smtClean="0"/>
              <a:t>с </a:t>
            </a:r>
            <a:r>
              <a:rPr lang="ru-RU" sz="3200" dirty="0"/>
              <a:t>целью координации деятельности Правительства с ГФСТМ и совместного принятия решений</a:t>
            </a:r>
            <a:r>
              <a:rPr lang="ru-RU" sz="3200" dirty="0" smtClean="0"/>
              <a:t>. СКК существовал по разным документам под Правительством и под Министерством здравоохранения:</a:t>
            </a:r>
            <a:r>
              <a:rPr lang="ru-RU" sz="3200" dirty="0"/>
              <a:t/>
            </a:r>
            <a:br>
              <a:rPr lang="ru-RU" sz="3200" dirty="0"/>
            </a:br>
            <a:endParaRPr lang="en-GB" sz="32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75739336"/>
              </p:ext>
            </p:extLst>
          </p:nvPr>
        </p:nvGraphicFramePr>
        <p:xfrm>
          <a:off x="838201" y="2331076"/>
          <a:ext cx="10636876" cy="3910698"/>
        </p:xfrm>
        <a:graphic>
          <a:graphicData uri="http://schemas.openxmlformats.org/drawingml/2006/table">
            <a:tbl>
              <a:tblPr/>
              <a:tblGrid>
                <a:gridCol w="5310441"/>
                <a:gridCol w="5326435"/>
              </a:tblGrid>
              <a:tr h="434521">
                <a:tc>
                  <a:txBody>
                    <a:bodyPr/>
                    <a:lstStyle/>
                    <a:p>
                      <a:pPr fontAlgn="base"/>
                      <a:r>
                        <a:rPr lang="ru-RU" b="1" dirty="0">
                          <a:effectLst/>
                          <a:latin typeface="inherit"/>
                        </a:rPr>
                        <a:t>Правительство</a:t>
                      </a:r>
                      <a:endParaRPr lang="ru-RU" dirty="0">
                        <a:effectLst/>
                        <a:latin typeface="inherit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ru-RU" b="1">
                          <a:effectLst/>
                          <a:latin typeface="inherit"/>
                        </a:rPr>
                        <a:t>Министерство здравоохранения</a:t>
                      </a:r>
                      <a:endParaRPr lang="ru-RU">
                        <a:effectLst/>
                        <a:latin typeface="inherit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3476177">
                <a:tc>
                  <a:txBody>
                    <a:bodyPr/>
                    <a:lstStyle/>
                    <a:p>
                      <a:pPr fontAlgn="base">
                        <a:buFont typeface="Arial" panose="020B0604020202020204" pitchFamily="34" charset="0"/>
                        <a:buChar char="•"/>
                      </a:pPr>
                      <a:r>
                        <a:rPr lang="ru-RU" dirty="0">
                          <a:effectLst/>
                          <a:latin typeface="inherit"/>
                        </a:rPr>
                        <a:t>Постановление №1037 от </a:t>
                      </a:r>
                      <a:r>
                        <a:rPr lang="ru-RU" dirty="0" smtClean="0">
                          <a:effectLst/>
                          <a:latin typeface="inherit"/>
                        </a:rPr>
                        <a:t>20/09/2002</a:t>
                      </a:r>
                      <a:endParaRPr lang="ru-RU" dirty="0">
                        <a:effectLst/>
                        <a:latin typeface="inherit"/>
                      </a:endParaRPr>
                    </a:p>
                    <a:p>
                      <a:pPr fontAlgn="base">
                        <a:buFont typeface="Arial" panose="020B0604020202020204" pitchFamily="34" charset="0"/>
                        <a:buChar char="•"/>
                      </a:pPr>
                      <a:r>
                        <a:rPr lang="ru-RU" dirty="0">
                          <a:effectLst/>
                          <a:latin typeface="inherit"/>
                        </a:rPr>
                        <a:t>Постановление №935 от </a:t>
                      </a:r>
                      <a:r>
                        <a:rPr lang="ru-RU" dirty="0" smtClean="0">
                          <a:effectLst/>
                          <a:latin typeface="inherit"/>
                        </a:rPr>
                        <a:t>12/09/2003</a:t>
                      </a:r>
                      <a:endParaRPr lang="ru-RU" dirty="0">
                        <a:effectLst/>
                        <a:latin typeface="inherit"/>
                      </a:endParaRPr>
                    </a:p>
                    <a:p>
                      <a:pPr fontAlgn="base">
                        <a:buFont typeface="Arial" panose="020B0604020202020204" pitchFamily="34" charset="0"/>
                        <a:buChar char="•"/>
                      </a:pPr>
                      <a:r>
                        <a:rPr lang="ru-RU" dirty="0">
                          <a:effectLst/>
                          <a:latin typeface="inherit"/>
                        </a:rPr>
                        <a:t>Постановление №922 от </a:t>
                      </a:r>
                      <a:r>
                        <a:rPr lang="ru-RU" dirty="0" smtClean="0">
                          <a:effectLst/>
                          <a:latin typeface="inherit"/>
                        </a:rPr>
                        <a:t>1/09/2004</a:t>
                      </a:r>
                      <a:endParaRPr lang="ru-RU" dirty="0">
                        <a:effectLst/>
                        <a:latin typeface="inherit"/>
                      </a:endParaRPr>
                    </a:p>
                    <a:p>
                      <a:pPr fontAlgn="base">
                        <a:buFont typeface="Arial" panose="020B0604020202020204" pitchFamily="34" charset="0"/>
                        <a:buChar char="•"/>
                      </a:pPr>
                      <a:r>
                        <a:rPr lang="ru-RU" dirty="0">
                          <a:effectLst/>
                          <a:latin typeface="inherit"/>
                        </a:rPr>
                        <a:t>Постановление №99от </a:t>
                      </a:r>
                      <a:r>
                        <a:rPr lang="ru-RU" dirty="0" smtClean="0">
                          <a:effectLst/>
                          <a:latin typeface="inherit"/>
                        </a:rPr>
                        <a:t>03/02/2005</a:t>
                      </a:r>
                      <a:endParaRPr lang="ru-RU" dirty="0">
                        <a:effectLst/>
                        <a:latin typeface="inherit"/>
                      </a:endParaRPr>
                    </a:p>
                    <a:p>
                      <a:pPr fontAlgn="base">
                        <a:buFont typeface="Arial" panose="020B0604020202020204" pitchFamily="34" charset="0"/>
                        <a:buChar char="•"/>
                      </a:pPr>
                      <a:r>
                        <a:rPr lang="ru-RU" u="sng" dirty="0">
                          <a:solidFill>
                            <a:srgbClr val="3399CC"/>
                          </a:solidFill>
                          <a:effectLst/>
                          <a:latin typeface="inherit"/>
                          <a:hlinkClick r:id="rId2"/>
                        </a:rPr>
                        <a:t>Постановление №854от </a:t>
                      </a:r>
                      <a:r>
                        <a:rPr lang="ru-RU" u="sng" dirty="0" smtClean="0">
                          <a:solidFill>
                            <a:srgbClr val="3399CC"/>
                          </a:solidFill>
                          <a:effectLst/>
                          <a:latin typeface="inherit"/>
                          <a:hlinkClick r:id="rId2"/>
                        </a:rPr>
                        <a:t>25/07/11</a:t>
                      </a:r>
                      <a:endParaRPr lang="ru-RU" u="sng" dirty="0" smtClean="0">
                        <a:solidFill>
                          <a:srgbClr val="3399CC"/>
                        </a:solidFill>
                        <a:effectLst/>
                        <a:latin typeface="inherit"/>
                      </a:endParaRPr>
                    </a:p>
                    <a:p>
                      <a:pPr fontAlgn="base">
                        <a:buFont typeface="Arial" panose="020B0604020202020204" pitchFamily="34" charset="0"/>
                        <a:buChar char="•"/>
                      </a:pPr>
                      <a:r>
                        <a:rPr lang="ru-RU" u="sng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inherit"/>
                        </a:rPr>
                        <a:t>Постановление №903 от 04.09.2014</a:t>
                      </a:r>
                      <a:r>
                        <a:rPr lang="ru-RU" dirty="0">
                          <a:effectLst/>
                          <a:latin typeface="inherit"/>
                        </a:rPr>
                        <a:t/>
                      </a:r>
                      <a:br>
                        <a:rPr lang="ru-RU" dirty="0">
                          <a:effectLst/>
                          <a:latin typeface="inherit"/>
                        </a:rPr>
                      </a:br>
                      <a:endParaRPr lang="ru-RU" dirty="0">
                        <a:effectLst/>
                        <a:latin typeface="inherit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base">
                        <a:buFont typeface="Arial" panose="020B0604020202020204" pitchFamily="34" charset="0"/>
                        <a:buChar char="•"/>
                      </a:pPr>
                      <a:r>
                        <a:rPr lang="ru-RU" dirty="0" smtClean="0">
                          <a:effectLst/>
                          <a:latin typeface="inherit"/>
                        </a:rPr>
                        <a:t> Приказ </a:t>
                      </a:r>
                      <a:r>
                        <a:rPr lang="ru-RU" dirty="0">
                          <a:effectLst/>
                          <a:latin typeface="inherit"/>
                        </a:rPr>
                        <a:t>№579 от 01/12/06 «О создании рабочей группы по работе с ГФСТМ»</a:t>
                      </a:r>
                    </a:p>
                    <a:p>
                      <a:pPr fontAlgn="base">
                        <a:buFont typeface="Arial" panose="020B0604020202020204" pitchFamily="34" charset="0"/>
                        <a:buChar char="•"/>
                      </a:pPr>
                      <a:r>
                        <a:rPr lang="ru-RU" u="sng" dirty="0" smtClean="0">
                          <a:solidFill>
                            <a:schemeClr val="tx1"/>
                          </a:solidFill>
                          <a:effectLst/>
                          <a:latin typeface="inherit"/>
                          <a:hlinkClick r:id="rId3"/>
                        </a:rPr>
                        <a:t> Приказ </a:t>
                      </a:r>
                      <a:r>
                        <a:rPr lang="ru-RU" u="sng" dirty="0">
                          <a:solidFill>
                            <a:schemeClr val="tx1"/>
                          </a:solidFill>
                          <a:effectLst/>
                          <a:latin typeface="inherit"/>
                          <a:hlinkClick r:id="rId3"/>
                        </a:rPr>
                        <a:t>№498 от 06/11/09 «О создании Странового координационного комитета по работе с ГФСТМ» </a:t>
                      </a:r>
                      <a:endParaRPr lang="ru-RU" dirty="0">
                        <a:solidFill>
                          <a:schemeClr val="tx1"/>
                        </a:solidFill>
                        <a:effectLst/>
                        <a:latin typeface="inherit"/>
                      </a:endParaRPr>
                    </a:p>
                    <a:p>
                      <a:pPr fontAlgn="base">
                        <a:buFont typeface="Arial" panose="020B0604020202020204" pitchFamily="34" charset="0"/>
                        <a:buChar char="•"/>
                      </a:pPr>
                      <a:r>
                        <a:rPr lang="ru-RU" u="sng" dirty="0" smtClean="0">
                          <a:solidFill>
                            <a:schemeClr val="tx1"/>
                          </a:solidFill>
                          <a:effectLst/>
                          <a:latin typeface="inherit"/>
                          <a:hlinkClick r:id="rId4"/>
                        </a:rPr>
                        <a:t> Приказ </a:t>
                      </a:r>
                      <a:r>
                        <a:rPr lang="ru-RU" u="sng" dirty="0">
                          <a:solidFill>
                            <a:schemeClr val="tx1"/>
                          </a:solidFill>
                          <a:effectLst/>
                          <a:latin typeface="inherit"/>
                          <a:hlinkClick r:id="rId4"/>
                        </a:rPr>
                        <a:t>№37 от 22/01/10«О внесении изменений в приказ МЗ РК №579 от 01/12/06»</a:t>
                      </a:r>
                      <a:endParaRPr lang="ru-RU" dirty="0">
                        <a:solidFill>
                          <a:schemeClr val="tx1"/>
                        </a:solidFill>
                        <a:effectLst/>
                        <a:latin typeface="inherit"/>
                      </a:endParaRPr>
                    </a:p>
                    <a:p>
                      <a:pPr fontAlgn="base">
                        <a:buFont typeface="Arial" panose="020B0604020202020204" pitchFamily="34" charset="0"/>
                        <a:buChar char="•"/>
                      </a:pPr>
                      <a:r>
                        <a:rPr lang="ru-RU" dirty="0" smtClean="0">
                          <a:effectLst/>
                          <a:latin typeface="inherit"/>
                        </a:rPr>
                        <a:t> Приказ </a:t>
                      </a:r>
                      <a:r>
                        <a:rPr lang="ru-RU" dirty="0">
                          <a:effectLst/>
                          <a:latin typeface="inherit"/>
                        </a:rPr>
                        <a:t>№393от 28/05/10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749393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0761" y="184820"/>
            <a:ext cx="10515600" cy="690943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СКК в Казахстане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0761" y="875764"/>
            <a:ext cx="11436439" cy="5576552"/>
          </a:xfrm>
        </p:spPr>
        <p:txBody>
          <a:bodyPr>
            <a:normAutofit lnSpcReduction="10000"/>
          </a:bodyPr>
          <a:lstStyle/>
          <a:p>
            <a:pPr fontAlgn="base"/>
            <a:r>
              <a:rPr lang="ru-RU" dirty="0" smtClean="0"/>
              <a:t>СКК </a:t>
            </a:r>
            <a:r>
              <a:rPr lang="ru-RU" dirty="0"/>
              <a:t>включает в себя представителей правительства:</a:t>
            </a:r>
          </a:p>
          <a:p>
            <a:pPr fontAlgn="base"/>
            <a:r>
              <a:rPr lang="ru-RU" dirty="0"/>
              <a:t>Министерства </a:t>
            </a:r>
            <a:r>
              <a:rPr lang="ru-RU" dirty="0" smtClean="0"/>
              <a:t>здравоохранения и социального развития;</a:t>
            </a:r>
            <a:endParaRPr lang="ru-RU" dirty="0"/>
          </a:p>
          <a:p>
            <a:pPr fontAlgn="base"/>
            <a:r>
              <a:rPr lang="ru-RU" dirty="0"/>
              <a:t>Министерства внутренних дел;</a:t>
            </a:r>
          </a:p>
          <a:p>
            <a:pPr fontAlgn="base"/>
            <a:r>
              <a:rPr lang="ru-RU" dirty="0"/>
              <a:t>Министерства обороны;</a:t>
            </a:r>
          </a:p>
          <a:p>
            <a:pPr fontAlgn="base"/>
            <a:r>
              <a:rPr lang="ru-RU" dirty="0" smtClean="0"/>
              <a:t>Министерства </a:t>
            </a:r>
            <a:r>
              <a:rPr lang="ru-RU" dirty="0"/>
              <a:t>образования и науки</a:t>
            </a:r>
            <a:r>
              <a:rPr lang="ru-RU" dirty="0" smtClean="0"/>
              <a:t>;</a:t>
            </a:r>
          </a:p>
          <a:p>
            <a:pPr fontAlgn="base"/>
            <a:r>
              <a:rPr lang="ru-RU" dirty="0" smtClean="0"/>
              <a:t>Министерства Национальной экономики;</a:t>
            </a:r>
            <a:endParaRPr lang="ru-RU" dirty="0"/>
          </a:p>
          <a:p>
            <a:pPr fontAlgn="base"/>
            <a:r>
              <a:rPr lang="ru-RU" dirty="0" smtClean="0"/>
              <a:t>Национальные неправительственные организаций; </a:t>
            </a:r>
          </a:p>
          <a:p>
            <a:pPr fontAlgn="base"/>
            <a:r>
              <a:rPr lang="ru-RU" dirty="0" smtClean="0"/>
              <a:t>Люди, затронутые социально-значимым заболеванием; </a:t>
            </a:r>
          </a:p>
          <a:p>
            <a:pPr fontAlgn="base"/>
            <a:r>
              <a:rPr lang="ru-RU" dirty="0" smtClean="0"/>
              <a:t>Люди, живущие </a:t>
            </a:r>
            <a:r>
              <a:rPr lang="ru-RU" dirty="0"/>
              <a:t>с </a:t>
            </a:r>
            <a:r>
              <a:rPr lang="ru-RU" dirty="0" smtClean="0"/>
              <a:t>ВИЧ</a:t>
            </a:r>
            <a:r>
              <a:rPr lang="ru-RU" dirty="0"/>
              <a:t>;</a:t>
            </a:r>
            <a:endParaRPr lang="ru-RU" dirty="0" smtClean="0"/>
          </a:p>
          <a:p>
            <a:pPr fontAlgn="base"/>
            <a:r>
              <a:rPr lang="ru-RU" dirty="0" smtClean="0"/>
              <a:t>Международные организации;</a:t>
            </a:r>
          </a:p>
          <a:p>
            <a:pPr fontAlgn="base"/>
            <a:r>
              <a:rPr lang="ru-RU" dirty="0" smtClean="0"/>
              <a:t>Международные неправительственные организации.</a:t>
            </a:r>
          </a:p>
          <a:p>
            <a:pPr marL="0" indent="0" fontAlgn="base">
              <a:buNone/>
            </a:pPr>
            <a:endParaRPr lang="ru-RU" dirty="0"/>
          </a:p>
          <a:p>
            <a:endParaRPr lang="ru-RU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077763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68216"/>
          </a:xfrm>
        </p:spPr>
        <p:txBody>
          <a:bodyPr>
            <a:normAutofit/>
          </a:bodyPr>
          <a:lstStyle/>
          <a:p>
            <a:r>
              <a:rPr lang="ru-RU" sz="3600" b="1" dirty="0" smtClean="0"/>
              <a:t>Техническая помощь</a:t>
            </a:r>
            <a:endParaRPr lang="en-GB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662634" cy="4304720"/>
          </a:xfrm>
        </p:spPr>
        <p:txBody>
          <a:bodyPr>
            <a:normAutofit lnSpcReduction="10000"/>
          </a:bodyPr>
          <a:lstStyle/>
          <a:p>
            <a:r>
              <a:rPr lang="ru-RU" b="1" u="sng" dirty="0" smtClean="0"/>
              <a:t>2009 год </a:t>
            </a:r>
            <a:r>
              <a:rPr lang="ru-RU" dirty="0" smtClean="0"/>
              <a:t>- эксперты </a:t>
            </a:r>
            <a:r>
              <a:rPr lang="en-US" dirty="0" smtClean="0"/>
              <a:t>GMS </a:t>
            </a:r>
            <a:r>
              <a:rPr lang="ru-RU" dirty="0" smtClean="0"/>
              <a:t>проекта, финансируемого </a:t>
            </a:r>
            <a:r>
              <a:rPr lang="en-US" dirty="0" smtClean="0"/>
              <a:t>USAID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 Результат: Представленность разных секторов в руководящем составе СКК</a:t>
            </a:r>
          </a:p>
          <a:p>
            <a:r>
              <a:rPr lang="ru-RU" b="1" u="sng" dirty="0" smtClean="0"/>
              <a:t>2014 год </a:t>
            </a:r>
            <a:r>
              <a:rPr lang="ru-RU" dirty="0" smtClean="0"/>
              <a:t>- эксперты </a:t>
            </a:r>
            <a:r>
              <a:rPr lang="en-US" dirty="0"/>
              <a:t>GMS </a:t>
            </a:r>
            <a:r>
              <a:rPr lang="ru-RU" dirty="0" smtClean="0"/>
              <a:t>проекта, </a:t>
            </a:r>
            <a:r>
              <a:rPr lang="ru-RU" dirty="0"/>
              <a:t>финансируемого </a:t>
            </a:r>
            <a:r>
              <a:rPr lang="en-US" dirty="0"/>
              <a:t>USAID</a:t>
            </a:r>
            <a:endParaRPr lang="ru-RU" dirty="0"/>
          </a:p>
          <a:p>
            <a:pPr marL="0" indent="0">
              <a:buNone/>
            </a:pPr>
            <a:r>
              <a:rPr lang="ru-RU" dirty="0" smtClean="0"/>
              <a:t>Результат: Внутренние правила СКК приведены в соответствии с критериями НМФ, разработаны план по коммуникации, по надзору и Оперативное руководство СКК</a:t>
            </a:r>
          </a:p>
          <a:p>
            <a:r>
              <a:rPr lang="ru-RU" b="1" u="sng" dirty="0" smtClean="0"/>
              <a:t>2015 год </a:t>
            </a:r>
            <a:r>
              <a:rPr lang="ru-RU" dirty="0" smtClean="0"/>
              <a:t>- </a:t>
            </a:r>
            <a:r>
              <a:rPr lang="ru-RU" dirty="0"/>
              <a:t>эксперты </a:t>
            </a:r>
            <a:r>
              <a:rPr lang="en-US" dirty="0"/>
              <a:t>GMS </a:t>
            </a:r>
            <a:r>
              <a:rPr lang="ru-RU" dirty="0" smtClean="0"/>
              <a:t>проекта, </a:t>
            </a:r>
            <a:r>
              <a:rPr lang="ru-RU" dirty="0"/>
              <a:t>финансируемого </a:t>
            </a:r>
            <a:r>
              <a:rPr lang="en-US" dirty="0"/>
              <a:t>USAID</a:t>
            </a:r>
            <a:endParaRPr lang="ru-RU" dirty="0"/>
          </a:p>
          <a:p>
            <a:pPr marL="0" indent="0">
              <a:buNone/>
            </a:pPr>
            <a:r>
              <a:rPr lang="ru-RU" dirty="0" smtClean="0"/>
              <a:t>Результат: тренинг для усиления потенциала СКК по роли и функциям СКК</a:t>
            </a:r>
            <a:endParaRPr lang="en-US" dirty="0" smtClean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79616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97735"/>
            <a:ext cx="10515600" cy="4979228"/>
          </a:xfrm>
        </p:spPr>
        <p:txBody>
          <a:bodyPr>
            <a:normAutofit/>
          </a:bodyPr>
          <a:lstStyle/>
          <a:p>
            <a:r>
              <a:rPr lang="ru-RU" sz="3600" dirty="0" smtClean="0"/>
              <a:t>СКК организовал свой Секретариат в 2011 году для оказания логистической, административной, коммуникационной поддержки для СКК с целью реализации 6 квалификационных критериев ГФСТМ;</a:t>
            </a:r>
          </a:p>
          <a:p>
            <a:r>
              <a:rPr lang="ru-RU" sz="3600" dirty="0" smtClean="0"/>
              <a:t>Секретариат включает Координатора и Ассистента</a:t>
            </a:r>
          </a:p>
          <a:p>
            <a:r>
              <a:rPr lang="ru-RU" sz="3600" dirty="0" smtClean="0"/>
              <a:t>Получателем финансирования является Программа развития ООН</a:t>
            </a:r>
          </a:p>
          <a:p>
            <a:endParaRPr lang="en-GB" sz="3600" dirty="0"/>
          </a:p>
        </p:txBody>
      </p:sp>
    </p:spTree>
    <p:extLst>
      <p:ext uri="{BB962C8B-B14F-4D97-AF65-F5344CB8AC3E}">
        <p14:creationId xmlns:p14="http://schemas.microsoft.com/office/powerpoint/2010/main" val="34758078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12914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336600"/>
                </a:solidFill>
              </a:rPr>
              <a:t>Сотрудничество разных секторов</a:t>
            </a:r>
            <a:r>
              <a:rPr lang="fr-FR" dirty="0" smtClean="0">
                <a:solidFill>
                  <a:srgbClr val="336600"/>
                </a:solidFill>
              </a:rPr>
              <a:t/>
            </a:r>
            <a:br>
              <a:rPr lang="fr-FR" dirty="0" smtClean="0">
                <a:solidFill>
                  <a:srgbClr val="336600"/>
                </a:solidFill>
              </a:rPr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3639" y="1468192"/>
            <a:ext cx="11281893" cy="4708771"/>
          </a:xfrm>
        </p:spPr>
        <p:txBody>
          <a:bodyPr/>
          <a:lstStyle/>
          <a:p>
            <a:pPr marL="0" indent="0">
              <a:buNone/>
            </a:pPr>
            <a:r>
              <a:rPr lang="ru-RU" b="1" dirty="0" smtClean="0"/>
              <a:t>Председатель СКК и два заместителя председателя СКК представляют разные секторы:</a:t>
            </a:r>
          </a:p>
          <a:p>
            <a:pPr marL="0" indent="0">
              <a:buNone/>
            </a:pPr>
            <a:r>
              <a:rPr lang="ru-RU" dirty="0" smtClean="0"/>
              <a:t>Председатель СКК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                         </a:t>
            </a:r>
            <a:r>
              <a:rPr lang="ru-RU" u="sng" dirty="0" smtClean="0">
                <a:solidFill>
                  <a:schemeClr val="accent6">
                    <a:lumMod val="75000"/>
                  </a:schemeClr>
                </a:solidFill>
              </a:rPr>
              <a:t>государственный</a:t>
            </a: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dirty="0" smtClean="0"/>
              <a:t>сектор;</a:t>
            </a:r>
          </a:p>
          <a:p>
            <a:pPr marL="514350" indent="-514350">
              <a:buAutoNum type="arabicParenR"/>
            </a:pP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1) Заместитель председателя СКК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                      </a:t>
            </a:r>
            <a:r>
              <a:rPr lang="ru-RU" u="sng" dirty="0" smtClean="0">
                <a:solidFill>
                  <a:schemeClr val="accent6">
                    <a:lumMod val="75000"/>
                  </a:schemeClr>
                </a:solidFill>
              </a:rPr>
              <a:t>ключевое лицо</a:t>
            </a: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;</a:t>
            </a:r>
            <a:r>
              <a:rPr lang="ru-RU" dirty="0" smtClean="0"/>
              <a:t> </a:t>
            </a:r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2) Заместитель председателя СКК                      </a:t>
            </a:r>
            <a:r>
              <a:rPr lang="ru-RU" u="sng" dirty="0" smtClean="0">
                <a:solidFill>
                  <a:schemeClr val="accent6">
                    <a:lumMod val="75000"/>
                  </a:schemeClr>
                </a:solidFill>
              </a:rPr>
              <a:t>многосторонние международные организации</a:t>
            </a:r>
            <a:r>
              <a:rPr lang="ru-RU" dirty="0" smtClean="0"/>
              <a:t>.</a:t>
            </a:r>
            <a:endParaRPr lang="en-GB" dirty="0"/>
          </a:p>
        </p:txBody>
      </p:sp>
      <p:sp>
        <p:nvSpPr>
          <p:cNvPr id="4" name="Right Arrow 3"/>
          <p:cNvSpPr/>
          <p:nvPr/>
        </p:nvSpPr>
        <p:spPr>
          <a:xfrm>
            <a:off x="3709115" y="2488602"/>
            <a:ext cx="1442434" cy="21894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ight Arrow 4"/>
          <p:cNvSpPr/>
          <p:nvPr/>
        </p:nvSpPr>
        <p:spPr>
          <a:xfrm>
            <a:off x="5774028" y="3505457"/>
            <a:ext cx="1442434" cy="21894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ight Arrow 5"/>
          <p:cNvSpPr/>
          <p:nvPr/>
        </p:nvSpPr>
        <p:spPr>
          <a:xfrm>
            <a:off x="5774028" y="4608524"/>
            <a:ext cx="1442434" cy="21894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62189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Финансирование ГФСТМ: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/>
              <a:t>Глобальный фонд предоставил Казахстану 5 грантов на общую сумму   128 млн. долларов США, из них </a:t>
            </a:r>
            <a:endParaRPr lang="ru-RU" dirty="0" smtClean="0"/>
          </a:p>
          <a:p>
            <a:pPr>
              <a:buFontTx/>
              <a:buChar char="-"/>
            </a:pPr>
            <a:r>
              <a:rPr lang="ru-RU" dirty="0" smtClean="0"/>
              <a:t>три </a:t>
            </a:r>
            <a:r>
              <a:rPr lang="ru-RU" dirty="0"/>
              <a:t>гранта по компоненту «ВИЧ» на сумму 64,4 млн. долларов </a:t>
            </a:r>
            <a:r>
              <a:rPr lang="ru-RU" dirty="0" smtClean="0"/>
              <a:t>США;</a:t>
            </a:r>
          </a:p>
          <a:p>
            <a:pPr>
              <a:buFontTx/>
              <a:buChar char="-"/>
            </a:pPr>
            <a:r>
              <a:rPr lang="ru-RU" dirty="0" smtClean="0"/>
              <a:t> </a:t>
            </a:r>
            <a:r>
              <a:rPr lang="ru-RU" dirty="0"/>
              <a:t>два гранта по компоненту «Туберкулез» на сумму 63,6 млн. долларов США.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852496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sz="2800" b="1" dirty="0">
                <a:solidFill>
                  <a:srgbClr val="008000"/>
                </a:solidFill>
                <a:latin typeface="Arial" charset="0"/>
                <a:cs typeface="Arial" charset="0"/>
              </a:rPr>
              <a:t>СИЛЬНЫЕ СТОРОНЫ СКК </a:t>
            </a:r>
            <a:endParaRPr lang="fr-FR" sz="2800" b="1" dirty="0">
              <a:solidFill>
                <a:srgbClr val="008000"/>
              </a:solidFill>
              <a:latin typeface="Arial" charset="0"/>
              <a:cs typeface="Arial" charset="0"/>
            </a:endParaRPr>
          </a:p>
        </p:txBody>
      </p:sp>
      <p:sp>
        <p:nvSpPr>
          <p:cNvPr id="17410" name="Espace réservé du contenu 2"/>
          <p:cNvSpPr txBox="1">
            <a:spLocks/>
          </p:cNvSpPr>
          <p:nvPr/>
        </p:nvSpPr>
        <p:spPr bwMode="auto">
          <a:xfrm>
            <a:off x="1181637" y="1690688"/>
            <a:ext cx="8966914" cy="4319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Roman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B050"/>
              </a:buClr>
              <a:buFont typeface="Wingdings" charset="0"/>
              <a:buChar char="ü"/>
            </a:pPr>
            <a:r>
              <a:rPr lang="ru-RU" sz="2800" dirty="0">
                <a:solidFill>
                  <a:srgbClr val="336600"/>
                </a:solidFill>
              </a:rPr>
              <a:t>Сотрудничество разных секторов</a:t>
            </a:r>
            <a:endParaRPr lang="fr-FR" sz="2800" dirty="0">
              <a:solidFill>
                <a:srgbClr val="336600"/>
              </a:solidFill>
            </a:endParaRPr>
          </a:p>
          <a:p>
            <a:pPr eaLnBrk="1" hangingPunct="1">
              <a:spcBef>
                <a:spcPct val="20000"/>
              </a:spcBef>
              <a:buClr>
                <a:srgbClr val="00B050"/>
              </a:buClr>
              <a:buFont typeface="Wingdings" charset="0"/>
              <a:buChar char="ü"/>
            </a:pPr>
            <a:r>
              <a:rPr lang="fr-FR" sz="2800" dirty="0">
                <a:solidFill>
                  <a:srgbClr val="336600"/>
                </a:solidFill>
              </a:rPr>
              <a:t> </a:t>
            </a:r>
            <a:r>
              <a:rPr lang="ru-RU" sz="2800" dirty="0">
                <a:solidFill>
                  <a:srgbClr val="336600"/>
                </a:solidFill>
              </a:rPr>
              <a:t>Представительство основных затронутых </a:t>
            </a:r>
            <a:r>
              <a:rPr lang="ru-RU" sz="2800" dirty="0" smtClean="0">
                <a:solidFill>
                  <a:srgbClr val="336600"/>
                </a:solidFill>
              </a:rPr>
              <a:t>групп </a:t>
            </a:r>
            <a:r>
              <a:rPr lang="fr-FR" sz="2800" dirty="0" smtClean="0">
                <a:solidFill>
                  <a:srgbClr val="336600"/>
                </a:solidFill>
              </a:rPr>
              <a:t> </a:t>
            </a:r>
            <a:endParaRPr lang="ru-RU" sz="2800" dirty="0">
              <a:solidFill>
                <a:srgbClr val="336600"/>
              </a:solidFill>
            </a:endParaRPr>
          </a:p>
          <a:p>
            <a:pPr eaLnBrk="1" hangingPunct="1">
              <a:spcBef>
                <a:spcPct val="20000"/>
              </a:spcBef>
              <a:buClr>
                <a:srgbClr val="00B050"/>
              </a:buClr>
              <a:buFont typeface="Wingdings" charset="0"/>
              <a:buChar char="ü"/>
            </a:pPr>
            <a:r>
              <a:rPr lang="ru-RU" sz="2800" dirty="0">
                <a:solidFill>
                  <a:srgbClr val="336600"/>
                </a:solidFill>
              </a:rPr>
              <a:t> Региональное представительство</a:t>
            </a:r>
            <a:endParaRPr lang="fr-FR" sz="2800" dirty="0">
              <a:solidFill>
                <a:srgbClr val="336600"/>
              </a:solidFill>
            </a:endParaRPr>
          </a:p>
          <a:p>
            <a:pPr eaLnBrk="1" hangingPunct="1">
              <a:spcBef>
                <a:spcPct val="20000"/>
              </a:spcBef>
              <a:buClr>
                <a:srgbClr val="00B050"/>
              </a:buClr>
              <a:buFont typeface="Wingdings" charset="0"/>
              <a:buChar char="ü"/>
            </a:pPr>
            <a:r>
              <a:rPr lang="ru-RU" sz="2800" dirty="0">
                <a:solidFill>
                  <a:srgbClr val="336600"/>
                </a:solidFill>
              </a:rPr>
              <a:t> Реализация надзорной </a:t>
            </a:r>
            <a:r>
              <a:rPr lang="ru-RU" sz="2800" dirty="0" smtClean="0">
                <a:solidFill>
                  <a:srgbClr val="336600"/>
                </a:solidFill>
              </a:rPr>
              <a:t>деятельности</a:t>
            </a:r>
          </a:p>
          <a:p>
            <a:pPr eaLnBrk="1" hangingPunct="1">
              <a:spcBef>
                <a:spcPct val="20000"/>
              </a:spcBef>
              <a:buClr>
                <a:srgbClr val="00B050"/>
              </a:buClr>
              <a:buFont typeface="Wingdings" charset="0"/>
              <a:buChar char="ü"/>
            </a:pPr>
            <a:r>
              <a:rPr lang="ru-RU" sz="2800" dirty="0" smtClean="0">
                <a:solidFill>
                  <a:srgbClr val="336600"/>
                </a:solidFill>
              </a:rPr>
              <a:t>Участвовал в реализации Странового диалога</a:t>
            </a:r>
            <a:endParaRPr lang="ru-RU" sz="2800" dirty="0">
              <a:solidFill>
                <a:srgbClr val="336600"/>
              </a:solidFill>
            </a:endParaRPr>
          </a:p>
          <a:p>
            <a:pPr eaLnBrk="1" hangingPunct="1">
              <a:spcBef>
                <a:spcPct val="20000"/>
              </a:spcBef>
              <a:buClr>
                <a:srgbClr val="00B050"/>
              </a:buClr>
              <a:buFont typeface="Wingdings" charset="0"/>
              <a:buChar char="ü"/>
            </a:pPr>
            <a:r>
              <a:rPr lang="ru-RU" sz="2800" dirty="0">
                <a:solidFill>
                  <a:srgbClr val="336600"/>
                </a:solidFill>
              </a:rPr>
              <a:t>Функциональный секретариат</a:t>
            </a:r>
            <a:endParaRPr lang="fr-FR" sz="2800" dirty="0">
              <a:solidFill>
                <a:srgbClr val="336600"/>
              </a:solidFill>
            </a:endParaRPr>
          </a:p>
          <a:p>
            <a:pPr eaLnBrk="1" hangingPunct="1">
              <a:spcBef>
                <a:spcPct val="20000"/>
              </a:spcBef>
              <a:buFont typeface="Wingdings" charset="0"/>
              <a:buChar char="ü"/>
            </a:pPr>
            <a:endParaRPr lang="fr-FR" sz="3200" dirty="0">
              <a:solidFill>
                <a:srgbClr val="4D4D4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0225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0927" y="1871953"/>
            <a:ext cx="10515600" cy="2609895"/>
          </a:xfrm>
        </p:spPr>
        <p:txBody>
          <a:bodyPr/>
          <a:lstStyle/>
          <a:p>
            <a:r>
              <a:rPr lang="ru-RU" dirty="0" smtClean="0"/>
              <a:t>Спасибо за внимание!!!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416321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165</TotalTime>
  <Words>378</Words>
  <Application>Microsoft Office PowerPoint</Application>
  <PresentationFormat>Widescreen</PresentationFormat>
  <Paragraphs>59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7" baseType="lpstr">
      <vt:lpstr>ＭＳ Ｐゴシック</vt:lpstr>
      <vt:lpstr>Arial</vt:lpstr>
      <vt:lpstr>Calibri</vt:lpstr>
      <vt:lpstr>Calibri Light</vt:lpstr>
      <vt:lpstr>inherit</vt:lpstr>
      <vt:lpstr>Myriad Roman</vt:lpstr>
      <vt:lpstr>Wingdings</vt:lpstr>
      <vt:lpstr>Office Theme</vt:lpstr>
      <vt:lpstr>Страновой координационный комитет в Казахстане: опыт реализации грантов.   Истории успеха и полученные уроки </vt:lpstr>
      <vt:lpstr>Страновой координационный комитет (СКК), был создан в 2002 г. с целью координации деятельности Правительства с ГФСТМ и совместного принятия решений. СКК существовал по разным документам под Правительством и под Министерством здравоохранения: </vt:lpstr>
      <vt:lpstr>СКК в Казахстане</vt:lpstr>
      <vt:lpstr>Техническая помощь</vt:lpstr>
      <vt:lpstr>PowerPoint Presentation</vt:lpstr>
      <vt:lpstr>Сотрудничество разных секторов </vt:lpstr>
      <vt:lpstr>Финансирование ГФСТМ:</vt:lpstr>
      <vt:lpstr>СИЛЬНЫЕ СТОРОНЫ СКК </vt:lpstr>
      <vt:lpstr>Спасибо за внимание!!!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Страновой координационный комитет (далее - СКК,  лучшие практики и извлеченные уроки</dc:title>
  <dc:creator>Ryssaldy Demeuova</dc:creator>
  <cp:lastModifiedBy>Ryssaldy Demeuova</cp:lastModifiedBy>
  <cp:revision>18</cp:revision>
  <dcterms:created xsi:type="dcterms:W3CDTF">2015-03-01T04:51:46Z</dcterms:created>
  <dcterms:modified xsi:type="dcterms:W3CDTF">2015-03-03T14:10:13Z</dcterms:modified>
</cp:coreProperties>
</file>