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85F900B-537F-4D25-BD82-B2863A939E1D}" type="datetimeFigureOut">
              <a:rPr lang="ru-RU" smtClean="0"/>
              <a:t>06.08.2013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5AC83D-C4CB-40D6-99C8-6385C345E54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268760"/>
            <a:ext cx="8640960" cy="2736304"/>
          </a:xfrm>
        </p:spPr>
        <p:txBody>
          <a:bodyPr/>
          <a:lstStyle/>
          <a:p>
            <a:pPr marL="182880" indent="0" algn="ctr">
              <a:buNone/>
            </a:pPr>
            <a:r>
              <a:rPr lang="ru-RU" dirty="0">
                <a:effectLst/>
              </a:rPr>
              <a:t> Форма  заявки  для государственных организаций</a:t>
            </a:r>
            <a:br>
              <a:rPr lang="ru-RU" dirty="0">
                <a:effectLst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836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548680"/>
            <a:ext cx="8352928" cy="5904656"/>
          </a:xfrm>
        </p:spPr>
        <p:txBody>
          <a:bodyPr/>
          <a:lstStyle/>
          <a:p>
            <a:pPr marL="45720" indent="0">
              <a:buNone/>
            </a:pPr>
            <a:r>
              <a:rPr lang="ru-RU" b="1" dirty="0"/>
              <a:t>Заполненные заявки направлять: </a:t>
            </a:r>
            <a:endParaRPr lang="ru-RU" i="1" dirty="0"/>
          </a:p>
          <a:p>
            <a:pPr marL="45720" indent="0">
              <a:buNone/>
            </a:pPr>
            <a:r>
              <a:rPr lang="ru-RU" b="1" dirty="0"/>
              <a:t>Кому:</a:t>
            </a:r>
            <a:r>
              <a:rPr lang="ru-RU" dirty="0"/>
              <a:t> Демеуовой Рысалды, Координатору Секретариата СКК; </a:t>
            </a:r>
            <a:endParaRPr lang="ru-RU" i="1" dirty="0"/>
          </a:p>
          <a:p>
            <a:pPr marL="45720" indent="0">
              <a:buNone/>
            </a:pPr>
            <a:r>
              <a:rPr lang="ru-RU" b="1" dirty="0"/>
              <a:t>Адрес:</a:t>
            </a:r>
            <a:r>
              <a:rPr lang="ru-RU" dirty="0"/>
              <a:t>  г. Алматы, ул Ауэзова, 145 В, офис 303</a:t>
            </a:r>
            <a:endParaRPr lang="ru-RU" i="1" dirty="0"/>
          </a:p>
          <a:p>
            <a:pPr marL="45720" indent="0">
              <a:buNone/>
            </a:pPr>
            <a:r>
              <a:rPr lang="ru-RU" i="1" dirty="0"/>
              <a:t>Полный пакет документом необходимо представить в заклеенном конверте, опечатанном печатью и подписью вашей организации!!!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3569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127591580"/>
              </p:ext>
            </p:extLst>
          </p:nvPr>
        </p:nvGraphicFramePr>
        <p:xfrm>
          <a:off x="0" y="620688"/>
          <a:ext cx="9144000" cy="58326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01049"/>
                <a:gridCol w="4442951"/>
              </a:tblGrid>
              <a:tr h="324494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Название организации: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52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Руководитель организации: 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12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Тел.: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Факс: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252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</a:rPr>
                        <a:t>E-mail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Моб. тел.</a:t>
                      </a:r>
                      <a:r>
                        <a:rPr lang="fr-FR" sz="1100">
                          <a:effectLst/>
                        </a:rPr>
                        <a:t>: 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397989">
                <a:tc>
                  <a:txBody>
                    <a:bodyPr/>
                    <a:lstStyle/>
                    <a:p>
                      <a:pPr marL="806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Юридический, почтовый адрес и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контактные телефоны юридического лица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272584">
                <a:tc>
                  <a:txBody>
                    <a:bodyPr/>
                    <a:lstStyle/>
                    <a:p>
                      <a:pPr marL="8064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Банковские реквизиты юридического </a:t>
                      </a:r>
                      <a:br>
                        <a:rPr lang="ru-RU" sz="1100" dirty="0">
                          <a:effectLst/>
                        </a:rPr>
                      </a:br>
                      <a:r>
                        <a:rPr lang="ru-RU" sz="1100" dirty="0">
                          <a:effectLst/>
                        </a:rPr>
                        <a:t>лица (БИК, ИИК), а также полное наименование и адрес банка или его филиала, в котором юридическое лицо обслуживается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53002"/>
            <a:ext cx="9144000" cy="6924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1.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Информация о заявителе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: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38194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endParaRPr lang="en-US" dirty="0" smtClean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0081377"/>
              </p:ext>
            </p:extLst>
          </p:nvPr>
        </p:nvGraphicFramePr>
        <p:xfrm>
          <a:off x="-1" y="1916831"/>
          <a:ext cx="9144001" cy="4608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91863"/>
                <a:gridCol w="2634711"/>
                <a:gridCol w="2527987"/>
                <a:gridCol w="1744720"/>
                <a:gridCol w="1744720"/>
              </a:tblGrid>
              <a:tr h="100914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проекта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заказчиков/доноров и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 их контактная информация 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Место и   период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реализации проекта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Стоимость </a:t>
                      </a:r>
                      <a:br>
                        <a:rPr lang="ru-RU" sz="1200" dirty="0">
                          <a:effectLst/>
                        </a:rPr>
                      </a:br>
                      <a:r>
                        <a:rPr lang="ru-RU" sz="1200" dirty="0">
                          <a:effectLst/>
                        </a:rPr>
                        <a:t>проекта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056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88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" y="6155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2.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Опыт проектной деятельности.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Перечислите проекты (максимум 5), реализованные Вашей организацией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в сфере общественного здравоохранения </a:t>
            </a:r>
            <a:r>
              <a:rPr kumimoji="0" lang="ru-RU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за последние 5 лет: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Приложите копии отзывов от заказчика, донора или партнера о качестве реализации проекта: 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6206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3. </a:t>
            </a:r>
            <a:r>
              <a:rPr lang="ru-RU" sz="2400" b="1" dirty="0"/>
              <a:t>Наличие кадрового потенциала.</a:t>
            </a:r>
            <a:endParaRPr lang="ru-RU" sz="2400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8371799"/>
              </p:ext>
            </p:extLst>
          </p:nvPr>
        </p:nvGraphicFramePr>
        <p:xfrm>
          <a:off x="179512" y="620686"/>
          <a:ext cx="8856984" cy="54124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2138"/>
                <a:gridCol w="2041795"/>
                <a:gridCol w="2519490"/>
                <a:gridCol w="3903561"/>
              </a:tblGrid>
              <a:tr h="5760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Название подразделения/отдела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Количество сотрудников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Краткое описание деятельности – задачи, выполняемые мероприятия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2.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1211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 3.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583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036496" cy="5157192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4</a:t>
            </a:r>
            <a:r>
              <a:rPr lang="ru-RU" b="1" dirty="0"/>
              <a:t>. Наличие диагностического оборудования, соответствующего основному профилю деятельности организации: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844638"/>
              </p:ext>
            </p:extLst>
          </p:nvPr>
        </p:nvGraphicFramePr>
        <p:xfrm>
          <a:off x="179512" y="1340768"/>
          <a:ext cx="8856983" cy="25922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0312"/>
                <a:gridCol w="2069657"/>
                <a:gridCol w="2167698"/>
                <a:gridCol w="1524585"/>
                <a:gridCol w="2614731"/>
              </a:tblGrid>
              <a:tr h="504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Целевое назначение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Количество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Год выпуска, кол-во лет в эксплуатации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1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572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1974" y="188640"/>
            <a:ext cx="8855968" cy="5589240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5. </a:t>
            </a:r>
            <a:r>
              <a:rPr lang="ru-RU" b="1" dirty="0"/>
              <a:t>Наличие лечебных/клинических подразделений/отделов:</a:t>
            </a:r>
            <a:endParaRPr lang="ru-RU" dirty="0"/>
          </a:p>
          <a:p>
            <a:pPr marL="45720" indent="0"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190434"/>
              </p:ext>
            </p:extLst>
          </p:nvPr>
        </p:nvGraphicFramePr>
        <p:xfrm>
          <a:off x="0" y="692697"/>
          <a:ext cx="8964488" cy="31649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123"/>
                <a:gridCol w="2237168"/>
                <a:gridCol w="1710830"/>
                <a:gridCol w="1841719"/>
                <a:gridCol w="2645648"/>
              </a:tblGrid>
              <a:tr h="8050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коек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Кол-во сотрудников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Краткое описание деятельности - задачи, выполняемые мероприятия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99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1626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84976" cy="6858000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6. </a:t>
            </a:r>
            <a:r>
              <a:rPr lang="ru-RU" b="1" dirty="0"/>
              <a:t>Организация в целом имеет систему управления снабжением и поставкой, которые могут:</a:t>
            </a:r>
            <a:endParaRPr lang="ru-RU" dirty="0"/>
          </a:p>
          <a:p>
            <a:r>
              <a:rPr lang="ru-RU" dirty="0" smtClean="0"/>
              <a:t>предоставить </a:t>
            </a:r>
            <a:r>
              <a:rPr lang="ru-RU" dirty="0"/>
              <a:t>основной план снабжения и поставок, в соответствии с принципами поставок Глобального фонда, включая конкурсную и прозрачную закупку, соответствие государственным законам и международным соглашениям;</a:t>
            </a:r>
          </a:p>
          <a:p>
            <a:r>
              <a:rPr lang="ru-RU" dirty="0" smtClean="0"/>
              <a:t>предоставить </a:t>
            </a:r>
            <a:r>
              <a:rPr lang="ru-RU" dirty="0"/>
              <a:t>операционное руководство по закупкам;</a:t>
            </a:r>
          </a:p>
          <a:p>
            <a:r>
              <a:rPr lang="ru-RU" dirty="0" smtClean="0"/>
              <a:t>по </a:t>
            </a:r>
            <a:r>
              <a:rPr lang="ru-RU" dirty="0"/>
              <a:t>всем проведенным поставкам представить компетентные отчеты.</a:t>
            </a:r>
          </a:p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7</a:t>
            </a:r>
            <a:r>
              <a:rPr lang="ru-RU" b="1" dirty="0"/>
              <a:t>. Организация в целом имеет систему мониторинга и оценки, включая:</a:t>
            </a:r>
            <a:endParaRPr lang="ru-RU" dirty="0"/>
          </a:p>
          <a:p>
            <a:r>
              <a:rPr lang="ru-RU" dirty="0"/>
              <a:t> </a:t>
            </a:r>
            <a:r>
              <a:rPr lang="ru-RU" dirty="0" smtClean="0"/>
              <a:t>сбор </a:t>
            </a:r>
            <a:r>
              <a:rPr lang="ru-RU" dirty="0"/>
              <a:t>и запись программных  данных с соответствующими мерами контроля качества;</a:t>
            </a:r>
          </a:p>
          <a:p>
            <a:r>
              <a:rPr lang="ru-RU" dirty="0"/>
              <a:t>и</a:t>
            </a:r>
            <a:r>
              <a:rPr lang="ru-RU" dirty="0" smtClean="0"/>
              <a:t>нструменты </a:t>
            </a:r>
            <a:r>
              <a:rPr lang="ru-RU" dirty="0"/>
              <a:t>для подготовки регулярных достоверных  программных отчетов;</a:t>
            </a:r>
          </a:p>
          <a:p>
            <a:r>
              <a:rPr lang="ru-RU" dirty="0" smtClean="0"/>
              <a:t>хранение </a:t>
            </a:r>
            <a:r>
              <a:rPr lang="ru-RU" dirty="0"/>
              <a:t>и обеспечение доступа к данным МиО при проведении оценки и других исследований.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2741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 marL="45720" indent="0">
              <a:buNone/>
            </a:pPr>
            <a:r>
              <a:rPr lang="ru-RU" sz="2400" b="1" dirty="0">
                <a:solidFill>
                  <a:srgbClr val="C00000"/>
                </a:solidFill>
              </a:rPr>
              <a:t>8.</a:t>
            </a:r>
            <a:r>
              <a:rPr lang="ru-RU" sz="2800" b="1" dirty="0">
                <a:solidFill>
                  <a:srgbClr val="C00000"/>
                </a:solidFill>
              </a:rPr>
              <a:t> </a:t>
            </a:r>
            <a:r>
              <a:rPr lang="ru-RU" sz="2400" b="1" dirty="0"/>
              <a:t>Организация в целом имеет финансовое управление, обеспечивающее:</a:t>
            </a:r>
            <a:endParaRPr lang="ru-RU" sz="2400" dirty="0"/>
          </a:p>
          <a:p>
            <a:r>
              <a:rPr lang="ru-RU" sz="2400" dirty="0"/>
              <a:t>·  правильное ведение учета всех финансовых операций, в том числе в системе </a:t>
            </a:r>
            <a:r>
              <a:rPr lang="ru-RU" sz="2400" dirty="0" smtClean="0"/>
              <a:t>1-С</a:t>
            </a:r>
            <a:r>
              <a:rPr lang="en-US" sz="2400" dirty="0" smtClean="0"/>
              <a:t> </a:t>
            </a:r>
            <a:r>
              <a:rPr lang="ru-RU" sz="2400" dirty="0" smtClean="0"/>
              <a:t>или </a:t>
            </a:r>
            <a:r>
              <a:rPr lang="ru-RU" sz="2400" dirty="0"/>
              <a:t>любой другой </a:t>
            </a:r>
            <a:r>
              <a:rPr lang="ru-RU" sz="2400" dirty="0" smtClean="0"/>
              <a:t>программы</a:t>
            </a:r>
            <a:r>
              <a:rPr lang="ru-RU" sz="2400" dirty="0"/>
              <a:t>,</a:t>
            </a:r>
            <a:r>
              <a:rPr lang="ru-RU" sz="2400" dirty="0" smtClean="0"/>
              <a:t> </a:t>
            </a:r>
            <a:r>
              <a:rPr lang="ru-RU" sz="2400" dirty="0"/>
              <a:t>соответствующей международным стандартам</a:t>
            </a:r>
            <a:r>
              <a:rPr lang="ru-RU" sz="2400" dirty="0" smtClean="0"/>
              <a:t>;</a:t>
            </a:r>
            <a:endParaRPr lang="ru-RU" sz="2400" dirty="0"/>
          </a:p>
          <a:p>
            <a:r>
              <a:rPr lang="ru-RU" sz="2400" dirty="0"/>
              <a:t>·  подготовку правильной, регулярной и достоверной финансовой отчетности;</a:t>
            </a:r>
          </a:p>
          <a:p>
            <a:r>
              <a:rPr lang="ru-RU" sz="2400" dirty="0"/>
              <a:t>·  своевременное и прозрачное распределение средств между </a:t>
            </a:r>
            <a:r>
              <a:rPr lang="en-US" sz="2400" dirty="0" smtClean="0"/>
              <a:t>C</a:t>
            </a:r>
            <a:r>
              <a:rPr lang="ru-RU" sz="2400" dirty="0" err="1" smtClean="0"/>
              <a:t>уб</a:t>
            </a:r>
            <a:r>
              <a:rPr lang="ru-RU" sz="2400" dirty="0" smtClean="0"/>
              <a:t>-реципиентами </a:t>
            </a:r>
            <a:r>
              <a:rPr lang="ru-RU" sz="2400" dirty="0"/>
              <a:t>и поставщиками;</a:t>
            </a:r>
          </a:p>
          <a:p>
            <a:r>
              <a:rPr lang="ru-RU" sz="2400" dirty="0"/>
              <a:t>· своевременное перечисление налогов, согласно требованиям местного налогового законодательства</a:t>
            </a:r>
          </a:p>
          <a:p>
            <a:r>
              <a:rPr lang="ru-RU" sz="2400" dirty="0"/>
              <a:t>· в составе представительства в стране имеется финансовый менеджер, и отчетность соответствует требованиям </a:t>
            </a:r>
            <a:r>
              <a:rPr lang="en-US" sz="2400" dirty="0" smtClean="0"/>
              <a:t>C</a:t>
            </a:r>
            <a:r>
              <a:rPr lang="ru-RU" sz="2400" dirty="0" smtClean="0"/>
              <a:t>транового законодательства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78970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0"/>
            <a:ext cx="8784976" cy="6858000"/>
          </a:xfrm>
        </p:spPr>
        <p:txBody>
          <a:bodyPr>
            <a:normAutofit fontScale="70000" lnSpcReduction="20000"/>
          </a:bodyPr>
          <a:lstStyle/>
          <a:p>
            <a:pPr marL="45720" indent="0">
              <a:buNone/>
            </a:pPr>
            <a:r>
              <a:rPr lang="ru-RU" sz="3800" b="1" dirty="0"/>
              <a:t>9. Приложения</a:t>
            </a:r>
            <a:endParaRPr lang="ru-RU" sz="3800" dirty="0"/>
          </a:p>
          <a:p>
            <a:pPr lvl="0"/>
            <a:r>
              <a:rPr lang="ru-RU" dirty="0"/>
              <a:t>Полный список руководящего состава организации и/или Совета директоров, а также основной штат и штат сотрудников, привлекаемый на договорной основе; </a:t>
            </a:r>
          </a:p>
          <a:p>
            <a:pPr lvl="0"/>
            <a:r>
              <a:rPr lang="ru-RU" dirty="0"/>
              <a:t>Копию свидетельства о государственной регистрации юридического лица; </a:t>
            </a:r>
          </a:p>
          <a:p>
            <a:pPr lvl="0"/>
            <a:r>
              <a:rPr lang="ru-RU" dirty="0"/>
              <a:t>Копия  устава;</a:t>
            </a:r>
          </a:p>
          <a:p>
            <a:pPr lvl="0"/>
            <a:r>
              <a:rPr lang="ru-RU" dirty="0"/>
              <a:t>Копии лицензий;</a:t>
            </a:r>
          </a:p>
          <a:p>
            <a:pPr lvl="0"/>
            <a:r>
              <a:rPr lang="ru-RU" dirty="0"/>
              <a:t>Годовой баланс (бухгалтерский) за последний год;</a:t>
            </a:r>
          </a:p>
          <a:p>
            <a:pPr lvl="0"/>
            <a:r>
              <a:rPr lang="ru-RU" dirty="0"/>
              <a:t>Планируемый организацией бюджет доходов и расходов на текущий финансовый год с указанием источников финансирования;</a:t>
            </a:r>
          </a:p>
          <a:p>
            <a:pPr lvl="0"/>
            <a:r>
              <a:rPr lang="ru-RU" dirty="0"/>
              <a:t>Оригинал справки из банка об отсутствии просроченной задолженности  за последний год;</a:t>
            </a:r>
          </a:p>
          <a:p>
            <a:pPr lvl="0"/>
            <a:r>
              <a:rPr lang="ru-RU" dirty="0"/>
              <a:t>Последний финансовый/аудиторский отчет с указанием источников финансирования (отчет,  датированный не позднее 2011 года);</a:t>
            </a:r>
          </a:p>
          <a:p>
            <a:pPr lvl="0"/>
            <a:r>
              <a:rPr lang="ru-RU" dirty="0"/>
              <a:t>Оперативное руководство по закупкам;</a:t>
            </a:r>
          </a:p>
          <a:p>
            <a:pPr lvl="0"/>
            <a:r>
              <a:rPr lang="ru-RU" dirty="0"/>
              <a:t> Основной план снабжения и поставок, в соответствии с принципами поставок Глобального фонда, включающий конкурсную, прозрачную закупку, соответствующий государственным законам и международным соглашениям; </a:t>
            </a:r>
          </a:p>
          <a:p>
            <a:pPr lvl="0"/>
            <a:r>
              <a:rPr lang="ru-RU" dirty="0"/>
              <a:t> Копия отчета по закупкам;</a:t>
            </a:r>
          </a:p>
          <a:p>
            <a:pPr lvl="0"/>
            <a:r>
              <a:rPr lang="ru-RU" dirty="0"/>
              <a:t> Описание методов сбора и записи программных  данных с соответствующими мерами контроля качества;</a:t>
            </a:r>
          </a:p>
          <a:p>
            <a:pPr lvl="0"/>
            <a:r>
              <a:rPr lang="ru-RU" dirty="0"/>
              <a:t> Инструменты, используемые для подготовки программных отчетов с описанием способов хранения и обеспечения доступа к данным МиО при проведении оценки и других исследований;</a:t>
            </a:r>
          </a:p>
          <a:p>
            <a:pPr lvl="0"/>
            <a:r>
              <a:rPr lang="ru-RU" dirty="0"/>
              <a:t> Письма поддержки/рекомендации не менее 3-х;   </a:t>
            </a:r>
          </a:p>
          <a:p>
            <a:pPr lvl="0"/>
            <a:r>
              <a:rPr lang="ru-RU" dirty="0"/>
              <a:t> Оригинал справки установленной формы соответствующего налогового органа об отсутствии/наличии налоговой задолженности и задолженности по обязательным пенсионным взносам и социальным отчислениям более чем за три месяца;</a:t>
            </a:r>
          </a:p>
          <a:p>
            <a:pPr lvl="0"/>
            <a:r>
              <a:rPr lang="ru-RU" dirty="0"/>
              <a:t> Резюме основного штата (руководителя организации, координатора проекта, специалиста по мониторингу и оценке) и бухгалтера организации		    </a:t>
            </a: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0693863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34</TotalTime>
  <Words>434</Words>
  <Application>Microsoft Office PowerPoint</Application>
  <PresentationFormat>Экран (4:3)</PresentationFormat>
  <Paragraphs>113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 Форма  заявки  для государственных организаций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Форма  заявки  для государственных организаций</dc:title>
  <dc:creator>w7</dc:creator>
  <cp:lastModifiedBy>Owner</cp:lastModifiedBy>
  <cp:revision>4</cp:revision>
  <dcterms:created xsi:type="dcterms:W3CDTF">2013-08-05T18:13:11Z</dcterms:created>
  <dcterms:modified xsi:type="dcterms:W3CDTF">2013-08-06T04:05:37Z</dcterms:modified>
</cp:coreProperties>
</file>