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722" autoAdjust="0"/>
  </p:normalViewPr>
  <p:slideViewPr>
    <p:cSldViewPr>
      <p:cViewPr>
        <p:scale>
          <a:sx n="75" d="100"/>
          <a:sy n="75" d="100"/>
        </p:scale>
        <p:origin x="-366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2436B-513B-49CF-A409-F91BFAC8D065}" type="datetimeFigureOut">
              <a:rPr lang="ru-RU" smtClean="0"/>
              <a:t>05.08.2013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8C89C-D75B-48D6-9ED7-1641C9E7C26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2436B-513B-49CF-A409-F91BFAC8D065}" type="datetimeFigureOut">
              <a:rPr lang="ru-RU" smtClean="0"/>
              <a:t>05.08.2013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8C89C-D75B-48D6-9ED7-1641C9E7C2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2436B-513B-49CF-A409-F91BFAC8D065}" type="datetimeFigureOut">
              <a:rPr lang="ru-RU" smtClean="0"/>
              <a:t>05.08.2013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8C89C-D75B-48D6-9ED7-1641C9E7C2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2436B-513B-49CF-A409-F91BFAC8D065}" type="datetimeFigureOut">
              <a:rPr lang="ru-RU" smtClean="0"/>
              <a:t>05.08.2013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8C89C-D75B-48D6-9ED7-1641C9E7C26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2436B-513B-49CF-A409-F91BFAC8D065}" type="datetimeFigureOut">
              <a:rPr lang="ru-RU" smtClean="0"/>
              <a:t>05.08.2013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8C89C-D75B-48D6-9ED7-1641C9E7C2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2436B-513B-49CF-A409-F91BFAC8D065}" type="datetimeFigureOut">
              <a:rPr lang="ru-RU" smtClean="0"/>
              <a:t>05.08.2013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8C89C-D75B-48D6-9ED7-1641C9E7C26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2436B-513B-49CF-A409-F91BFAC8D065}" type="datetimeFigureOut">
              <a:rPr lang="ru-RU" smtClean="0"/>
              <a:t>05.08.2013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8C89C-D75B-48D6-9ED7-1641C9E7C26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2436B-513B-49CF-A409-F91BFAC8D065}" type="datetimeFigureOut">
              <a:rPr lang="ru-RU" smtClean="0"/>
              <a:t>05.08.2013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8C89C-D75B-48D6-9ED7-1641C9E7C2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2436B-513B-49CF-A409-F91BFAC8D065}" type="datetimeFigureOut">
              <a:rPr lang="ru-RU" smtClean="0"/>
              <a:t>05.08.2013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8C89C-D75B-48D6-9ED7-1641C9E7C2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2436B-513B-49CF-A409-F91BFAC8D065}" type="datetimeFigureOut">
              <a:rPr lang="ru-RU" smtClean="0"/>
              <a:t>05.08.2013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8C89C-D75B-48D6-9ED7-1641C9E7C2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2436B-513B-49CF-A409-F91BFAC8D065}" type="datetimeFigureOut">
              <a:rPr lang="ru-RU" smtClean="0"/>
              <a:t>05.08.2013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8C89C-D75B-48D6-9ED7-1641C9E7C26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7F2436B-513B-49CF-A409-F91BFAC8D065}" type="datetimeFigureOut">
              <a:rPr lang="ru-RU" smtClean="0"/>
              <a:t>05.08.2013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3D8C89C-D75B-48D6-9ED7-1641C9E7C26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251520" y="2308371"/>
            <a:ext cx="8568952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918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Форма  заявки  для негосударственных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организаций</a:t>
            </a:r>
            <a:r>
              <a:rPr lang="en-US" sz="4000" dirty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435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07341903"/>
              </p:ext>
            </p:extLst>
          </p:nvPr>
        </p:nvGraphicFramePr>
        <p:xfrm>
          <a:off x="0" y="620686"/>
          <a:ext cx="8964487" cy="69658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55727"/>
                <a:gridCol w="4608760"/>
              </a:tblGrid>
              <a:tr h="48889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Название организации: 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636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Руководитель организации:  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8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Тел.: 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Факс: 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6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E-mail 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Моб. тел.</a:t>
                      </a:r>
                      <a:r>
                        <a:rPr lang="fr-FR" sz="1100">
                          <a:effectLst/>
                        </a:rPr>
                        <a:t>: 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65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Бухгалтер организации: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66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Тел.: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Факс: 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6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E-mail: </a:t>
                      </a:r>
                      <a:r>
                        <a:rPr lang="ru-RU" sz="11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Моб. тел.</a:t>
                      </a:r>
                      <a:r>
                        <a:rPr lang="fr-FR" sz="1100">
                          <a:effectLst/>
                        </a:rPr>
                        <a:t>: 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24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 Юридический, почтовый адрес и </a:t>
                      </a:r>
                      <a:br>
                        <a:rPr lang="ru-RU" sz="1100">
                          <a:effectLst/>
                        </a:rPr>
                      </a:br>
                      <a:r>
                        <a:rPr lang="ru-RU" sz="1100">
                          <a:effectLst/>
                        </a:rPr>
                        <a:t> контактные телефоны юридического лица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2716">
                <a:tc>
                  <a:txBody>
                    <a:bodyPr/>
                    <a:lstStyle/>
                    <a:p>
                      <a:pPr marL="806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Банковские реквизиты юридического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лица (БИК, ИИК), а также  полное наименование и адрес банка или его филиала, в котором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юридическое лицо обслуживается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0" y="18534"/>
            <a:ext cx="35471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1. </a:t>
            </a:r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Информация </a:t>
            </a:r>
            <a:r>
              <a:rPr lang="ru-RU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о заявителе: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359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58883345"/>
              </p:ext>
            </p:extLst>
          </p:nvPr>
        </p:nvGraphicFramePr>
        <p:xfrm>
          <a:off x="192177" y="1700808"/>
          <a:ext cx="8772311" cy="4824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5158"/>
                <a:gridCol w="2234588"/>
                <a:gridCol w="2629745"/>
                <a:gridCol w="1940538"/>
                <a:gridCol w="1572282"/>
              </a:tblGrid>
              <a:tr h="9694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Наименование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проекта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Наименование заказчиков/ доноров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Место и период </a:t>
                      </a:r>
                      <a:br>
                        <a:rPr lang="ru-RU" sz="1100">
                          <a:effectLst/>
                        </a:rPr>
                      </a:br>
                      <a:r>
                        <a:rPr lang="ru-RU" sz="1100">
                          <a:effectLst/>
                        </a:rPr>
                        <a:t>реализации проекта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Стоимость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проекта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22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6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4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69978" y="70467"/>
            <a:ext cx="878497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Опыт проектной деятельности.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Перечислите проекты (максимум 5), реализованные вашей организацией за последние 5 лет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сфере общественного здравоохранения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Приложите копии отзывов от заказчиков, доноров или партнеров о качестве реализации проектов.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7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78738598"/>
              </p:ext>
            </p:extLst>
          </p:nvPr>
        </p:nvGraphicFramePr>
        <p:xfrm>
          <a:off x="107505" y="764704"/>
          <a:ext cx="8856982" cy="1656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459"/>
                <a:gridCol w="2638665"/>
                <a:gridCol w="5807858"/>
              </a:tblGrid>
              <a:tr h="365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№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Должность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Должностные обязанности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 1.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 2.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4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3.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114400"/>
            <a:ext cx="54299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Наличие кадрового потенциала: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744456"/>
              </p:ext>
            </p:extLst>
          </p:nvPr>
        </p:nvGraphicFramePr>
        <p:xfrm>
          <a:off x="105996" y="3789040"/>
          <a:ext cx="8932007" cy="14761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0113"/>
                <a:gridCol w="2962489"/>
                <a:gridCol w="5389405"/>
              </a:tblGrid>
              <a:tr h="7200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Полный адрес, телефоны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Требуется арендная плата или вклад организации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80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80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3212976"/>
            <a:ext cx="89644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4. </a:t>
            </a:r>
            <a:r>
              <a:rPr lang="ru-RU" sz="2400" b="1" dirty="0"/>
              <a:t>Наличие офиса: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30018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332656"/>
            <a:ext cx="9144000" cy="6408712"/>
          </a:xfrm>
        </p:spPr>
        <p:txBody>
          <a:bodyPr/>
          <a:lstStyle/>
          <a:p>
            <a:pPr marL="45720" indent="0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5. </a:t>
            </a:r>
            <a:r>
              <a:rPr lang="ru-RU" sz="2400" b="1" dirty="0" smtClean="0"/>
              <a:t>Опишите </a:t>
            </a:r>
            <a:r>
              <a:rPr lang="ru-RU" sz="2400" b="1" dirty="0"/>
              <a:t>систему управления снабжением и поставкой с предоставлением:</a:t>
            </a:r>
            <a:endParaRPr lang="ru-RU" sz="2400" dirty="0"/>
          </a:p>
          <a:p>
            <a:pPr marL="45720" indent="0">
              <a:buNone/>
            </a:pPr>
            <a:r>
              <a:rPr lang="ru-RU" sz="2400" dirty="0"/>
              <a:t>·  основного плана снабжения и поставок, в соответствии с принципами поставок Глобального фонда, в том числе конкурсную и прозрачную закупку, соответствующие национальному законодательству законам и международным соглашениям;</a:t>
            </a:r>
          </a:p>
          <a:p>
            <a:pPr marL="45720" indent="0">
              <a:buNone/>
            </a:pPr>
            <a:r>
              <a:rPr lang="ru-RU" sz="2400" dirty="0"/>
              <a:t>·  операционного руководства по закупкам.</a:t>
            </a:r>
          </a:p>
          <a:p>
            <a:pPr marL="45720" indent="0" algn="just">
              <a:buNone/>
            </a:pPr>
            <a:r>
              <a:rPr lang="ru-RU" sz="2800" b="1" dirty="0">
                <a:solidFill>
                  <a:srgbClr val="C00000"/>
                </a:solidFill>
              </a:rPr>
              <a:t>6. 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ru-RU" sz="2400" b="1" dirty="0"/>
              <a:t>Опишите систему мониторинга и оценки вашей организации, включая: </a:t>
            </a:r>
            <a:endParaRPr lang="ru-RU" sz="2400" dirty="0"/>
          </a:p>
          <a:p>
            <a:pPr marL="45720" indent="0">
              <a:buNone/>
            </a:pPr>
            <a:r>
              <a:rPr lang="ru-RU" sz="2400" dirty="0"/>
              <a:t>· инструменты для подготовки регулярных достоверных  программных отчетов, а также механизм контроля качества;</a:t>
            </a:r>
          </a:p>
          <a:p>
            <a:pPr marL="45720" indent="0">
              <a:buNone/>
            </a:pPr>
            <a:r>
              <a:rPr lang="ru-RU" sz="2400" dirty="0"/>
              <a:t>· хранение и обеспечение доступа к данным </a:t>
            </a:r>
            <a:r>
              <a:rPr lang="ru-RU" sz="2400" dirty="0" err="1"/>
              <a:t>МиО</a:t>
            </a:r>
            <a:r>
              <a:rPr lang="ru-RU" sz="2400" dirty="0"/>
              <a:t> при проведении оценки и других исследований.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0678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260648"/>
            <a:ext cx="9036496" cy="659735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7</a:t>
            </a:r>
            <a:r>
              <a:rPr lang="ru-RU" sz="2400" b="1" dirty="0" smtClean="0">
                <a:solidFill>
                  <a:srgbClr val="C00000"/>
                </a:solidFill>
              </a:rPr>
              <a:t>. </a:t>
            </a:r>
            <a:r>
              <a:rPr lang="ru-RU" sz="2400" b="1" dirty="0"/>
              <a:t>Опишите систему финансового управления вашей организации, обеспечивающее:</a:t>
            </a:r>
            <a:endParaRPr lang="ru-RU" sz="2400" dirty="0"/>
          </a:p>
          <a:p>
            <a:pPr marL="45720" indent="0">
              <a:buNone/>
            </a:pPr>
            <a:r>
              <a:rPr lang="ru-RU" sz="2400" dirty="0"/>
              <a:t>·  ведение учета финансовых операций, в том числе наличие и применение программного обеспечения 1-С бухгалтерия или любой другой программы признанной на международном уровне;</a:t>
            </a:r>
          </a:p>
          <a:p>
            <a:pPr marL="45720" indent="0">
              <a:buNone/>
            </a:pPr>
            <a:r>
              <a:rPr lang="ru-RU" sz="2400" dirty="0"/>
              <a:t>·  своевременное и прозрачное распределение средств между </a:t>
            </a:r>
            <a:r>
              <a:rPr lang="ru-RU" sz="2400" dirty="0" err="1"/>
              <a:t>суб</a:t>
            </a:r>
            <a:r>
              <a:rPr lang="ru-RU" sz="2400" dirty="0"/>
              <a:t>-реципиентами и поставщиками.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8482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b="1" dirty="0"/>
              <a:t>9. Приложения</a:t>
            </a:r>
            <a:endParaRPr lang="ru-RU" dirty="0"/>
          </a:p>
          <a:p>
            <a:r>
              <a:rPr lang="ru-RU" dirty="0"/>
              <a:t>Копию свидетельства о государственной регистрации юридического лица и копию </a:t>
            </a:r>
            <a:r>
              <a:rPr lang="ru-RU" dirty="0" err="1"/>
              <a:t>органиграммы</a:t>
            </a:r>
            <a:r>
              <a:rPr lang="ru-RU" dirty="0"/>
              <a:t> организации; </a:t>
            </a:r>
          </a:p>
          <a:p>
            <a:r>
              <a:rPr lang="ru-RU" dirty="0"/>
              <a:t>Копия  устава;</a:t>
            </a:r>
          </a:p>
          <a:p>
            <a:r>
              <a:rPr lang="ru-RU" dirty="0"/>
              <a:t>Годовой баланс (бухгалтерский) за последний год;</a:t>
            </a:r>
          </a:p>
          <a:p>
            <a:r>
              <a:rPr lang="ru-RU" dirty="0"/>
              <a:t>Планируемый организацией бюджет доходов и расходов на текущий финансовый год с указанием источников финансирования;</a:t>
            </a:r>
          </a:p>
          <a:p>
            <a:r>
              <a:rPr lang="ru-RU" dirty="0"/>
              <a:t>Оригинал справки из банка об отсутствии просроченной задолженности  за последний год;</a:t>
            </a:r>
          </a:p>
          <a:p>
            <a:r>
              <a:rPr lang="ru-RU" dirty="0"/>
              <a:t>Оригинал справки установленной формы соответствующего налогового органа об отсутствии/наличии налоговой задолженности и задолженности по обязательным пенсионным взносам и социальным отчислениям более чем за три месяца.</a:t>
            </a:r>
          </a:p>
          <a:p>
            <a:r>
              <a:rPr lang="ru-RU" dirty="0"/>
              <a:t>Последний финансовый/аудиторский отчет с указанием источников финансирования (отчет,  датированный не позднее 2011 года);</a:t>
            </a:r>
          </a:p>
          <a:p>
            <a:r>
              <a:rPr lang="ru-RU" dirty="0"/>
              <a:t>Оперативное руководство по закупкам с планом снабжения и поставок организации (см. пункт </a:t>
            </a:r>
            <a:r>
              <a:rPr lang="en-US" dirty="0" smtClean="0"/>
              <a:t>5</a:t>
            </a:r>
            <a:r>
              <a:rPr lang="ru-RU" dirty="0" smtClean="0"/>
              <a:t>);</a:t>
            </a: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855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Описание методов сбора и записи программных данных с соответствующими мерами контроля качества (см. пункт </a:t>
            </a:r>
            <a:r>
              <a:rPr lang="en-US" dirty="0" smtClean="0"/>
              <a:t>6</a:t>
            </a:r>
            <a:r>
              <a:rPr lang="ru-RU" dirty="0" smtClean="0"/>
              <a:t>);</a:t>
            </a:r>
            <a:endParaRPr lang="ru-RU" dirty="0"/>
          </a:p>
          <a:p>
            <a:pPr lvl="0"/>
            <a:r>
              <a:rPr lang="ru-RU" dirty="0"/>
              <a:t>Инструменты, используемые для подготовки программных отчетов с описанием способов хранения и обеспечения доступа к данным </a:t>
            </a:r>
            <a:r>
              <a:rPr lang="ru-RU" dirty="0" err="1"/>
              <a:t>МиО</a:t>
            </a:r>
            <a:r>
              <a:rPr lang="ru-RU" dirty="0"/>
              <a:t> при проведении оценки и других исследований (см. пункт </a:t>
            </a:r>
            <a:r>
              <a:rPr lang="en-US" dirty="0" smtClean="0"/>
              <a:t>6</a:t>
            </a:r>
            <a:r>
              <a:rPr lang="ru-RU" dirty="0" smtClean="0"/>
              <a:t>);</a:t>
            </a:r>
            <a:endParaRPr lang="ru-RU" dirty="0"/>
          </a:p>
          <a:p>
            <a:pPr lvl="0"/>
            <a:r>
              <a:rPr lang="ru-RU" dirty="0"/>
              <a:t>Письма поддержки/рекомендации не менее 3-х (см. пункт 1).</a:t>
            </a:r>
          </a:p>
          <a:p>
            <a:pPr marL="45720" indent="0">
              <a:buNone/>
            </a:pPr>
            <a:r>
              <a:rPr lang="ru-RU" i="1" dirty="0"/>
              <a:t> </a:t>
            </a:r>
            <a:endParaRPr lang="ru-RU" dirty="0"/>
          </a:p>
          <a:p>
            <a:pPr marL="45720" indent="0">
              <a:buNone/>
            </a:pPr>
            <a:r>
              <a:rPr lang="ru-RU" b="1" dirty="0"/>
              <a:t>Заполненные заявки направлять: </a:t>
            </a:r>
            <a:endParaRPr lang="ru-RU" b="1" i="1" dirty="0"/>
          </a:p>
          <a:p>
            <a:pPr marL="45720" indent="0">
              <a:buNone/>
            </a:pPr>
            <a:r>
              <a:rPr lang="ru-RU" b="1" dirty="0"/>
              <a:t>Кому: Координатору Секретариата СКК, </a:t>
            </a:r>
            <a:r>
              <a:rPr lang="ru-RU" b="1" dirty="0" err="1"/>
              <a:t>Демеуовой</a:t>
            </a:r>
            <a:r>
              <a:rPr lang="ru-RU" b="1" dirty="0"/>
              <a:t> </a:t>
            </a:r>
            <a:r>
              <a:rPr lang="ru-RU" b="1" dirty="0" err="1"/>
              <a:t>Рысалды</a:t>
            </a:r>
            <a:r>
              <a:rPr lang="ru-RU" b="1" dirty="0"/>
              <a:t>; </a:t>
            </a:r>
            <a:endParaRPr lang="ru-RU" b="1" i="1" dirty="0"/>
          </a:p>
          <a:p>
            <a:pPr marL="45720" indent="0">
              <a:buNone/>
            </a:pPr>
            <a:r>
              <a:rPr lang="ru-RU" b="1" dirty="0"/>
              <a:t>Адрес:  г. Алматы, </a:t>
            </a:r>
            <a:r>
              <a:rPr lang="ru-RU" b="1" dirty="0" err="1"/>
              <a:t>ул</a:t>
            </a:r>
            <a:r>
              <a:rPr lang="ru-RU" b="1" dirty="0"/>
              <a:t> </a:t>
            </a:r>
            <a:r>
              <a:rPr lang="ru-RU" b="1" dirty="0" err="1"/>
              <a:t>Ауэзова</a:t>
            </a:r>
            <a:r>
              <a:rPr lang="ru-RU" b="1" dirty="0"/>
              <a:t>, 145 В, офис 303</a:t>
            </a:r>
            <a:endParaRPr lang="ru-RU" b="1" i="1" dirty="0"/>
          </a:p>
          <a:p>
            <a:pPr marL="45720" indent="0">
              <a:buNone/>
            </a:pPr>
            <a:r>
              <a:rPr lang="ru-RU" b="1" dirty="0"/>
              <a:t>Полный пакет документом необходимо представить в заклеенном конверте, опечатанном печатью и подписью вашей организации!!!</a:t>
            </a:r>
            <a:endParaRPr lang="ru-RU" b="1" i="1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709313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53</TotalTime>
  <Words>287</Words>
  <Application>Microsoft Office PowerPoint</Application>
  <PresentationFormat>Экран (4:3)</PresentationFormat>
  <Paragraphs>84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Форма  заявки  для негосударственных организаций.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Форма  заявки  для негосударственных организаций Информация о заявителе:</dc:title>
  <dc:creator>w7</dc:creator>
  <cp:lastModifiedBy>w7</cp:lastModifiedBy>
  <cp:revision>6</cp:revision>
  <dcterms:created xsi:type="dcterms:W3CDTF">2013-08-05T10:32:23Z</dcterms:created>
  <dcterms:modified xsi:type="dcterms:W3CDTF">2013-08-05T18:13:08Z</dcterms:modified>
</cp:coreProperties>
</file>