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8" r:id="rId2"/>
    <p:sldId id="294" r:id="rId3"/>
    <p:sldId id="289" r:id="rId4"/>
    <p:sldId id="257" r:id="rId5"/>
    <p:sldId id="259" r:id="rId6"/>
    <p:sldId id="295" r:id="rId7"/>
    <p:sldId id="296" r:id="rId8"/>
    <p:sldId id="284" r:id="rId9"/>
    <p:sldId id="293" r:id="rId10"/>
    <p:sldId id="291" r:id="rId11"/>
    <p:sldId id="29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DD5F7-01DE-414F-8950-8A725F4DC02E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BCE31-5370-49CE-A972-461CBFF7A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0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5920B-85E8-3FEF-E8BE-0F5EB35EC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715F42-9604-0548-FF9C-278CF8268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B08537-8D3D-6E2A-3761-F4E8807F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9D7A-2F3E-4A44-8B66-AA1B173EFEA8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B31C62-D135-7885-A6AB-3B9FC297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42432B-3809-1B6C-EA2B-E8A28D43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98E-7C55-4330-89CE-62AF9E9FD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26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62630-4167-C0E7-21E0-5E7ACF420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B4DAB9-07D0-CB40-F9B3-C3093D849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BE0825-1F15-7CE1-8238-7A3CA77C5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9D7A-2F3E-4A44-8B66-AA1B173EFEA8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6FAB0-F2A1-44E7-900B-7512FD0E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597D5-5B73-EAD0-565A-563439F4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98E-7C55-4330-89CE-62AF9E9FD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24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312FFD-72BF-4562-EA9B-146064BBB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72F427-991B-6D3D-7773-693DA8DB2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BD1AC-F95D-AB0A-913D-B18D80BD9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9D7A-2F3E-4A44-8B66-AA1B173EFEA8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92855F-0049-037B-152C-1F0012146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126EF2-D9FA-413C-2FD1-56BF99A7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98E-7C55-4330-89CE-62AF9E9FD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56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13387-58C6-C948-400B-AA2BF3359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487B31-F133-E847-7711-6BDE7A8BB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A5F0C8-4E10-5E55-4BFF-9447DF2E9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9D7A-2F3E-4A44-8B66-AA1B173EFEA8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BE1699-4F02-A930-B8B6-09C51E31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CFEE-C026-EF40-A00B-5A2E6D50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98E-7C55-4330-89CE-62AF9E9FD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47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DE25D-C08A-D9E3-90DD-12C9C25C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984351-F896-43AD-B7E3-B00FD42BA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C24C55-CE39-9FF9-D408-40B5D9DC4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9D7A-2F3E-4A44-8B66-AA1B173EFEA8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29363A-B2D4-1F2F-40AB-B40F82072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AC2123-AF1D-DC5B-EBC6-8558FC35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98E-7C55-4330-89CE-62AF9E9FD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9C3C7-F96E-7C1B-E317-E2CB856F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3B32BA-650A-EDB3-91B7-AE6C1EC3E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CDF2F9-C2EE-EF74-A3CC-B41CC79D1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4832AF-A738-A3E4-12AC-B2B5216F4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9D7A-2F3E-4A44-8B66-AA1B173EFEA8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1D940A-10EF-3458-2C85-D8974C4C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9EA145-68A3-447D-0D5D-8089C6709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98E-7C55-4330-89CE-62AF9E9FD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66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E68E5-22CF-EF8A-FF8E-082F3A7F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BE504B-0A48-4153-F7B9-BBDBEB468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FB09E7-F387-D971-EF88-262E0B1B6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447D13-BACB-0B64-B8E6-CB18EFE57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817330D-1F2B-F19E-596C-8A5BEBED3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DBA69E-03D4-13E9-C69E-55AE6EAB9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9D7A-2F3E-4A44-8B66-AA1B173EFEA8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5D7CF43-8B2A-F1D1-163E-6AABD5AD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FDA848-8F9D-81FF-6A5E-BEC7E10EE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98E-7C55-4330-89CE-62AF9E9FD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23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8D770-E9D2-F223-3E8E-1200E930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985F75-A7DA-6BCC-76C6-31402903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9D7A-2F3E-4A44-8B66-AA1B173EFEA8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A356EA-3297-B8E9-1B08-F8B7631E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1A095E-FECF-AAE0-87D8-5F95A1E2E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98E-7C55-4330-89CE-62AF9E9FD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009B3CE-504A-57A9-E11C-BBED97211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9D7A-2F3E-4A44-8B66-AA1B173EFEA8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445CBF-62DE-C57A-5C31-AAA3990E8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2CDB75-B48D-7140-3754-C7E5F025E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98E-7C55-4330-89CE-62AF9E9FD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83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C5470-8EC8-F7D4-9F90-D3C831B61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17587C-1473-CB51-1483-5E2539B86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101F06-5FF6-008C-AC61-9E79483FD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028817-4941-8ABA-1D4F-F5D6372B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9D7A-2F3E-4A44-8B66-AA1B173EFEA8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29778E-A192-4626-7B8D-132AF6770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0D65E4-9907-01FE-A585-E44F5282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98E-7C55-4330-89CE-62AF9E9FD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10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DF98D-5EA9-538F-E457-9C61F266E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893648-82C4-2636-0FF4-383937E58D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D9353C-30A2-E6E6-6777-A7FC14405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4C4716-6D96-73E7-223E-FE06BA7C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9D7A-2F3E-4A44-8B66-AA1B173EFEA8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80754D-60D5-4757-37D9-07EC12E95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0C5ED7-360B-0DD5-5DEE-085E7F287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98E-7C55-4330-89CE-62AF9E9FD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40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C3D87-D2B0-E6EE-1725-0DA41121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8CB19D-3225-7EFF-0ED2-18A1FD080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5158EB-2572-1D91-2307-CF6806FB12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C9D7A-2F3E-4A44-8B66-AA1B173EFEA8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A7A727-0E29-FBDB-3C7B-D209911EE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8B44E5-80E6-7CC3-0831-A7B5A8CB7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4298E-7C55-4330-89CE-62AF9E9FD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45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tb/features_archive/UNGA_HLM_ending_TB/ru/" TargetMode="External"/><Relationship Id="rId2" Type="http://schemas.openxmlformats.org/officeDocument/2006/relationships/hyperlink" Target="http://www.stoptb.org/assets/documents/communities/Declaration%20of%20the%20rights%20of%20people%20affected%20by%20TB-Russian-A4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rlibrary.umn.edu/russian/gencomm/Rescgencom14.html" TargetMode="External"/><Relationship Id="rId4" Type="http://schemas.openxmlformats.org/officeDocument/2006/relationships/hyperlink" Target="https://www.unaids.org/ru/resources/presscentre/featurestories/2019/may/20190516_tb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ncf.kz/normativnye-dokumenty-po-tuberkulezu" TargetMode="External"/><Relationship Id="rId2" Type="http://schemas.openxmlformats.org/officeDocument/2006/relationships/hyperlink" Target="https://kncdiz.kz/ru/osms/page62172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hrlibrary.umn.edu/russian/gencomm/Rescgencom14.htm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hrlibrary.umn.edu/russian/gencomm/Rescgencom14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.who.int/iris/handle/10665/43470?locale-attribute=ru&amp;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https://www.nncf.kz/storage/news/May2023/Key%20Essentials%20for%20a%20Successfull%20Political%20Declaration%20on%20TB_%D0%A0%D0%A3.pdf" TargetMode="External"/><Relationship Id="rId7" Type="http://schemas.openxmlformats.org/officeDocument/2006/relationships/image" Target="../media/image12.jpg"/><Relationship Id="rId2" Type="http://schemas.openxmlformats.org/officeDocument/2006/relationships/hyperlink" Target="https://mv.ecuo.org/wp-content/uploads/sites/4/2018/11/N1831556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ptb.org/assets/documents/communities/NairobyTBStrategyFINAL.pdf" TargetMode="External"/><Relationship Id="rId2" Type="http://schemas.openxmlformats.org/officeDocument/2006/relationships/hyperlink" Target="https://www.unaids.org/ru/resources/presscentre/featurestories/2019/may/20190516_tb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029532D-10A7-6CB7-9AE9-44E1DE2F1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083541-43A8-2012-E13C-F2B427F8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685" y="697585"/>
            <a:ext cx="8022209" cy="360103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Правовые аспекты по ВИЧ и ТБ</a:t>
            </a:r>
            <a:br>
              <a:rPr lang="ru-RU" sz="4000" b="1" dirty="0"/>
            </a:br>
            <a:br>
              <a:rPr lang="ru-RU" sz="4000" b="1" dirty="0"/>
            </a:br>
            <a:r>
              <a:rPr lang="ru-RU" sz="2000" b="1" dirty="0"/>
              <a:t>11 августа 2023 года</a:t>
            </a:r>
            <a:br>
              <a:rPr lang="ru-RU" sz="2000" b="1" dirty="0"/>
            </a:br>
            <a:r>
              <a:rPr lang="ru-RU" sz="2000" b="1" dirty="0"/>
              <a:t>Ибрагимова Оксана</a:t>
            </a:r>
          </a:p>
        </p:txBody>
      </p:sp>
    </p:spTree>
    <p:extLst>
      <p:ext uri="{BB962C8B-B14F-4D97-AF65-F5344CB8AC3E}">
        <p14:creationId xmlns:p14="http://schemas.microsoft.com/office/powerpoint/2010/main" val="1899999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BD018-B7F7-42A7-4150-4143BE1AF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ссылки: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855F76-74C3-69B4-ED7B-F58FE938E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90688"/>
            <a:ext cx="12264272" cy="516731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u="none" strike="noStrike" dirty="0">
                <a:solidFill>
                  <a:srgbClr val="DCA1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http://www.stoptb.org/assets/documents/communities/Declaration%20of%20the%20rights%20of%20people%20affected%20by%20TB-Russian-A4.pdf</a:t>
            </a:r>
            <a:r>
              <a:rPr lang="ru-RU" sz="2000" u="none" strike="noStrike" dirty="0">
                <a:solidFill>
                  <a:srgbClr val="DCA1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(Здесь можно взять основные положения декларации о правах людей, затронутых туберкулезом.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none" strike="noStrike" dirty="0">
                <a:solidFill>
                  <a:srgbClr val="DCA1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https://www.who.int/tb/features_archive/UNGA_HLM_ending_TB/ru/</a:t>
            </a:r>
            <a:r>
              <a:rPr lang="ru-RU" sz="2000" u="none" strike="noStrike" dirty="0">
                <a:solidFill>
                  <a:srgbClr val="DCA1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Совещание высокого уровня Генеральной Ассамблеи Организации Объединенных Наций по туберкулезу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https://www.unaids.org/ru/resources/presscentre/featurestories/2019/may/20190516_tb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Декларация прав людей, пострадавших от туберкулеза.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https://www.unaids.org/ru/resources/presscentre/featurestories/2019/may/20190516_tb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http://hrlibrary.umn.edu/russian/gencomm/Rescgencom14.html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969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28B474-76FC-7651-EF6C-5BA98B616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54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860EB-E5F4-0BFB-C97E-EF1DEB6D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33254"/>
            <a:ext cx="10745754" cy="2495745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Правовой аспект - </a:t>
            </a: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распространение информации (представлений, идей, интересов, настроений, чувств и т. д.). </a:t>
            </a:r>
            <a:b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Основными целями правового аспекта являются: формирование определенных правовых взглядов, убеждений, ценностных ориентации, идеологии, социальных правовых представлений и социально-правовых идентичностей.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4ABA54-B34B-06BC-04D5-39708D9B2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582185"/>
            <a:ext cx="5157787" cy="118777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Нормативные документы по  ВИЧ</a:t>
            </a:r>
          </a:p>
          <a:p>
            <a:r>
              <a:rPr lang="ru-RU" sz="1300" dirty="0"/>
              <a:t>НПА Республики Казахстан по вопросам ВИЧ определяют права населения на медицинское обследование и диагностику ВИЧ, консультирование по вопросам ВИЧ, порядок расследования случаев заражения ВИЧ, медицинскую помощь ВИЧ-инфицированным, а также их социальную и правовую защиту.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D0C7B6-5FC2-F648-420E-8254E9259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388" y="4769963"/>
            <a:ext cx="5183187" cy="14197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hlinkClick r:id="rId2"/>
              </a:rPr>
              <a:t>https://kncdiz.kz/ru/osms/page62172/</a:t>
            </a:r>
            <a:r>
              <a:rPr lang="ru-RU" dirty="0"/>
              <a:t>  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9959A2-F99E-D903-FA58-6B5F23940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145292"/>
            <a:ext cx="5183188" cy="87052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Нормативные документы по  ТБ</a:t>
            </a: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27AF91-12AC-99DC-15ED-85F11BF13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654" y="4715821"/>
            <a:ext cx="4935734" cy="147384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https://nncf.kz/normativnye-dokumenty-po-tuberkulezu</a:t>
            </a:r>
            <a:r>
              <a:rPr lang="ru-RU" dirty="0"/>
              <a:t> </a:t>
            </a:r>
            <a:r>
              <a:rPr lang="en-US" dirty="0"/>
              <a:t> 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724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A9768-311D-7AB9-7119-80F842F69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1292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Пакт об экономических, культурных и социальных правах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666D8-285A-25BD-DAE5-C566EE202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986806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Замечание общего порядка 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14: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Право на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наивысшии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̆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достижимыи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̆ уровень здоровья (статья 12 Пакта) (2000 год)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Право на здоровье включает как свободы, так и смежные права.  К свободам относятся право на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контроль за своим здоровьем и телом, включая половую и репродуктивную свободу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и право быть свободным от всякого вмешательства, например право быть свободным от пыток и не подвергаться без свободного согласия медицинским или научным опытам. С другой стороны, к производным правам относится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право на систему здравоохранения,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обеспечивающую людям равные возможности в стремлении к наивысшему достижимому уровню здоровья.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Еще одним важным аспектом является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участие населения в принятии решений по всем связанным со здоровьем вопросам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 общинном, национальном и международном уровнях.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http://hrlibrary.umn.edu/russian/gencomm/Rescgencom14.html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B673AD7-8BAC-1D67-CFE5-1D004E6566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06" y="1800520"/>
            <a:ext cx="5024486" cy="4376443"/>
          </a:xfr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52007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403D5-05F3-454A-DB3E-3AAC56138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191998" cy="145172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"/>
                <a:ea typeface="+mj-ea"/>
                <a:cs typeface="+mj-cs"/>
              </a:rPr>
              <a:t>Право на здоровье во всех его формах и на всех уровнях содержит следующие взаимосвязанные основные элементы: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142FD1-C7D7-D5DC-209E-D19323074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34912"/>
            <a:ext cx="12192000" cy="56230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Наличие</a:t>
            </a:r>
          </a:p>
          <a:p>
            <a:r>
              <a:rPr lang="ru-RU" i="1" dirty="0">
                <a:solidFill>
                  <a:srgbClr val="C00000"/>
                </a:solidFill>
              </a:rPr>
              <a:t>Доступность. </a:t>
            </a:r>
            <a:r>
              <a:rPr lang="ru-RU" dirty="0">
                <a:solidFill>
                  <a:srgbClr val="538C31"/>
                </a:solidFill>
              </a:rPr>
              <a:t>  </a:t>
            </a:r>
            <a:r>
              <a:rPr lang="ru-RU" b="0" dirty="0"/>
              <a:t>Доступность имеет четыре взаимосвязанных аспекта: </a:t>
            </a:r>
          </a:p>
          <a:p>
            <a:pPr lvl="1" fontAlgn="base"/>
            <a:r>
              <a:rPr lang="ru-RU" sz="2800" dirty="0">
                <a:solidFill>
                  <a:srgbClr val="F08718"/>
                </a:solidFill>
              </a:rPr>
              <a:t>Недискриминация </a:t>
            </a:r>
            <a:endParaRPr lang="ru-RU" sz="2800" dirty="0"/>
          </a:p>
          <a:p>
            <a:pPr lvl="1" fontAlgn="base"/>
            <a:r>
              <a:rPr lang="ru-RU" sz="2800" dirty="0">
                <a:solidFill>
                  <a:srgbClr val="F08718"/>
                </a:solidFill>
              </a:rPr>
              <a:t>Физическая доступность</a:t>
            </a:r>
          </a:p>
          <a:p>
            <a:pPr lvl="1" fontAlgn="base"/>
            <a:r>
              <a:rPr lang="ru-RU" sz="2800" dirty="0">
                <a:solidFill>
                  <a:srgbClr val="F08718"/>
                </a:solidFill>
              </a:rPr>
              <a:t>Экономическая доступность </a:t>
            </a:r>
          </a:p>
          <a:p>
            <a:pPr lvl="1" fontAlgn="base"/>
            <a:r>
              <a:rPr lang="ru-RU" sz="2800" dirty="0">
                <a:solidFill>
                  <a:srgbClr val="F08718"/>
                </a:solidFill>
              </a:rPr>
              <a:t>Доступность информации</a:t>
            </a:r>
          </a:p>
          <a:p>
            <a:r>
              <a:rPr lang="ru-RU" i="1" dirty="0">
                <a:solidFill>
                  <a:srgbClr val="C00000"/>
                </a:solidFill>
              </a:rPr>
              <a:t>Приемлемость </a:t>
            </a:r>
            <a:r>
              <a:rPr lang="ru-RU" dirty="0"/>
              <a:t>  </a:t>
            </a:r>
          </a:p>
          <a:p>
            <a:r>
              <a:rPr lang="ru-RU" i="1" dirty="0">
                <a:solidFill>
                  <a:srgbClr val="C00000"/>
                </a:solidFill>
              </a:rPr>
              <a:t>Качество </a:t>
            </a:r>
            <a:r>
              <a:rPr lang="ru-RU" dirty="0">
                <a:solidFill>
                  <a:srgbClr val="538C31"/>
                </a:solidFill>
              </a:rPr>
              <a:t>  </a:t>
            </a:r>
          </a:p>
          <a:p>
            <a:pPr marL="0" indent="0">
              <a:buNone/>
            </a:pPr>
            <a:endParaRPr lang="ru-RU" sz="1900" dirty="0">
              <a:solidFill>
                <a:srgbClr val="538C31"/>
              </a:solidFill>
              <a:hlinkClick r:id="rId2"/>
            </a:endParaRPr>
          </a:p>
          <a:p>
            <a:pPr marL="0" indent="0">
              <a:buNone/>
            </a:pPr>
            <a:r>
              <a:rPr lang="en-US" sz="1900" dirty="0">
                <a:hlinkClick r:id="rId2"/>
              </a:rPr>
              <a:t>http://hrlibrary.umn.edu/russian/gencomm/Rescgencom14.html</a:t>
            </a:r>
            <a:endParaRPr lang="ru-RU" sz="19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81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6F96A-6D23-FCD3-DD7D-6135499E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"/>
                <a:ea typeface="+mj-ea"/>
                <a:cs typeface="+mj-cs"/>
              </a:rPr>
              <a:t>Почему  стоит сосредоточиться на качестве?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1E8269-86BE-16D8-47E4-9D4F0B1A1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83704"/>
            <a:ext cx="12192000" cy="527429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Основная ответственность поставщиков медицинских услуг в связи с улучшением качества, заключается в обеспечении того, чтобы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предоставляемые ими услуги соответствовали наивысшим стандартам и отвечали потребностям отдельных пользователей услуг, их семей и сообществ.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Сообщества и пользователи услуг играют важную роль и несут ответственность за определение своих собственных потребностей и предпочтений,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 также за управление собственным здоровьем при соответствующей поддержке со стороны поставщиков медицинских услуг.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Задача систем здравоохранения заключается в обеспечении того, чтобы взаимодействие с пациентами и населением находилось в центре всех стратегий повышения качества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и чтобы это обязательство воплощалось в значимые действия. В соответствии с этой задачей система должны предпринимать действия по повышению медицинской грамотности, самообслуживанию и удовлетворенности пациентов получаемыми услугами.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https://apps.who.int/iris/handle/10665/43470?locale-attribute=ru&amp;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143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3579-15CB-76BF-78DF-CC359B77D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Как право на здоровье связано с качеством предоставляемых медицинских услуг?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50D80D-6D0C-2875-1A1A-9863B7576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690688"/>
            <a:ext cx="8842343" cy="13160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Качественные медицинские услуги необходимы для того, чтобы люди могли реализовать свое право на наивысший достижимый уровень физического и психического здоровья, признанное международными стандартами в области прав человека.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900183-7CC3-FE45-2AC5-13D2E2014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006726"/>
            <a:ext cx="6172200" cy="385127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  Доступность </a:t>
            </a:r>
          </a:p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  Эффективность</a:t>
            </a:r>
          </a:p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  Безопасность</a:t>
            </a:r>
          </a:p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  Ориентированность на    пациента</a:t>
            </a:r>
          </a:p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  Подотчетность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410F50-D07D-8297-FE6D-EA7DFE5915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691512" y="1681163"/>
            <a:ext cx="2663875" cy="8239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D29B54-45EA-EB43-8386-F834AA8B1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963" y="3006725"/>
            <a:ext cx="3209652" cy="343185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4F91E10-85E5-81D6-9F88-A4F1CAF2A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030" y="3006726"/>
            <a:ext cx="2786063" cy="3431859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93FD58FD-BF14-4AB4-7EB8-A51F3869A35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039" y="845345"/>
            <a:ext cx="2362499" cy="2726801"/>
          </a:xfrm>
        </p:spPr>
      </p:pic>
    </p:spTree>
    <p:extLst>
      <p:ext uri="{BB962C8B-B14F-4D97-AF65-F5344CB8AC3E}">
        <p14:creationId xmlns:p14="http://schemas.microsoft.com/office/powerpoint/2010/main" val="332592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BBA31-D35A-08C7-ACAE-7BFCAAADC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Глобальные политические обязательства по ВИЧ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2774C1-A683-F9E3-45C8-E799BDEA0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2" y="1791090"/>
            <a:ext cx="4078478" cy="4541526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E5BE34E4-24B5-374F-B753-9773CC9677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816" y="1791090"/>
            <a:ext cx="3928676" cy="4541526"/>
          </a:xfr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C87430FC-8171-63BC-AE6A-075B746675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380428" y="1866504"/>
            <a:ext cx="3591612" cy="4466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2233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18DD4-3E96-CA10-2B54-AC0A80DF9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2548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</a:rPr>
              <a:t>Глобальные политические обязательства по </a:t>
            </a:r>
            <a:r>
              <a:rPr lang="ru-RU" sz="3200" b="1" dirty="0">
                <a:latin typeface="Arial Black" panose="020B0A04020102020204" pitchFamily="34" charset="0"/>
              </a:rPr>
              <a:t>ТБ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4ACDCC-217B-2A6A-EF91-65B988F4C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5486"/>
            <a:ext cx="12192000" cy="563251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Политическая декларация заседания высокого уровня Генеральной Ассамблеи по борьбе с туберкулезом: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https://mv.ecuo.org/wp-content/uploads/sites/4/2018/11/N1831556.pdf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0871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Ключевые моменты сообщества ТБ для Политической декларации встречи высокого уровня ООН по туберкулезу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https://www.nncf.kz/storage/news/May2023/Key%20Essentials%20for%20a%20Successfull%20Political%20Declaration%20on%20TB_%D0%A0%D0%A3.pdf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indent="0">
              <a:buNone/>
            </a:pPr>
            <a:r>
              <a:rPr lang="ru-RU" dirty="0"/>
              <a:t>                             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39FBA3-DF50-B41E-2386-681D15C00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1" y="2937956"/>
            <a:ext cx="2277994" cy="31958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70D0D9-63D7-AE28-3E7F-CDCF5DA09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451" y="2952400"/>
            <a:ext cx="2339122" cy="32313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4C6DED-F14F-4D2D-D256-B9F69A595D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79" y="2952400"/>
            <a:ext cx="2339123" cy="32313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394966-AF92-A54B-C0C1-A545684890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39" y="2767065"/>
            <a:ext cx="3029023" cy="19342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8F1D7F-14B8-1645-6D49-EBA739BEF5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65" y="4738937"/>
            <a:ext cx="2971397" cy="208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90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A6FA3-FA3B-4801-9135-1548360A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66675B1-C1F6-D225-825E-1A90427D9AD8}"/>
              </a:ext>
            </a:extLst>
          </p:cNvPr>
          <p:cNvSpPr/>
          <p:nvPr/>
        </p:nvSpPr>
        <p:spPr>
          <a:xfrm flipH="1">
            <a:off x="5109" y="0"/>
            <a:ext cx="6014691" cy="14328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BE2411-C3A4-C810-FC44-566C0638A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32874"/>
            <a:ext cx="6019800" cy="542512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Декларация прав людей, пострадавших от туберкулеза. </a:t>
            </a:r>
            <a:r>
              <a:rPr lang="ru-RU" sz="1800" u="none" strike="noStrike" dirty="0">
                <a:solidFill>
                  <a:srgbClr val="DCA1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https://www.unaids.org/ru/resources/presscentre/featurestories/2019/may/20190516_tb</a:t>
            </a:r>
            <a:endParaRPr lang="ru-RU" sz="1800" u="none" strike="noStrike" dirty="0">
              <a:solidFill>
                <a:srgbClr val="DCA10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http://www.stoptb.org/assets/documents/communities/NairobyTBStrategyFINAL.pdf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363591-D3C5-B66B-F5BF-78B25E4AC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"/>
            <a:ext cx="6172200" cy="69287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Найроби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компоненты     Найробийской стратегии: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Расширение возможностей и поддержки сетей затронутых сообществ людей с ТБ,;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осведомленности судебных органов и юридических кругов об осуществлении правозащитного подхода к туберкулезу;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Расширение возможности законодателей и директивных органов по включению правозащитных подходов в ТБ в законы и политику;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Привлечение  международных организаций и экспертов;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Привлечь внимание медицинских работников в государственном и частном секторах к необходимости вовлечения правозащитный подход к туберкулезу в своей работе;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качественных и количественных исследования для создания доказательной базы эффективности;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Содействовать инклюзивным дискуссиям под руководством сообщества для разработки и поощрения использования этических стандартов для сбора и использования данных о ТБ.</a:t>
            </a:r>
          </a:p>
          <a:p>
            <a:pPr marL="0" indent="0"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2F4033-095B-E848-6467-F35FF46AFD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9" y="2289619"/>
            <a:ext cx="3135888" cy="369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104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2930</TotalTime>
  <Words>934</Words>
  <Application>Microsoft Office PowerPoint</Application>
  <PresentationFormat>Широкоэкранный</PresentationFormat>
  <Paragraphs>75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Calibri </vt:lpstr>
      <vt:lpstr>Calibri Light</vt:lpstr>
      <vt:lpstr>Times New Roman</vt:lpstr>
      <vt:lpstr>Wingdings</vt:lpstr>
      <vt:lpstr>Тема Office</vt:lpstr>
      <vt:lpstr>Правовые аспекты по ВИЧ и ТБ  11 августа 2023 года Ибрагимова Оксана</vt:lpstr>
      <vt:lpstr>Правовой аспект - распространение информации (представлений, идей, интересов, настроений, чувств и т. д.).   Основными целями правового аспекта являются: формирование определенных правовых взглядов, убеждений, ценностных ориентации, идеологии, социальных правовых представлений и социально-правовых идентичностей. </vt:lpstr>
      <vt:lpstr>Пакт об экономических, культурных и социальных правах </vt:lpstr>
      <vt:lpstr>Право на здоровье во всех его формах и на всех уровнях содержит следующие взаимосвязанные основные элементы: </vt:lpstr>
      <vt:lpstr>Почему  стоит сосредоточиться на качестве?</vt:lpstr>
      <vt:lpstr>Как право на здоровье связано с качеством предоставляемых медицинских услуг?</vt:lpstr>
      <vt:lpstr>Глобальные политические обязательства по ВИЧ</vt:lpstr>
      <vt:lpstr>Глобальные политические обязательства по ТБ</vt:lpstr>
      <vt:lpstr>Презентация PowerPoint</vt:lpstr>
      <vt:lpstr>Полезные ссылки: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Пакт об экономических, культурных и социальных правах</dc:title>
  <dc:creator>ibragimova.plwh@gmail.com</dc:creator>
  <cp:lastModifiedBy>ibragimova.plwh@gmail.com</cp:lastModifiedBy>
  <cp:revision>67</cp:revision>
  <dcterms:created xsi:type="dcterms:W3CDTF">2023-08-02T11:02:51Z</dcterms:created>
  <dcterms:modified xsi:type="dcterms:W3CDTF">2023-08-11T10:40:47Z</dcterms:modified>
</cp:coreProperties>
</file>