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5" r:id="rId2"/>
    <p:sldId id="292" r:id="rId3"/>
    <p:sldId id="288" r:id="rId4"/>
    <p:sldId id="297" r:id="rId5"/>
    <p:sldId id="296" r:id="rId6"/>
    <p:sldId id="283" r:id="rId7"/>
    <p:sldId id="290" r:id="rId8"/>
    <p:sldId id="285" r:id="rId9"/>
    <p:sldId id="293" r:id="rId10"/>
    <p:sldId id="295" r:id="rId11"/>
    <p:sldId id="284" r:id="rId12"/>
    <p:sldId id="281" r:id="rId13"/>
    <p:sldId id="282" r:id="rId14"/>
    <p:sldId id="298" r:id="rId15"/>
    <p:sldId id="276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459463400408285"/>
          <c:y val="0.15335229247401838"/>
          <c:w val="0.29377381646738604"/>
          <c:h val="0.5646730762762852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A8-4FFF-90E8-4B7A3DA03039}"/>
              </c:ext>
            </c:extLst>
          </c:dPt>
          <c:dPt>
            <c:idx val="1"/>
            <c:bubble3D val="0"/>
            <c:spPr>
              <a:solidFill>
                <a:srgbClr val="FF66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A8-4FFF-90E8-4B7A3DA03039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A8-4FFF-90E8-4B7A3DA03039}"/>
              </c:ext>
            </c:extLst>
          </c:dPt>
          <c:dPt>
            <c:idx val="3"/>
            <c:bubble3D val="0"/>
            <c:spPr>
              <a:solidFill>
                <a:srgbClr val="D09E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A8-4FFF-90E8-4B7A3DA03039}"/>
              </c:ext>
            </c:extLst>
          </c:dPt>
          <c:dPt>
            <c:idx val="4"/>
            <c:bubble3D val="0"/>
            <c:spPr>
              <a:solidFill>
                <a:srgbClr val="B3D0E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A8-4FFF-90E8-4B7A3DA03039}"/>
              </c:ext>
            </c:extLst>
          </c:dPt>
          <c:dPt>
            <c:idx val="5"/>
            <c:bubble3D val="0"/>
            <c:spPr>
              <a:solidFill>
                <a:srgbClr val="5A8B3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A8-4FFF-90E8-4B7A3DA03039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A8-4FFF-90E8-4B7A3DA03039}"/>
              </c:ext>
            </c:extLst>
          </c:dPt>
          <c:dPt>
            <c:idx val="7"/>
            <c:bubble3D val="0"/>
            <c:spPr>
              <a:solidFill>
                <a:srgbClr val="8D410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A8-4FFF-90E8-4B7A3DA03039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A8-4FFF-90E8-4B7A3DA03039}"/>
              </c:ext>
            </c:extLst>
          </c:dPt>
          <c:dPt>
            <c:idx val="9"/>
            <c:bubble3D val="0"/>
            <c:spPr>
              <a:solidFill>
                <a:srgbClr val="FFD13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A8-4FFF-90E8-4B7A3DA0303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CB7-4B9C-B0FA-3A95F054321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CB7-4B9C-B0FA-3A95F054321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3CB7-4B9C-B0FA-3A95F05432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Sheet1!$A$2:$A$14</c:f>
              <c:strCache>
                <c:ptCount val="13"/>
                <c:pt idx="0">
                  <c:v>ЛЖВ</c:v>
                </c:pt>
                <c:pt idx="1">
                  <c:v>Затронутые/родители</c:v>
                </c:pt>
                <c:pt idx="2">
                  <c:v>ТБ</c:v>
                </c:pt>
                <c:pt idx="3">
                  <c:v>МСМ</c:v>
                </c:pt>
                <c:pt idx="4">
                  <c:v>РС</c:v>
                </c:pt>
                <c:pt idx="5">
                  <c:v>ЛУИН</c:v>
                </c:pt>
                <c:pt idx="6">
                  <c:v>Частные организации</c:v>
                </c:pt>
                <c:pt idx="7">
                  <c:v>Женская сеть с ВИЧ</c:v>
                </c:pt>
                <c:pt idx="8">
                  <c:v>Академические</c:v>
                </c:pt>
                <c:pt idx="9">
                  <c:v>НПО</c:v>
                </c:pt>
                <c:pt idx="10">
                  <c:v>Государственные</c:v>
                </c:pt>
                <c:pt idx="11">
                  <c:v>Международные НПО</c:v>
                </c:pt>
                <c:pt idx="12">
                  <c:v>Многосторонние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A5-4A47-825C-31172BE4A0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4.1808350345095752E-2"/>
          <c:y val="0.71148463662767625"/>
          <c:w val="0.92718576844561107"/>
          <c:h val="0.285995802053740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0FA41-0BA7-42C2-A60B-35BFC2D73AA5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C8403-D75A-4E65-9720-B00F953C3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02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51872-D327-4EF8-BE6F-A2E0B5A6E3F4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9FA70-6237-43B7-A6D1-D6D21EB6E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301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3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8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5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46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3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2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3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7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8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24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F278-854B-4062-B809-FF6EAA755860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398E-C03B-45F7-A160-55934C16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0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0DD56-0E1B-4DE6-8BF9-1F22256C2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ru-RU" b="1" dirty="0"/>
              <a:t>Итоги выборов 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AF28C-6295-48E5-8199-0B2DCE184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7272808" cy="1247565"/>
          </a:xfrm>
        </p:spPr>
        <p:txBody>
          <a:bodyPr>
            <a:normAutofit/>
          </a:bodyPr>
          <a:lstStyle/>
          <a:p>
            <a:pPr algn="r"/>
            <a:endParaRPr lang="en-US" sz="1900" i="1" dirty="0"/>
          </a:p>
          <a:p>
            <a:pPr algn="r"/>
            <a:r>
              <a:rPr lang="ru-RU" sz="1400" i="1" dirty="0"/>
              <a:t> Демеуова Рысалды</a:t>
            </a:r>
            <a:endParaRPr lang="en-GB" sz="1400" i="1" dirty="0"/>
          </a:p>
          <a:p>
            <a:pPr algn="r"/>
            <a:r>
              <a:rPr lang="ru-RU" sz="1600" dirty="0"/>
              <a:t>Координатор Секретариата СКК</a:t>
            </a:r>
          </a:p>
          <a:p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096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52A2-0E16-479C-89AE-DB2DD0726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3200" dirty="0"/>
              <a:t>Всего – 20 (76%), по правилам не менее 40%</a:t>
            </a:r>
            <a:endParaRPr lang="en-GB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68068E-B5B5-4094-BB30-3C664F9C9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77785"/>
              </p:ext>
            </p:extLst>
          </p:nvPr>
        </p:nvGraphicFramePr>
        <p:xfrm>
          <a:off x="457200" y="980728"/>
          <a:ext cx="8435280" cy="5143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640">
                  <a:extLst>
                    <a:ext uri="{9D8B030D-6E8A-4147-A177-3AD203B41FA5}">
                      <a16:colId xmlns:a16="http://schemas.microsoft.com/office/drawing/2014/main" val="1565339135"/>
                    </a:ext>
                  </a:extLst>
                </a:gridCol>
                <a:gridCol w="4217640">
                  <a:extLst>
                    <a:ext uri="{9D8B030D-6E8A-4147-A177-3AD203B41FA5}">
                      <a16:colId xmlns:a16="http://schemas.microsoft.com/office/drawing/2014/main" val="792934981"/>
                    </a:ext>
                  </a:extLst>
                </a:gridCol>
              </a:tblGrid>
              <a:tr h="12237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   Организации гражданского общества, а именно НПО, религиозные, ассоциации и объединения граждан, частные, образовательные организации (5 мест в СКК).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Благотворительный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общественный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фонд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Защита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детей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СПИДа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Общественный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фонд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Санат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алеми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Объединение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юридических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лиц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Казахстанская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Сеть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Противодействию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Туберкулезу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Акционерное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общество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Национальный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медицинский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университет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Товарищество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ограниченной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ответственностью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«NUR -М»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63040"/>
                  </a:ext>
                </a:extLst>
              </a:tr>
              <a:tr h="12237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    Лица, живущие с ВИЧ, и лица, представляющие людей, живущих с ВИЧ; Лица, затронутые туберкулезом; и организации/лица, представляющие людей, затронутых туберкулезом; Лица, входящие в ключевые группы населения и представляющие ключевые группы населения  (7 мест в СКК)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ЛУИН;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РС;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МСМ;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сообщества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Женщин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 ВИЧ;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Лицо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затронутое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ТБ;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Люди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живущие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 ВИЧ -2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03263463"/>
                  </a:ext>
                </a:extLst>
              </a:tr>
              <a:tr h="1396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3.    Международные неправительственные организации (4 места в СКК).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Представительство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(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Проект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ХОУП)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Фонда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здравоохранения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Люди-Людям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Инк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Филиал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Корпорации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"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Центр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Изучения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Глобального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здоровья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в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Центральной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Азии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",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Колумбийский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университет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Филиал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Корпорации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Центры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для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международных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программ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 в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Казахстане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4)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Представительство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НПО «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Партнеры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имя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здоровья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» в РК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81985337"/>
                  </a:ext>
                </a:extLst>
              </a:tr>
              <a:tr h="8771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4.    Международные организации:</a:t>
                      </a:r>
                    </a:p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А) двусторонние партнерские организации (2 места в СКК); </a:t>
                      </a:r>
                    </a:p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Б) многосторонние партнерские организации (2 места в СКК)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1) UNAIDS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Программа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ООН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СПИДу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2) UNODC -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Управление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ООН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наркотикам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и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преступности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3) USAID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Агентство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США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международному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развитию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4) CDC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Центр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контролю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заболеваниями</a:t>
                      </a:r>
                      <a:b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1220357"/>
                  </a:ext>
                </a:extLst>
              </a:tr>
              <a:tr h="421622">
                <a:tc>
                  <a:txBody>
                    <a:bodyPr/>
                    <a:lstStyle/>
                    <a:p>
                      <a:endParaRPr lang="en-GB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881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63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9031-B1CE-489B-A57B-248001795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418058"/>
          </a:xfrm>
        </p:spPr>
        <p:txBody>
          <a:bodyPr>
            <a:noAutofit/>
          </a:bodyPr>
          <a:lstStyle/>
          <a:p>
            <a:r>
              <a:rPr lang="ru-RU" sz="2000" dirty="0"/>
              <a:t>Структура СКК, всего 26 членов</a:t>
            </a:r>
            <a:endParaRPr lang="en-GB" sz="20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4386570-909D-4E82-B25B-0A22BDB86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791958"/>
              </p:ext>
            </p:extLst>
          </p:nvPr>
        </p:nvGraphicFramePr>
        <p:xfrm>
          <a:off x="395536" y="980728"/>
          <a:ext cx="837361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495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0EC18-FF7E-44BA-88DC-E89EE1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Критерий №5. </a:t>
            </a:r>
            <a:r>
              <a:rPr lang="ru-RU" sz="2800" dirty="0"/>
              <a:t>Обеспечение выборности СКК.</a:t>
            </a:r>
            <a:endParaRPr lang="en-GB" sz="2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1892211-CDBC-4F26-8900-87C5D33302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052736"/>
            <a:ext cx="5760640" cy="553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6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F2E3C-AA72-4A12-A090-2F83DA60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Заключение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5D03D-73A8-41F6-88C1-5479B3365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Инициирование внесения изменений в Распоряжение Премьер Министра №43-р от 11 апреля 2017 года (по составу СКК);</a:t>
            </a:r>
          </a:p>
          <a:p>
            <a:r>
              <a:rPr lang="ru-RU" dirty="0"/>
              <a:t>На данном заседании СКК избрать или назначить действующих заместителей председателя СКК (так как они вошли в состав нового СКК);</a:t>
            </a:r>
          </a:p>
          <a:p>
            <a:r>
              <a:rPr lang="ru-RU" dirty="0"/>
              <a:t>Секретариату СКК совместно с заместителями председателя СКК провести выборы надзорного комитета СКК согласно правилам и приступить к реализации плана надзорного комитета СКК на 2019 год, опубликовать на сайте СКК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421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785A-8EEC-4673-99BA-ED3F3F26F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74638"/>
            <a:ext cx="9108504" cy="562074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План надзорного комитета СКК на 2019 год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041BA-268E-41CC-9487-B87BC61A8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r>
              <a:rPr lang="ru-RU" dirty="0"/>
              <a:t>Участие надзорного комитета в брифингах МАФ по итогам 2018 года;</a:t>
            </a:r>
          </a:p>
          <a:p>
            <a:r>
              <a:rPr lang="ru-RU" dirty="0"/>
              <a:t>Приглашать МАФ на заседания СКК;</a:t>
            </a:r>
          </a:p>
          <a:p>
            <a:r>
              <a:rPr lang="ru-RU" dirty="0"/>
              <a:t>Обзор отчетов Основных получателей и </a:t>
            </a:r>
            <a:r>
              <a:rPr lang="ru-RU" dirty="0" err="1"/>
              <a:t>суб</a:t>
            </a:r>
            <a:r>
              <a:rPr lang="ru-RU" dirty="0"/>
              <a:t>-получателей гранта ГФ;</a:t>
            </a:r>
          </a:p>
          <a:p>
            <a:r>
              <a:rPr lang="ru-RU" dirty="0"/>
              <a:t>Осуществить визиты в регионы, утвержденные решением СКК от 09 ноября 2018 года;</a:t>
            </a:r>
          </a:p>
          <a:p>
            <a:r>
              <a:rPr lang="ru-RU" dirty="0"/>
              <a:t>Проводить встречи с ОР, СР и получателями услуг.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079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CC5A-6318-44F8-83B2-AA78D956D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59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76382-C088-4057-96B8-9A376C30B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Глобальный фонд определил 6 квалификационных критериев к Страновому координационному комитету;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r>
              <a:rPr lang="ru-RU" dirty="0"/>
              <a:t>Понимать как правильно их выполнить позволит стране сохранить право на получение финансирования Глобального фонда;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2 из 6 критериев по выборам членов СКК от НПО, а также критерий по управлению КИ, управляется во всех мероприятиях.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54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7537-1D16-4D06-9757-4CFC21C0E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20688"/>
            <a:ext cx="8964488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Страновой координационный комитет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FB9FC-4565-4143-87A8-2CB0120B4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242594"/>
          </a:xfrm>
        </p:spPr>
        <p:txBody>
          <a:bodyPr>
            <a:normAutofit/>
          </a:bodyPr>
          <a:lstStyle/>
          <a:p>
            <a:r>
              <a:rPr lang="ru-RU" dirty="0"/>
              <a:t>СКК - это местный координирующий орган, который отвечает за определение  направлений программ по ВИЧ и ТБ, представление в Глобальный фонд запроса на финансирование и осуществление надзора за реализацией грантов.</a:t>
            </a:r>
          </a:p>
          <a:p>
            <a:r>
              <a:rPr lang="ru-RU" dirty="0"/>
              <a:t>В Казахстане СКК учрежден Распоряжением Премьер Министра №43-р от 11 апреля 2017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0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9B9F6-61F4-45E6-8825-5AE1D73DB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/>
              <a:t>Квалификационный критерий №4: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EB7A7-7234-4E62-B723-CA9B91F0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7464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Все СКК должны подтвердить представленность в комитете людей, живущих с ВИЧ, и людей, представляющих людей, живущих с ВИЧ; а также людей, затронутых* туберкулезом** и малярией***, и людей, представляющих людей, затронутых туберкулезом и малярией, а также людей, входящих в основные затронутые группы населения****, и представляющих основные затронутые группы населения, с учетом эпидемиологической обстановки, прав человека и гендерных аспектов.</a:t>
            </a:r>
          </a:p>
          <a:p>
            <a:r>
              <a:rPr lang="ru-RU" dirty="0"/>
              <a:t> *Люди, которые жили с этими заболеваниями в прошлом или входят в сообщества, в которых эти заболевания являются эндемическими. </a:t>
            </a:r>
          </a:p>
          <a:p>
            <a:r>
              <a:rPr lang="ru-RU" dirty="0"/>
              <a:t>**В странах, в которых туберкулез представляет собой угрозу общественному здравоохранению или которые запрашивают финансирование либо для которых в прошлом утверждалось финансирование для поддержки программ по туберкулезу. </a:t>
            </a:r>
          </a:p>
          <a:p>
            <a:r>
              <a:rPr lang="ru-RU" dirty="0"/>
              <a:t>***В странах, из которых постоянно поступают данные о распространении малярии или которые запрашивают финансирование либо для которых в прошлом утверждалось финансирование для поддержки программ по малярии. </a:t>
            </a:r>
          </a:p>
          <a:p>
            <a:r>
              <a:rPr lang="ru-RU" dirty="0"/>
              <a:t>****Секретариат может снять требование о представленности основных затронутых групп населения, если он сочтет это целесообразным по соображениям безопасности людей.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31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D811-0E65-4817-9E16-E9161E20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/>
              <a:t>Квалификационный критерий №:5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5AA98-59AA-43F4-B7EA-82DEC522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Все члены СКК,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 </a:t>
            </a:r>
          </a:p>
          <a:p>
            <a:endParaRPr lang="ru-RU" dirty="0"/>
          </a:p>
          <a:p>
            <a:r>
              <a:rPr lang="ru-RU" dirty="0"/>
              <a:t>Это требование применяется ко всем членам комитета, представляющим неправительственный сектор, включая членов комитета, на которых распространяется Требование 4, и не применяется к многосторонним и двусторонним партнерам.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01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27DD-27A3-432D-B0C7-73E8F11EE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Критерий 6: </a:t>
            </a:r>
            <a:r>
              <a:rPr lang="ru-RU" sz="2800" dirty="0"/>
              <a:t>Управление конфликтами интересов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7A947-CA4A-4470-84E3-BA8733A01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СКК имеет свою политику по управлению конфликтами интересов и на каждом заседании СКК и других мероприятиях СКК строго следует установленным правилам.</a:t>
            </a:r>
          </a:p>
          <a:p>
            <a:r>
              <a:rPr lang="ru-RU" dirty="0"/>
              <a:t>В одном сообществе не более 1 члена СКК с наличием конфликта интересов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4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7091A-62FF-4CE4-B8B7-55604A235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Каждая страна сама принимает решения кто должен быть представлен в составе СКК (внутренние правила СКК);</a:t>
            </a:r>
          </a:p>
          <a:p>
            <a:r>
              <a:rPr lang="ru-RU" dirty="0"/>
              <a:t>Членами СКК могут быть люди из всех уголков страны, представляющие различные сектора и имеющие разные уровни образования, они обогащают СКК уникальным опытом и навыками. В комитет также входят технические партнеры, работающие в стране в целях поддержки программы.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805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CA360-D2AA-4793-B794-AE4BF13D8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r>
              <a:rPr lang="ru-RU" dirty="0"/>
              <a:t>Члены СКК от неправительственного сектора входят на выборной основе; Состав СКК обновляется один раз в три года;</a:t>
            </a:r>
          </a:p>
          <a:p>
            <a:r>
              <a:rPr lang="ru-RU" dirty="0"/>
              <a:t>Последние выборы неправительственного сектора в Казахстане проходили с 01 октября по 25 ноября 2018 года;</a:t>
            </a:r>
          </a:p>
          <a:p>
            <a:r>
              <a:rPr lang="ru-RU" dirty="0"/>
              <a:t>Объявление было опубликовано в республиканском СМИ, веб-сайтах и распространено с помощью электронной рассылки.</a:t>
            </a:r>
          </a:p>
        </p:txBody>
      </p:sp>
    </p:spTree>
    <p:extLst>
      <p:ext uri="{BB962C8B-B14F-4D97-AF65-F5344CB8AC3E}">
        <p14:creationId xmlns:p14="http://schemas.microsoft.com/office/powerpoint/2010/main" val="19171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A96D1-8049-499A-A2A8-BA1FF6B8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8336"/>
            <a:ext cx="8363272" cy="6381328"/>
          </a:xfrm>
        </p:spPr>
        <p:txBody>
          <a:bodyPr>
            <a:normAutofit/>
          </a:bodyPr>
          <a:lstStyle/>
          <a:p>
            <a:r>
              <a:rPr lang="ru-RU" dirty="0"/>
              <a:t>Была создана Мандатная комиссия, из организаций</a:t>
            </a:r>
            <a:r>
              <a:rPr lang="en-US" dirty="0"/>
              <a:t> </a:t>
            </a:r>
            <a:r>
              <a:rPr lang="ru-RU" dirty="0"/>
              <a:t>(члены) ,  которые не имели контрактов с организациями в Казахстане;</a:t>
            </a:r>
          </a:p>
          <a:p>
            <a:r>
              <a:rPr lang="ru-RU" dirty="0"/>
              <a:t>Техническое задание и регистрационные формы были разработаны рабочей группой с участием представителей НПО и ключевых групп населения;</a:t>
            </a:r>
          </a:p>
          <a:p>
            <a:r>
              <a:rPr lang="ru-RU" dirty="0"/>
              <a:t>В ответ на объявление поступили и были обработаны 111 сообщений от кандидатов и избирателей;</a:t>
            </a:r>
          </a:p>
          <a:p>
            <a:r>
              <a:rPr lang="ru-RU" dirty="0"/>
              <a:t>26.11.2018 года были завершены выборы и итоги были опубликованы на сайте СКК.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65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</TotalTime>
  <Words>765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Итоги выборов </vt:lpstr>
      <vt:lpstr>Презентация PowerPoint</vt:lpstr>
      <vt:lpstr>Страновой координационный комитет</vt:lpstr>
      <vt:lpstr>Квалификационный критерий №4:</vt:lpstr>
      <vt:lpstr>Квалификационный критерий №:5</vt:lpstr>
      <vt:lpstr>Критерий 6: Управление конфликтами интересов</vt:lpstr>
      <vt:lpstr>Презентация PowerPoint</vt:lpstr>
      <vt:lpstr>Презентация PowerPoint</vt:lpstr>
      <vt:lpstr>Презентация PowerPoint</vt:lpstr>
      <vt:lpstr>Всего – 20 (76%), по правилам не менее 40%</vt:lpstr>
      <vt:lpstr>Структура СКК, всего 26 членов</vt:lpstr>
      <vt:lpstr>Критерий №5. Обеспечение выборности СКК.</vt:lpstr>
      <vt:lpstr>Заключение</vt:lpstr>
      <vt:lpstr>План надзорного комитета СКК на 2019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Ainur Abusseitova</cp:lastModifiedBy>
  <cp:revision>74</cp:revision>
  <cp:lastPrinted>2018-10-25T05:00:06Z</cp:lastPrinted>
  <dcterms:created xsi:type="dcterms:W3CDTF">2013-02-25T09:43:45Z</dcterms:created>
  <dcterms:modified xsi:type="dcterms:W3CDTF">2019-01-14T06:39:21Z</dcterms:modified>
</cp:coreProperties>
</file>