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301" r:id="rId3"/>
    <p:sldId id="327" r:id="rId4"/>
    <p:sldId id="305" r:id="rId5"/>
    <p:sldId id="328" r:id="rId6"/>
    <p:sldId id="323" r:id="rId7"/>
    <p:sldId id="324" r:id="rId8"/>
    <p:sldId id="325" r:id="rId9"/>
    <p:sldId id="326" r:id="rId10"/>
    <p:sldId id="322" r:id="rId11"/>
    <p:sldId id="300"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9900FF"/>
    <a:srgbClr val="993300"/>
    <a:srgbClr val="FF9900"/>
    <a:srgbClr val="99CC00"/>
    <a:srgbClr val="CC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12"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73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8241113-1836-496D-976D-702D5D2BB65D}" type="slidenum">
              <a:rPr lang="en-US"/>
              <a:pPr>
                <a:defRPr/>
              </a:pPr>
              <a:t>‹#›</a:t>
            </a:fld>
            <a:endParaRPr lang="en-US" dirty="0"/>
          </a:p>
        </p:txBody>
      </p:sp>
    </p:spTree>
    <p:extLst>
      <p:ext uri="{BB962C8B-B14F-4D97-AF65-F5344CB8AC3E}">
        <p14:creationId xmlns:p14="http://schemas.microsoft.com/office/powerpoint/2010/main" val="403623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C102DD3-1A46-463F-9C96-03759999CCC1}" type="datetimeFigureOut">
              <a:rPr lang="en-US"/>
              <a:pPr>
                <a:defRPr/>
              </a:pPr>
              <a:t>3/4/15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F64573D2-51E4-403A-97DD-0CA827F20A11}" type="slidenum">
              <a:rPr lang="en-US"/>
              <a:pPr>
                <a:defRPr/>
              </a:pPr>
              <a:t>‹#›</a:t>
            </a:fld>
            <a:endParaRPr lang="en-US" dirty="0"/>
          </a:p>
        </p:txBody>
      </p:sp>
    </p:spTree>
    <p:extLst>
      <p:ext uri="{BB962C8B-B14F-4D97-AF65-F5344CB8AC3E}">
        <p14:creationId xmlns:p14="http://schemas.microsoft.com/office/powerpoint/2010/main" val="34410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4CAC6C-CACF-4C95-92F6-1B9D2FD0837D}" type="slidenum">
              <a:rPr lang="en-US" smtClean="0">
                <a:latin typeface="Arial" pitchFamily="34" charset="0"/>
              </a:rPr>
              <a:pPr/>
              <a:t>11</a:t>
            </a:fld>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descr="GMSPowerPoint_Title_Revised.psd"/>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8435" name="Rectangle 3"/>
          <p:cNvSpPr>
            <a:spLocks noGrp="1" noChangeArrowheads="1"/>
          </p:cNvSpPr>
          <p:nvPr>
            <p:ph type="ctrTitle"/>
          </p:nvPr>
        </p:nvSpPr>
        <p:spPr>
          <a:xfrm>
            <a:off x="2362200" y="838200"/>
            <a:ext cx="6477000" cy="1524000"/>
          </a:xfrm>
        </p:spPr>
        <p:txBody>
          <a:bodyPr/>
          <a:lstStyle>
            <a:lvl1pPr algn="ctr">
              <a:defRPr>
                <a:solidFill>
                  <a:srgbClr val="292929"/>
                </a:solidFill>
              </a:defRPr>
            </a:lvl1pPr>
          </a:lstStyle>
          <a:p>
            <a:r>
              <a:rPr lang="en-US"/>
              <a:t>Click to edit Master title style</a:t>
            </a:r>
          </a:p>
        </p:txBody>
      </p:sp>
      <p:sp>
        <p:nvSpPr>
          <p:cNvPr id="18436" name="Rectangle 4"/>
          <p:cNvSpPr>
            <a:spLocks noGrp="1" noChangeArrowheads="1"/>
          </p:cNvSpPr>
          <p:nvPr>
            <p:ph type="subTitle" idx="1"/>
          </p:nvPr>
        </p:nvSpPr>
        <p:spPr>
          <a:xfrm>
            <a:off x="2438400" y="2514600"/>
            <a:ext cx="6400800" cy="990600"/>
          </a:xfrm>
        </p:spPr>
        <p:txBody>
          <a:bodyPr/>
          <a:lstStyle>
            <a:lvl1pPr marL="0" indent="0" algn="r">
              <a:buFontTx/>
              <a:buNone/>
              <a:defRPr/>
            </a:lvl1pPr>
          </a:lstStyle>
          <a:p>
            <a:r>
              <a:rPr lang="en-US"/>
              <a:t>-Click to edit Master subtitle style</a:t>
            </a:r>
          </a:p>
        </p:txBody>
      </p:sp>
      <p:sp>
        <p:nvSpPr>
          <p:cNvPr id="5" name="Rectangle 5"/>
          <p:cNvSpPr>
            <a:spLocks noGrp="1" noChangeArrowheads="1"/>
          </p:cNvSpPr>
          <p:nvPr>
            <p:ph type="dt" sz="half" idx="10"/>
          </p:nvPr>
        </p:nvSpPr>
        <p:spPr>
          <a:xfrm>
            <a:off x="457200" y="6461125"/>
            <a:ext cx="2133600" cy="320675"/>
          </a:xfr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xfrm>
            <a:off x="6553200" y="6461125"/>
            <a:ext cx="2133600" cy="320675"/>
          </a:xfrm>
        </p:spPr>
        <p:txBody>
          <a:bodyPr/>
          <a:lstStyle>
            <a:lvl1pPr>
              <a:defRPr/>
            </a:lvl1pPr>
          </a:lstStyle>
          <a:p>
            <a:pPr>
              <a:defRPr/>
            </a:pPr>
            <a:fld id="{3CC49152-18DE-49BD-A620-BE290953B78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1866D150-0BFE-45FF-9113-2D843A677F8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21336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2484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9AF5CCF-1DF2-45FA-8347-7A2D1553D44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DD22346-1300-425C-9908-C026E8C72A9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668E18B-1345-428A-8D39-9E0991C52D8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91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600200"/>
            <a:ext cx="4191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CCFA6B35-57CC-4929-BEFF-5EE067CF72C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F07D1327-A428-4541-9836-8D0198EC454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F53AE81B-726F-40B7-A8F9-E537CA2A2D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3FA0272C-DDB2-407D-AF8C-14DAEC7FF1A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6C2EF869-56A6-40DE-8C65-EAA0C24B352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944C013-1058-43BF-80B5-A5A6A820C7D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GMSPowerPoint3_horizbar"/>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752600" y="152400"/>
            <a:ext cx="7239000" cy="1096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534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228600" y="60960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934200" y="60960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9840C57-F093-41AC-A68F-21B60F3AF54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rtl="0" eaLnBrk="0" fontAlgn="base" hangingPunct="0">
        <a:spcBef>
          <a:spcPct val="0"/>
        </a:spcBef>
        <a:spcAft>
          <a:spcPct val="0"/>
        </a:spcAft>
        <a:defRPr sz="3800">
          <a:solidFill>
            <a:schemeClr val="tx1"/>
          </a:solidFill>
          <a:latin typeface="+mj-lt"/>
          <a:ea typeface="+mj-ea"/>
          <a:cs typeface="+mj-cs"/>
        </a:defRPr>
      </a:lvl1pPr>
      <a:lvl2pPr algn="l" rtl="0" eaLnBrk="0" fontAlgn="base" hangingPunct="0">
        <a:spcBef>
          <a:spcPct val="0"/>
        </a:spcBef>
        <a:spcAft>
          <a:spcPct val="0"/>
        </a:spcAft>
        <a:defRPr sz="3800">
          <a:solidFill>
            <a:schemeClr val="tx1"/>
          </a:solidFill>
          <a:latin typeface="Myriad Roman" pitchFamily="34" charset="0"/>
        </a:defRPr>
      </a:lvl2pPr>
      <a:lvl3pPr algn="l" rtl="0" eaLnBrk="0" fontAlgn="base" hangingPunct="0">
        <a:spcBef>
          <a:spcPct val="0"/>
        </a:spcBef>
        <a:spcAft>
          <a:spcPct val="0"/>
        </a:spcAft>
        <a:defRPr sz="3800">
          <a:solidFill>
            <a:schemeClr val="tx1"/>
          </a:solidFill>
          <a:latin typeface="Myriad Roman" pitchFamily="34" charset="0"/>
        </a:defRPr>
      </a:lvl3pPr>
      <a:lvl4pPr algn="l" rtl="0" eaLnBrk="0" fontAlgn="base" hangingPunct="0">
        <a:spcBef>
          <a:spcPct val="0"/>
        </a:spcBef>
        <a:spcAft>
          <a:spcPct val="0"/>
        </a:spcAft>
        <a:defRPr sz="3800">
          <a:solidFill>
            <a:schemeClr val="tx1"/>
          </a:solidFill>
          <a:latin typeface="Myriad Roman" pitchFamily="34" charset="0"/>
        </a:defRPr>
      </a:lvl4pPr>
      <a:lvl5pPr algn="l" rtl="0" eaLnBrk="0" fontAlgn="base" hangingPunct="0">
        <a:spcBef>
          <a:spcPct val="0"/>
        </a:spcBef>
        <a:spcAft>
          <a:spcPct val="0"/>
        </a:spcAft>
        <a:defRPr sz="3800">
          <a:solidFill>
            <a:schemeClr val="tx1"/>
          </a:solidFill>
          <a:latin typeface="Myriad Roman" pitchFamily="34" charset="0"/>
        </a:defRPr>
      </a:lvl5pPr>
      <a:lvl6pPr marL="457200" algn="l" rtl="0" fontAlgn="base">
        <a:spcBef>
          <a:spcPct val="0"/>
        </a:spcBef>
        <a:spcAft>
          <a:spcPct val="0"/>
        </a:spcAft>
        <a:defRPr sz="3800">
          <a:solidFill>
            <a:schemeClr val="tx1"/>
          </a:solidFill>
          <a:latin typeface="Myriad Roman" pitchFamily="34" charset="0"/>
        </a:defRPr>
      </a:lvl6pPr>
      <a:lvl7pPr marL="914400" algn="l" rtl="0" fontAlgn="base">
        <a:spcBef>
          <a:spcPct val="0"/>
        </a:spcBef>
        <a:spcAft>
          <a:spcPct val="0"/>
        </a:spcAft>
        <a:defRPr sz="3800">
          <a:solidFill>
            <a:schemeClr val="tx1"/>
          </a:solidFill>
          <a:latin typeface="Myriad Roman" pitchFamily="34" charset="0"/>
        </a:defRPr>
      </a:lvl7pPr>
      <a:lvl8pPr marL="1371600" algn="l" rtl="0" fontAlgn="base">
        <a:spcBef>
          <a:spcPct val="0"/>
        </a:spcBef>
        <a:spcAft>
          <a:spcPct val="0"/>
        </a:spcAft>
        <a:defRPr sz="3800">
          <a:solidFill>
            <a:schemeClr val="tx1"/>
          </a:solidFill>
          <a:latin typeface="Myriad Roman" pitchFamily="34" charset="0"/>
        </a:defRPr>
      </a:lvl8pPr>
      <a:lvl9pPr marL="1828800" algn="l" rtl="0" fontAlgn="base">
        <a:spcBef>
          <a:spcPct val="0"/>
        </a:spcBef>
        <a:spcAft>
          <a:spcPct val="0"/>
        </a:spcAft>
        <a:defRPr sz="3800">
          <a:solidFill>
            <a:schemeClr val="tx1"/>
          </a:solidFill>
          <a:latin typeface="Myriad Roman" pitchFamily="34"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defRPr>
      </a:lvl2pPr>
      <a:lvl3pPr marL="1143000" indent="-228600" algn="l" rtl="0" eaLnBrk="0" fontAlgn="base" hangingPunct="0">
        <a:spcBef>
          <a:spcPct val="20000"/>
        </a:spcBef>
        <a:spcAft>
          <a:spcPct val="0"/>
        </a:spcAft>
        <a:buChar char="•"/>
        <a:defRPr sz="2400">
          <a:solidFill>
            <a:srgbClr val="4D4D4D"/>
          </a:solidFill>
          <a:latin typeface="+mn-lt"/>
        </a:defRPr>
      </a:lvl3pPr>
      <a:lvl4pPr marL="1600200" indent="-228600" algn="l" rtl="0" eaLnBrk="0" fontAlgn="base" hangingPunct="0">
        <a:spcBef>
          <a:spcPct val="20000"/>
        </a:spcBef>
        <a:spcAft>
          <a:spcPct val="0"/>
        </a:spcAft>
        <a:buChar char="–"/>
        <a:defRPr sz="2000">
          <a:solidFill>
            <a:srgbClr val="4D4D4D"/>
          </a:solidFill>
          <a:latin typeface="+mn-lt"/>
        </a:defRPr>
      </a:lvl4pPr>
      <a:lvl5pPr marL="2057400" indent="-228600" algn="l" rtl="0" eaLnBrk="0" fontAlgn="base" hangingPunct="0">
        <a:spcBef>
          <a:spcPct val="20000"/>
        </a:spcBef>
        <a:spcAft>
          <a:spcPct val="0"/>
        </a:spcAft>
        <a:buChar char="»"/>
        <a:defRPr sz="2000">
          <a:solidFill>
            <a:srgbClr val="4D4D4D"/>
          </a:solidFill>
          <a:latin typeface="+mn-lt"/>
        </a:defRPr>
      </a:lvl5pPr>
      <a:lvl6pPr marL="2514600" indent="-228600" algn="l" rtl="0" fontAlgn="base">
        <a:spcBef>
          <a:spcPct val="20000"/>
        </a:spcBef>
        <a:spcAft>
          <a:spcPct val="0"/>
        </a:spcAft>
        <a:buChar char="»"/>
        <a:defRPr sz="2000">
          <a:solidFill>
            <a:srgbClr val="4D4D4D"/>
          </a:solidFill>
          <a:latin typeface="+mn-lt"/>
        </a:defRPr>
      </a:lvl6pPr>
      <a:lvl7pPr marL="2971800" indent="-228600" algn="l" rtl="0" fontAlgn="base">
        <a:spcBef>
          <a:spcPct val="20000"/>
        </a:spcBef>
        <a:spcAft>
          <a:spcPct val="0"/>
        </a:spcAft>
        <a:buChar char="»"/>
        <a:defRPr sz="2000">
          <a:solidFill>
            <a:srgbClr val="4D4D4D"/>
          </a:solidFill>
          <a:latin typeface="+mn-lt"/>
        </a:defRPr>
      </a:lvl7pPr>
      <a:lvl8pPr marL="3429000" indent="-228600" algn="l" rtl="0" fontAlgn="base">
        <a:spcBef>
          <a:spcPct val="20000"/>
        </a:spcBef>
        <a:spcAft>
          <a:spcPct val="0"/>
        </a:spcAft>
        <a:buChar char="»"/>
        <a:defRPr sz="2000">
          <a:solidFill>
            <a:srgbClr val="4D4D4D"/>
          </a:solidFill>
          <a:latin typeface="+mn-lt"/>
        </a:defRPr>
      </a:lvl8pPr>
      <a:lvl9pPr marL="3886200" indent="-228600" algn="l" rtl="0" fontAlgn="base">
        <a:spcBef>
          <a:spcPct val="20000"/>
        </a:spcBef>
        <a:spcAft>
          <a:spcPct val="0"/>
        </a:spcAft>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3276600" y="4572000"/>
            <a:ext cx="5410200" cy="990600"/>
          </a:xfrm>
        </p:spPr>
        <p:txBody>
          <a:bodyPr/>
          <a:lstStyle/>
          <a:p>
            <a:pPr>
              <a:defRPr/>
            </a:pPr>
            <a:r>
              <a:rPr lang="en-US" sz="1800" b="1" dirty="0" smtClean="0">
                <a:solidFill>
                  <a:schemeClr val="tx1"/>
                </a:solidFill>
              </a:rPr>
              <a:t>04</a:t>
            </a:r>
            <a:r>
              <a:rPr lang="ru-RU" sz="1800" b="1" dirty="0" smtClean="0">
                <a:solidFill>
                  <a:schemeClr val="tx1"/>
                </a:solidFill>
              </a:rPr>
              <a:t>.0</a:t>
            </a:r>
            <a:r>
              <a:rPr lang="en-US" sz="1800" b="1" dirty="0" smtClean="0">
                <a:solidFill>
                  <a:schemeClr val="tx1"/>
                </a:solidFill>
              </a:rPr>
              <a:t>3</a:t>
            </a:r>
            <a:r>
              <a:rPr lang="ru-RU" sz="1800" b="1" dirty="0" smtClean="0">
                <a:solidFill>
                  <a:schemeClr val="tx1"/>
                </a:solidFill>
              </a:rPr>
              <a:t>.201</a:t>
            </a:r>
            <a:r>
              <a:rPr lang="en-US" sz="1800" b="1" dirty="0" smtClean="0">
                <a:solidFill>
                  <a:schemeClr val="tx1"/>
                </a:solidFill>
              </a:rPr>
              <a:t>5</a:t>
            </a:r>
            <a:r>
              <a:rPr lang="ru-RU" sz="1800" b="1" dirty="0">
                <a:solidFill>
                  <a:schemeClr val="tx1"/>
                </a:solidFill>
              </a:rPr>
              <a:t>		Команда </a:t>
            </a:r>
            <a:r>
              <a:rPr lang="fr-FR" sz="1800" b="1" dirty="0">
                <a:solidFill>
                  <a:schemeClr val="tx1"/>
                </a:solidFill>
              </a:rPr>
              <a:t>GMS</a:t>
            </a:r>
            <a:r>
              <a:rPr lang="fr-FR" sz="1800" dirty="0">
                <a:solidFill>
                  <a:schemeClr val="tx1"/>
                </a:solidFill>
              </a:rPr>
              <a:t>:</a:t>
            </a:r>
          </a:p>
          <a:p>
            <a:pPr>
              <a:defRPr/>
            </a:pPr>
            <a:r>
              <a:rPr lang="ru-RU" sz="1800" dirty="0">
                <a:solidFill>
                  <a:schemeClr val="tx1"/>
                </a:solidFill>
              </a:rPr>
              <a:t>Давид Отиашвили</a:t>
            </a:r>
            <a:endParaRPr lang="fr-FR" sz="1800" dirty="0">
              <a:solidFill>
                <a:schemeClr val="tx1"/>
              </a:solidFill>
            </a:endParaRPr>
          </a:p>
          <a:p>
            <a:pPr>
              <a:defRPr/>
            </a:pPr>
            <a:r>
              <a:rPr lang="ru-RU" sz="1800" dirty="0">
                <a:solidFill>
                  <a:schemeClr val="tx1"/>
                </a:solidFill>
              </a:rPr>
              <a:t>Наталья Давыденко</a:t>
            </a:r>
          </a:p>
          <a:p>
            <a:pPr>
              <a:defRPr/>
            </a:pPr>
            <a:r>
              <a:rPr lang="ru-RU" sz="1800" dirty="0" smtClean="0">
                <a:solidFill>
                  <a:schemeClr val="tx1"/>
                </a:solidFill>
              </a:rPr>
              <a:t>Дария </a:t>
            </a:r>
            <a:r>
              <a:rPr lang="ru-RU" sz="1800" dirty="0">
                <a:solidFill>
                  <a:schemeClr val="tx1"/>
                </a:solidFill>
              </a:rPr>
              <a:t>Темирбекова</a:t>
            </a:r>
            <a:endParaRPr lang="fr-FR" sz="1800" dirty="0">
              <a:solidFill>
                <a:schemeClr val="tx1"/>
              </a:solidFill>
            </a:endParaRPr>
          </a:p>
        </p:txBody>
      </p:sp>
      <p:sp>
        <p:nvSpPr>
          <p:cNvPr id="3075" name="Rectangle 4"/>
          <p:cNvSpPr>
            <a:spLocks noGrp="1" noChangeArrowheads="1"/>
          </p:cNvSpPr>
          <p:nvPr>
            <p:ph type="ctrTitle"/>
          </p:nvPr>
        </p:nvSpPr>
        <p:spPr>
          <a:xfrm>
            <a:off x="2286000" y="1143000"/>
            <a:ext cx="6477000" cy="2438400"/>
          </a:xfrm>
        </p:spPr>
        <p:txBody>
          <a:bodyPr/>
          <a:lstStyle/>
          <a:p>
            <a:pPr eaLnBrk="1" hangingPunct="1"/>
            <a:r>
              <a:rPr lang="ru-RU" sz="4000" b="1" dirty="0" smtClean="0">
                <a:solidFill>
                  <a:srgbClr val="000090"/>
                </a:solidFill>
                <a:latin typeface="Myriad Roman" charset="0"/>
              </a:rPr>
              <a:t/>
            </a:r>
            <a:br>
              <a:rPr lang="ru-RU" sz="4000" b="1" dirty="0" smtClean="0">
                <a:solidFill>
                  <a:srgbClr val="000090"/>
                </a:solidFill>
                <a:latin typeface="Myriad Roman" charset="0"/>
              </a:rPr>
            </a:br>
            <a:r>
              <a:rPr lang="ru-RU" sz="4000" b="1" dirty="0" smtClean="0">
                <a:solidFill>
                  <a:srgbClr val="000090"/>
                </a:solidFill>
                <a:latin typeface="Myriad Roman" charset="0"/>
              </a:rPr>
              <a:t>Повышение </a:t>
            </a:r>
            <a:r>
              <a:rPr lang="ru-RU" sz="4000" b="1" dirty="0">
                <a:solidFill>
                  <a:srgbClr val="000090"/>
                </a:solidFill>
                <a:latin typeface="Myriad Roman" charset="0"/>
              </a:rPr>
              <a:t>потенциала СКК Республики</a:t>
            </a:r>
            <a:r>
              <a:rPr lang="en-US" sz="4000" b="1" dirty="0">
                <a:solidFill>
                  <a:srgbClr val="000090"/>
                </a:solidFill>
                <a:latin typeface="Myriad Roman" charset="0"/>
              </a:rPr>
              <a:t> </a:t>
            </a:r>
            <a:r>
              <a:rPr lang="ru-RU" sz="4000" b="1" dirty="0">
                <a:solidFill>
                  <a:srgbClr val="000090"/>
                </a:solidFill>
                <a:latin typeface="Myriad Roman" charset="0"/>
              </a:rPr>
              <a:t/>
            </a:r>
            <a:br>
              <a:rPr lang="ru-RU" sz="4000" b="1" dirty="0">
                <a:solidFill>
                  <a:srgbClr val="000090"/>
                </a:solidFill>
                <a:latin typeface="Myriad Roman" charset="0"/>
              </a:rPr>
            </a:br>
            <a:r>
              <a:rPr lang="ru-RU" sz="4000" b="1" dirty="0">
                <a:solidFill>
                  <a:srgbClr val="000090"/>
                </a:solidFill>
                <a:latin typeface="Myriad Roman" charset="0"/>
              </a:rPr>
              <a:t>Казахстан</a:t>
            </a:r>
            <a:endParaRPr lang="en-US" sz="4000" dirty="0" smtClean="0">
              <a:solidFill>
                <a:srgbClr val="000090"/>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14400" y="2895600"/>
            <a:ext cx="7239000" cy="1096963"/>
          </a:xfrm>
        </p:spPr>
        <p:txBody>
          <a:bodyPr/>
          <a:lstStyle/>
          <a:p>
            <a:pPr algn="ctr"/>
            <a:r>
              <a:rPr lang="ru-RU" sz="2800" b="1" dirty="0" smtClean="0">
                <a:solidFill>
                  <a:srgbClr val="336600"/>
                </a:solidFill>
              </a:rPr>
              <a:t>СПАСИБО ЗА ВНИМАНИЕ!</a:t>
            </a:r>
            <a:endParaRPr lang="ru-RU" sz="2800" b="1" dirty="0">
              <a:solidFill>
                <a:srgbClr val="336600"/>
              </a:solidFill>
            </a:endParaRPr>
          </a:p>
        </p:txBody>
      </p:sp>
      <p:sp>
        <p:nvSpPr>
          <p:cNvPr id="3" name="Содержимое 2"/>
          <p:cNvSpPr>
            <a:spLocks noGrp="1"/>
          </p:cNvSpPr>
          <p:nvPr>
            <p:ph idx="1"/>
          </p:nvPr>
        </p:nvSpPr>
        <p:spPr>
          <a:xfrm>
            <a:off x="304800" y="1371600"/>
            <a:ext cx="8686800" cy="5181600"/>
          </a:xfrm>
        </p:spPr>
        <p:txBody>
          <a:bodyPr/>
          <a:lstStyle/>
          <a:p>
            <a:pPr marL="0" indent="0" algn="just">
              <a:buNone/>
            </a:pPr>
            <a:endParaRPr lang="ru-RU" sz="1600" b="1" dirty="0" smtClean="0">
              <a:solidFill>
                <a:srgbClr val="336600"/>
              </a:solidFill>
            </a:endParaRPr>
          </a:p>
          <a:p>
            <a:pPr marL="0" indent="0" algn="just">
              <a:buNone/>
            </a:pPr>
            <a:endParaRPr lang="ru-RU" sz="1800" b="1" dirty="0" smtClean="0">
              <a:solidFill>
                <a:srgbClr val="800000"/>
              </a:solidFill>
            </a:endParaRPr>
          </a:p>
          <a:p>
            <a:pPr marL="0" indent="0" algn="just">
              <a:buNone/>
            </a:pPr>
            <a:endParaRPr lang="ru-RU" sz="1800" b="1" dirty="0">
              <a:solidFill>
                <a:srgbClr val="800000"/>
              </a:solidFill>
            </a:endParaRPr>
          </a:p>
          <a:p>
            <a:pPr marL="0" indent="0" algn="just">
              <a:buNone/>
            </a:pPr>
            <a:endParaRPr lang="ru-RU" sz="1800" b="1" dirty="0" smtClean="0">
              <a:solidFill>
                <a:srgbClr val="800000"/>
              </a:solidFill>
            </a:endParaRPr>
          </a:p>
          <a:p>
            <a:pPr marL="0" indent="0" algn="just">
              <a:buNone/>
            </a:pPr>
            <a:endParaRPr lang="ru-RU" sz="1800" dirty="0" smtClean="0">
              <a:solidFill>
                <a:srgbClr val="336600"/>
              </a:solidFill>
            </a:endParaRPr>
          </a:p>
        </p:txBody>
      </p:sp>
    </p:spTree>
    <p:extLst>
      <p:ext uri="{BB962C8B-B14F-4D97-AF65-F5344CB8AC3E}">
        <p14:creationId xmlns:p14="http://schemas.microsoft.com/office/powerpoint/2010/main" val="160989230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dirty="0" smtClean="0"/>
          </a:p>
        </p:txBody>
      </p:sp>
      <p:sp>
        <p:nvSpPr>
          <p:cNvPr id="33795" name="Rectangle 3"/>
          <p:cNvSpPr>
            <a:spLocks noGrp="1" noChangeArrowheads="1"/>
          </p:cNvSpPr>
          <p:nvPr>
            <p:ph type="body" idx="1"/>
          </p:nvPr>
        </p:nvSpPr>
        <p:spPr/>
        <p:txBody>
          <a:bodyPr/>
          <a:lstStyle/>
          <a:p>
            <a:pPr eaLnBrk="1" hangingPunct="1"/>
            <a:endParaRPr lang="en-US" dirty="0" smtClean="0"/>
          </a:p>
        </p:txBody>
      </p:sp>
      <p:pic>
        <p:nvPicPr>
          <p:cNvPr id="2" name="Picture 1" descr="GMSPowerPoint_EndSlide.ps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sz="2800" b="1" dirty="0" smtClean="0">
                <a:solidFill>
                  <a:srgbClr val="336600"/>
                </a:solidFill>
              </a:rPr>
              <a:t>ЦЕЛЬ МИССИИ</a:t>
            </a:r>
            <a:r>
              <a:rPr lang="en-US" sz="2800" b="1" dirty="0" smtClean="0">
                <a:solidFill>
                  <a:srgbClr val="336600"/>
                </a:solidFill>
              </a:rPr>
              <a:t> GMS</a:t>
            </a:r>
            <a:endParaRPr lang="en-US" sz="2800" b="1" dirty="0">
              <a:solidFill>
                <a:srgbClr val="336600"/>
              </a:solidFill>
            </a:endParaRPr>
          </a:p>
        </p:txBody>
      </p:sp>
      <p:sp>
        <p:nvSpPr>
          <p:cNvPr id="3" name="Content Placeholder 2"/>
          <p:cNvSpPr>
            <a:spLocks noGrp="1"/>
          </p:cNvSpPr>
          <p:nvPr>
            <p:ph idx="1"/>
          </p:nvPr>
        </p:nvSpPr>
        <p:spPr>
          <a:xfrm>
            <a:off x="381000" y="1600200"/>
            <a:ext cx="8534400" cy="4267200"/>
          </a:xfrm>
        </p:spPr>
        <p:txBody>
          <a:bodyPr/>
          <a:lstStyle/>
          <a:p>
            <a:endParaRPr lang="ru-RU" sz="2600" dirty="0" smtClean="0">
              <a:solidFill>
                <a:srgbClr val="336600"/>
              </a:solidFill>
            </a:endParaRPr>
          </a:p>
          <a:p>
            <a:pPr marL="0" indent="0">
              <a:buNone/>
            </a:pPr>
            <a:r>
              <a:rPr lang="ru-RU" sz="2600" dirty="0" smtClean="0">
                <a:solidFill>
                  <a:srgbClr val="336600"/>
                </a:solidFill>
              </a:rPr>
              <a:t>	1) Содействие СКК в выполнении требований и </a:t>
            </a:r>
            <a:r>
              <a:rPr lang="en-US" sz="2600" dirty="0" smtClean="0">
                <a:solidFill>
                  <a:srgbClr val="336600"/>
                </a:solidFill>
              </a:rPr>
              <a:t>	</a:t>
            </a:r>
            <a:r>
              <a:rPr lang="ru-RU" sz="2600" dirty="0" smtClean="0">
                <a:solidFill>
                  <a:srgbClr val="336600"/>
                </a:solidFill>
              </a:rPr>
              <a:t>минимальных стандартов ГФ</a:t>
            </a:r>
          </a:p>
          <a:p>
            <a:endParaRPr lang="ru-RU" sz="2600" dirty="0" smtClean="0">
              <a:solidFill>
                <a:srgbClr val="336600"/>
              </a:solidFill>
            </a:endParaRPr>
          </a:p>
          <a:p>
            <a:pPr marL="0" indent="0">
              <a:buNone/>
            </a:pPr>
            <a:r>
              <a:rPr lang="ru-RU" sz="2600" dirty="0" smtClean="0">
                <a:solidFill>
                  <a:srgbClr val="336600"/>
                </a:solidFill>
              </a:rPr>
              <a:t>	2) Помощь в разработке </a:t>
            </a:r>
            <a:r>
              <a:rPr lang="ru-RU" sz="2600" dirty="0">
                <a:solidFill>
                  <a:srgbClr val="336600"/>
                </a:solidFill>
              </a:rPr>
              <a:t>П</a:t>
            </a:r>
            <a:r>
              <a:rPr lang="ru-RU" sz="2600" dirty="0" smtClean="0">
                <a:solidFill>
                  <a:srgbClr val="336600"/>
                </a:solidFill>
              </a:rPr>
              <a:t>лана устойчивости </a:t>
            </a:r>
            <a:r>
              <a:rPr lang="en-US" sz="2600" dirty="0" smtClean="0">
                <a:solidFill>
                  <a:srgbClr val="336600"/>
                </a:solidFill>
              </a:rPr>
              <a:t>	</a:t>
            </a:r>
            <a:r>
              <a:rPr lang="ru-RU" sz="2600" dirty="0" smtClean="0">
                <a:solidFill>
                  <a:srgbClr val="336600"/>
                </a:solidFill>
              </a:rPr>
              <a:t>координации ответа страны на две эпидемии</a:t>
            </a:r>
            <a:endParaRPr lang="en-US" sz="2600" dirty="0">
              <a:solidFill>
                <a:srgbClr val="336600"/>
              </a:solidFill>
            </a:endParaRPr>
          </a:p>
        </p:txBody>
      </p:sp>
      <p:sp>
        <p:nvSpPr>
          <p:cNvPr id="4" name="TextBox 3"/>
          <p:cNvSpPr txBox="1"/>
          <p:nvPr/>
        </p:nvSpPr>
        <p:spPr>
          <a:xfrm>
            <a:off x="6705600" y="660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061609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sz="3600" b="1" dirty="0" smtClean="0">
                <a:solidFill>
                  <a:srgbClr val="008000"/>
                </a:solidFill>
              </a:rPr>
              <a:t>Функции СКК</a:t>
            </a:r>
            <a:endParaRPr lang="en-US" sz="3600" b="1" dirty="0">
              <a:solidFill>
                <a:srgbClr val="008000"/>
              </a:solidFill>
            </a:endParaRPr>
          </a:p>
        </p:txBody>
      </p:sp>
      <p:sp>
        <p:nvSpPr>
          <p:cNvPr id="3" name="Content Placeholder 2"/>
          <p:cNvSpPr>
            <a:spLocks noGrp="1"/>
          </p:cNvSpPr>
          <p:nvPr>
            <p:ph idx="1"/>
          </p:nvPr>
        </p:nvSpPr>
        <p:spPr/>
        <p:txBody>
          <a:bodyPr/>
          <a:lstStyle/>
          <a:p>
            <a:r>
              <a:rPr lang="ru-RU" sz="2200" dirty="0" smtClean="0">
                <a:solidFill>
                  <a:srgbClr val="008000"/>
                </a:solidFill>
              </a:rPr>
              <a:t>Координация разработки и подачи национальной заявки</a:t>
            </a:r>
          </a:p>
          <a:p>
            <a:pPr lvl="0"/>
            <a:endParaRPr lang="ru-RU" sz="2200" dirty="0" smtClean="0">
              <a:solidFill>
                <a:srgbClr val="008000"/>
              </a:solidFill>
            </a:endParaRPr>
          </a:p>
          <a:p>
            <a:pPr lvl="0"/>
            <a:r>
              <a:rPr lang="ru-RU" sz="2200" dirty="0" smtClean="0">
                <a:solidFill>
                  <a:srgbClr val="008000"/>
                </a:solidFill>
              </a:rPr>
              <a:t>Выбор Основного Получателя</a:t>
            </a:r>
          </a:p>
          <a:p>
            <a:pPr lvl="0"/>
            <a:endParaRPr lang="ru-RU" sz="2200" dirty="0" smtClean="0">
              <a:solidFill>
                <a:srgbClr val="008000"/>
              </a:solidFill>
            </a:endParaRPr>
          </a:p>
          <a:p>
            <a:pPr lvl="0"/>
            <a:r>
              <a:rPr lang="ru-RU" sz="2200" dirty="0" smtClean="0">
                <a:solidFill>
                  <a:srgbClr val="008000"/>
                </a:solidFill>
              </a:rPr>
              <a:t>Надзор за осуществлением грантов</a:t>
            </a:r>
          </a:p>
          <a:p>
            <a:pPr lvl="0"/>
            <a:endParaRPr lang="ru-RU" sz="2200" dirty="0" smtClean="0">
              <a:solidFill>
                <a:srgbClr val="008000"/>
              </a:solidFill>
            </a:endParaRPr>
          </a:p>
          <a:p>
            <a:pPr lvl="0"/>
            <a:r>
              <a:rPr lang="ru-RU" sz="2200" dirty="0" err="1" smtClean="0">
                <a:solidFill>
                  <a:srgbClr val="008000"/>
                </a:solidFill>
              </a:rPr>
              <a:t>Перепрограмирование</a:t>
            </a:r>
            <a:r>
              <a:rPr lang="ru-RU" sz="2200" dirty="0" smtClean="0">
                <a:solidFill>
                  <a:srgbClr val="008000"/>
                </a:solidFill>
              </a:rPr>
              <a:t> грантов при необходимости</a:t>
            </a:r>
          </a:p>
          <a:p>
            <a:pPr lvl="0"/>
            <a:endParaRPr lang="ru-RU" sz="2200" dirty="0" smtClean="0">
              <a:solidFill>
                <a:srgbClr val="008000"/>
              </a:solidFill>
            </a:endParaRPr>
          </a:p>
          <a:p>
            <a:pPr lvl="0"/>
            <a:r>
              <a:rPr lang="ru-RU" sz="2200" dirty="0" smtClean="0">
                <a:solidFill>
                  <a:srgbClr val="008000"/>
                </a:solidFill>
              </a:rPr>
              <a:t>Обеспечение связи между грантами Глобального Фонда и другими национальными программами по здравоохранению и развитию</a:t>
            </a:r>
          </a:p>
          <a:p>
            <a:pPr lvl="0"/>
            <a:endParaRPr lang="en-US" sz="1400" dirty="0"/>
          </a:p>
          <a:p>
            <a:endParaRPr lang="en-US" sz="2000" dirty="0"/>
          </a:p>
        </p:txBody>
      </p:sp>
    </p:spTree>
    <p:extLst>
      <p:ext uri="{BB962C8B-B14F-4D97-AF65-F5344CB8AC3E}">
        <p14:creationId xmlns:p14="http://schemas.microsoft.com/office/powerpoint/2010/main" val="33796832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sz="2800" b="1" dirty="0" smtClean="0">
                <a:solidFill>
                  <a:srgbClr val="336600"/>
                </a:solidFill>
              </a:rPr>
              <a:t>ТРЕБОВАНИЯ И МИНИМАЛЬНЫЕ СТАНДАРТЫ ГФ</a:t>
            </a:r>
            <a:endParaRPr lang="en-US" sz="2800" b="1" dirty="0">
              <a:solidFill>
                <a:srgbClr val="336600"/>
              </a:solidFill>
            </a:endParaRPr>
          </a:p>
        </p:txBody>
      </p:sp>
      <p:sp>
        <p:nvSpPr>
          <p:cNvPr id="3" name="Content Placeholder 2"/>
          <p:cNvSpPr>
            <a:spLocks noGrp="1"/>
          </p:cNvSpPr>
          <p:nvPr>
            <p:ph idx="1"/>
          </p:nvPr>
        </p:nvSpPr>
        <p:spPr>
          <a:xfrm>
            <a:off x="457200" y="1600200"/>
            <a:ext cx="8534400" cy="4800600"/>
          </a:xfrm>
        </p:spPr>
        <p:txBody>
          <a:bodyPr/>
          <a:lstStyle/>
          <a:p>
            <a:pPr marL="0" indent="0">
              <a:buNone/>
            </a:pPr>
            <a:r>
              <a:rPr lang="ru-RU" sz="2400" b="1" u="sng" dirty="0" smtClean="0">
                <a:solidFill>
                  <a:srgbClr val="336600"/>
                </a:solidFill>
              </a:rPr>
              <a:t>Требования к СКК распространяются на:</a:t>
            </a:r>
          </a:p>
          <a:p>
            <a:pPr marL="0" indent="0">
              <a:buNone/>
            </a:pPr>
            <a:endParaRPr lang="en-US" sz="2400" dirty="0">
              <a:solidFill>
                <a:srgbClr val="336600"/>
              </a:solidFill>
            </a:endParaRPr>
          </a:p>
          <a:p>
            <a:pPr marL="457200" indent="-457200">
              <a:buAutoNum type="arabicPeriod"/>
            </a:pPr>
            <a:r>
              <a:rPr lang="ru-RU" sz="2000" dirty="0" smtClean="0">
                <a:solidFill>
                  <a:srgbClr val="336600"/>
                </a:solidFill>
              </a:rPr>
              <a:t>Процесс разработки заявок на финансирование</a:t>
            </a:r>
          </a:p>
          <a:p>
            <a:pPr marL="457200" indent="-457200">
              <a:buAutoNum type="arabicPeriod"/>
            </a:pPr>
            <a:r>
              <a:rPr lang="ru-RU" sz="2000" dirty="0" smtClean="0">
                <a:solidFill>
                  <a:srgbClr val="336600"/>
                </a:solidFill>
              </a:rPr>
              <a:t>Процедуры назначения ОР </a:t>
            </a:r>
            <a:endParaRPr lang="en-US" sz="2000" dirty="0" smtClean="0">
              <a:solidFill>
                <a:srgbClr val="336600"/>
              </a:solidFill>
            </a:endParaRPr>
          </a:p>
          <a:p>
            <a:pPr marL="457200" indent="-457200">
              <a:buAutoNum type="arabicPeriod"/>
            </a:pPr>
            <a:endParaRPr lang="ru-RU" sz="2000" dirty="0" smtClean="0">
              <a:solidFill>
                <a:srgbClr val="336600"/>
              </a:solidFill>
            </a:endParaRPr>
          </a:p>
          <a:p>
            <a:pPr marL="457200" indent="-457200">
              <a:buAutoNum type="arabicPeriod"/>
            </a:pPr>
            <a:r>
              <a:rPr lang="ru-RU" sz="2000" dirty="0" smtClean="0">
                <a:solidFill>
                  <a:srgbClr val="336600"/>
                </a:solidFill>
              </a:rPr>
              <a:t>Надзор за разработкой и реализацией заявок</a:t>
            </a:r>
          </a:p>
          <a:p>
            <a:pPr marL="457200" indent="-457200">
              <a:buAutoNum type="arabicPeriod"/>
            </a:pPr>
            <a:r>
              <a:rPr lang="ru-RU" sz="2000" dirty="0" smtClean="0">
                <a:solidFill>
                  <a:srgbClr val="336600"/>
                </a:solidFill>
              </a:rPr>
              <a:t>Процедуры отбора неправительственных членов СКК</a:t>
            </a:r>
          </a:p>
          <a:p>
            <a:pPr marL="457200" indent="-457200">
              <a:buAutoNum type="arabicPeriod"/>
            </a:pPr>
            <a:r>
              <a:rPr lang="ru-RU" sz="2000" dirty="0" smtClean="0">
                <a:solidFill>
                  <a:srgbClr val="336600"/>
                </a:solidFill>
              </a:rPr>
              <a:t>Участие затронутых сообществ в работе СКК</a:t>
            </a:r>
          </a:p>
          <a:p>
            <a:pPr marL="457200" indent="-457200">
              <a:buAutoNum type="arabicPeriod"/>
            </a:pPr>
            <a:r>
              <a:rPr lang="ru-RU" sz="2000" dirty="0" smtClean="0">
                <a:solidFill>
                  <a:srgbClr val="336600"/>
                </a:solidFill>
              </a:rPr>
              <a:t>Управление конфликтами интересов в СКК</a:t>
            </a:r>
          </a:p>
          <a:p>
            <a:pPr marL="0" indent="0">
              <a:buNone/>
            </a:pPr>
            <a:endParaRPr lang="en-US" dirty="0" smtClean="0">
              <a:solidFill>
                <a:srgbClr val="336600"/>
              </a:solidFill>
            </a:endParaRPr>
          </a:p>
          <a:p>
            <a:pPr marL="0" indent="0" algn="just">
              <a:buNone/>
            </a:pPr>
            <a:r>
              <a:rPr lang="ru-RU" sz="2000" b="1" dirty="0" smtClean="0">
                <a:solidFill>
                  <a:srgbClr val="800000"/>
                </a:solidFill>
              </a:rPr>
              <a:t>2015 год – ГФ вводит минимальные стандарты для СКК</a:t>
            </a:r>
            <a:endParaRPr lang="en-US" sz="2000" b="1" dirty="0">
              <a:solidFill>
                <a:srgbClr val="800000"/>
              </a:solidFill>
            </a:endParaRPr>
          </a:p>
        </p:txBody>
      </p:sp>
      <p:sp>
        <p:nvSpPr>
          <p:cNvPr id="4" name="Right Brace 3"/>
          <p:cNvSpPr/>
          <p:nvPr/>
        </p:nvSpPr>
        <p:spPr>
          <a:xfrm>
            <a:off x="6858000" y="2514600"/>
            <a:ext cx="304800" cy="609600"/>
          </a:xfrm>
          <a:prstGeom prst="rightBrace">
            <a:avLst/>
          </a:prstGeom>
          <a:ln>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Right Brace 4"/>
          <p:cNvSpPr/>
          <p:nvPr/>
        </p:nvSpPr>
        <p:spPr>
          <a:xfrm>
            <a:off x="7467600" y="3581400"/>
            <a:ext cx="533400" cy="1447800"/>
          </a:xfrm>
          <a:prstGeom prst="rightBrace">
            <a:avLst/>
          </a:prstGeom>
          <a:ln>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10439400" y="28956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616341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ru-RU" b="1" dirty="0" smtClean="0">
                <a:solidFill>
                  <a:srgbClr val="008000"/>
                </a:solidFill>
              </a:rPr>
              <a:t>Минимальные стандарты</a:t>
            </a:r>
            <a:endParaRPr lang="en-US" b="1" dirty="0" smtClean="0">
              <a:solidFill>
                <a:srgbClr val="008000"/>
              </a:solidFill>
            </a:endParaRPr>
          </a:p>
        </p:txBody>
      </p:sp>
      <p:sp>
        <p:nvSpPr>
          <p:cNvPr id="4099" name="Rectangle 3"/>
          <p:cNvSpPr>
            <a:spLocks noGrp="1" noChangeArrowheads="1"/>
          </p:cNvSpPr>
          <p:nvPr>
            <p:ph type="body" idx="1"/>
          </p:nvPr>
        </p:nvSpPr>
        <p:spPr>
          <a:xfrm>
            <a:off x="457200" y="1447800"/>
            <a:ext cx="8534400" cy="762000"/>
          </a:xfrm>
        </p:spPr>
        <p:txBody>
          <a:bodyPr/>
          <a:lstStyle/>
          <a:p>
            <a:pPr marL="0" indent="0" eaLnBrk="1" hangingPunct="1">
              <a:buNone/>
            </a:pPr>
            <a:r>
              <a:rPr lang="ru-RU" sz="1600" dirty="0" smtClean="0">
                <a:solidFill>
                  <a:schemeClr val="tx1"/>
                </a:solidFill>
              </a:rPr>
              <a:t>Минимальные </a:t>
            </a:r>
            <a:r>
              <a:rPr lang="ru-RU" sz="1600" dirty="0" smtClean="0"/>
              <a:t>стандарты </a:t>
            </a:r>
            <a:r>
              <a:rPr lang="ru-RU" sz="1600" dirty="0"/>
              <a:t>служат важными критериями оценки деятельности СКК на основе накопленного опыта</a:t>
            </a:r>
            <a:r>
              <a:rPr lang="ru-RU" sz="1600" dirty="0" smtClean="0"/>
              <a:t>. С января 2015 года выполнение данных стандартов является обязательным для получения/продления гранта.</a:t>
            </a:r>
            <a:r>
              <a:rPr lang="ru-RU" sz="1800" dirty="0" smtClean="0"/>
              <a:t> </a:t>
            </a:r>
          </a:p>
          <a:p>
            <a:pPr marL="0" indent="0" eaLnBrk="1" hangingPunct="1">
              <a:buNone/>
            </a:pPr>
            <a:endParaRPr lang="ru-RU" sz="1800" dirty="0">
              <a:solidFill>
                <a:schemeClr val="tx1"/>
              </a:solidFill>
            </a:endParaRPr>
          </a:p>
          <a:p>
            <a:pPr marL="0" indent="0" eaLnBrk="1" hangingPunct="1">
              <a:buNone/>
            </a:pPr>
            <a:endParaRPr lang="en-US" sz="1800" dirty="0" smtClean="0">
              <a:solidFill>
                <a:schemeClr val="tx1"/>
              </a:solidFill>
            </a:endParaRPr>
          </a:p>
        </p:txBody>
      </p:sp>
      <p:cxnSp>
        <p:nvCxnSpPr>
          <p:cNvPr id="5" name="Прямая соединительная линия 4"/>
          <p:cNvCxnSpPr/>
          <p:nvPr/>
        </p:nvCxnSpPr>
        <p:spPr>
          <a:xfrm>
            <a:off x="6096000" y="4157241"/>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1905000" y="4172674"/>
            <a:ext cx="1295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306" y="2286000"/>
            <a:ext cx="8580093" cy="4226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77691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95756483"/>
              </p:ext>
            </p:extLst>
          </p:nvPr>
        </p:nvGraphicFramePr>
        <p:xfrm>
          <a:off x="-2" y="76201"/>
          <a:ext cx="9144004" cy="6866717"/>
        </p:xfrm>
        <a:graphic>
          <a:graphicData uri="http://schemas.openxmlformats.org/drawingml/2006/table">
            <a:tbl>
              <a:tblPr/>
              <a:tblGrid>
                <a:gridCol w="1905002"/>
                <a:gridCol w="592085"/>
                <a:gridCol w="1389115"/>
                <a:gridCol w="2514600"/>
                <a:gridCol w="2743202"/>
              </a:tblGrid>
              <a:tr h="410833">
                <a:tc>
                  <a:txBody>
                    <a:bodyPr/>
                    <a:lstStyle/>
                    <a:p>
                      <a:pPr algn="ctr" fontAlgn="ctr"/>
                      <a:r>
                        <a:rPr lang="ru-RU" sz="900" b="1" i="0" u="none" strike="noStrike" dirty="0">
                          <a:solidFill>
                            <a:srgbClr val="000000"/>
                          </a:solidFill>
                          <a:effectLst/>
                          <a:latin typeface="Arial"/>
                        </a:rPr>
                        <a:t>Квалификационные критерии </a:t>
                      </a:r>
                      <a:br>
                        <a:rPr lang="ru-RU" sz="900" b="1" i="0" u="none" strike="noStrike" dirty="0">
                          <a:solidFill>
                            <a:srgbClr val="000000"/>
                          </a:solidFill>
                          <a:effectLst/>
                          <a:latin typeface="Arial"/>
                        </a:rPr>
                      </a:br>
                      <a:r>
                        <a:rPr lang="ru-RU" sz="900" b="1" i="0" u="none" strike="noStrike" dirty="0">
                          <a:solidFill>
                            <a:srgbClr val="000000"/>
                          </a:solidFill>
                          <a:effectLst/>
                          <a:latin typeface="Arial"/>
                        </a:rPr>
                        <a:t>в отношении СКК</a:t>
                      </a:r>
                    </a:p>
                  </a:txBody>
                  <a:tcPr marL="5806" marR="5806" marT="580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ru-RU" sz="900" b="1" i="0" u="none" strike="noStrike">
                          <a:solidFill>
                            <a:srgbClr val="000000"/>
                          </a:solidFill>
                          <a:effectLst/>
                          <a:latin typeface="Arial"/>
                        </a:rPr>
                        <a:t>Требования/ </a:t>
                      </a:r>
                      <a:r>
                        <a:rPr lang="ru-RU" sz="900" b="1" i="0" u="none" strike="noStrike">
                          <a:solidFill>
                            <a:srgbClr val="6600CC"/>
                          </a:solidFill>
                          <a:effectLst/>
                          <a:latin typeface="Arial"/>
                        </a:rPr>
                        <a:t>Минимальные стандарты</a:t>
                      </a:r>
                      <a:endParaRPr lang="ru-RU" sz="900" b="1" i="0" u="none" strike="noStrike">
                        <a:solidFill>
                          <a:srgbClr val="000000"/>
                        </a:solidFill>
                        <a:effectLst/>
                        <a:latin typeface="Arial"/>
                      </a:endParaRP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900" b="1" i="0" u="none" strike="noStrike">
                          <a:solidFill>
                            <a:srgbClr val="000000"/>
                          </a:solidFill>
                          <a:effectLst/>
                          <a:latin typeface="Arial"/>
                        </a:rPr>
                        <a:t>Показатель </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10551">
                <a:tc rowSpan="7">
                  <a:txBody>
                    <a:bodyPr/>
                    <a:lstStyle/>
                    <a:p>
                      <a:pPr algn="l" fontAlgn="ctr"/>
                      <a:r>
                        <a:rPr lang="ru-RU" sz="900" b="1" i="0" u="none" strike="noStrike" dirty="0">
                          <a:solidFill>
                            <a:srgbClr val="000000"/>
                          </a:solidFill>
                          <a:effectLst/>
                          <a:latin typeface="Arial"/>
                        </a:rPr>
                        <a:t>Требование 3: </a:t>
                      </a:r>
                      <a:br>
                        <a:rPr lang="ru-RU" sz="900" b="1" i="0" u="none" strike="noStrike" dirty="0">
                          <a:solidFill>
                            <a:srgbClr val="000000"/>
                          </a:solidFill>
                          <a:effectLst/>
                          <a:latin typeface="Arial"/>
                        </a:rPr>
                      </a:br>
                      <a:r>
                        <a:rPr lang="ru-RU" sz="900" b="0" i="0" u="none" strike="noStrike" dirty="0">
                          <a:solidFill>
                            <a:srgbClr val="000000"/>
                          </a:solidFill>
                          <a:effectLst/>
                          <a:latin typeface="Arial"/>
                        </a:rPr>
                        <a:t>Согласно требованиям Глобального фонда, который уделяет особое значение надзорным функциям, все СКК должны предоставить и строго выполнять план надзора за использованием всего объема финансирования, утвержденного Глобальным фондом. План должен содержать подробное описание мероприятий по надзору и путей привлечения к надзорной деятельности исполнителей программы, включая членов и </a:t>
                      </a:r>
                      <a:r>
                        <a:rPr lang="ru-RU" sz="900" b="0" i="0" u="none" strike="noStrike" dirty="0" err="1">
                          <a:solidFill>
                            <a:srgbClr val="000000"/>
                          </a:solidFill>
                          <a:effectLst/>
                          <a:latin typeface="Arial"/>
                        </a:rPr>
                        <a:t>нечленов</a:t>
                      </a:r>
                      <a:r>
                        <a:rPr lang="ru-RU" sz="900" b="0" i="0" u="none" strike="noStrike" dirty="0">
                          <a:solidFill>
                            <a:srgbClr val="000000"/>
                          </a:solidFill>
                          <a:effectLst/>
                          <a:latin typeface="Arial"/>
                        </a:rPr>
                        <a:t> CKK, в частности представителей неправительственных избирательных групп и людей, живущих с заболеваниями и/или затронутых заболеваниями.</a:t>
                      </a:r>
                      <a:endParaRPr lang="ru-RU" sz="900" b="1" i="0" u="none" strike="noStrike" dirty="0">
                        <a:solidFill>
                          <a:srgbClr val="000000"/>
                        </a:solidFill>
                        <a:effectLst/>
                        <a:latin typeface="Arial"/>
                      </a:endParaRP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dirty="0">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A</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СКК имеет план надзорной деятельности с указанием конкретных мероприятий, описанием индивидуальных обязанностей и/или обязанностей избирательной группы, сроков и бюджета надзорной деятельности, являющегося частью бюджета СКК.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В полном плане СКК по надзорной деятельности указаны мероприятия, полномочия, сроки и бюджет.</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944697">
                <a:tc vMerge="1">
                  <a:txBody>
                    <a:bodyPr/>
                    <a:lstStyle/>
                    <a:p>
                      <a:endParaRPr lang="en-US"/>
                    </a:p>
                  </a:txBody>
                  <a:tcPr/>
                </a:tc>
                <a:tc rowSpan="2">
                  <a:txBody>
                    <a:bodyPr/>
                    <a:lstStyle/>
                    <a:p>
                      <a:pPr algn="ctr" fontAlgn="ctr"/>
                      <a:r>
                        <a:rPr lang="en-US" sz="900" b="1" i="0" u="none" strike="noStrike">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dirty="0">
                          <a:solidFill>
                            <a:srgbClr val="000000"/>
                          </a:solidFill>
                          <a:effectLst/>
                          <a:latin typeface="Arial"/>
                        </a:rPr>
                        <a:t>B</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ru-RU" sz="900" b="0" i="0" u="none" strike="noStrike" dirty="0">
                          <a:solidFill>
                            <a:srgbClr val="000000"/>
                          </a:solidFill>
                          <a:effectLst/>
                          <a:latin typeface="Arial"/>
                        </a:rPr>
                        <a:t>СКК создал постоянный надзорный орган, обладающий необходимым уровнем экспертных знаний и навыков для проведения регулярных надзорных проверок.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Надзорный орган (НО) обладает следующими ключевыми навыками: (i) финансовое управление, (ii) экспертные знания в области конкретных заболеваний, (iii) управление закупками и снабжением, и (iv) управление программами. В надзорный орган должны входить представители основных затронутых групп населения и ЛЖС.</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4377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ru-RU" sz="900" b="0" i="0" u="none" strike="noStrike">
                          <a:solidFill>
                            <a:srgbClr val="000000"/>
                          </a:solidFill>
                          <a:effectLst/>
                          <a:latin typeface="Arial"/>
                        </a:rPr>
                        <a:t>Датированные протоколы заседаний, в которых зафиксировано официальное назначение или выборы членов надзорного органа СКК.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078843">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Arial"/>
                        </a:rPr>
                        <a:t>C</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Надзорный орган (НО) или СКК запрашивает информацию в порядке обратной связи от </a:t>
                      </a:r>
                      <a:r>
                        <a:rPr lang="ru-RU" sz="900" b="0" i="0" u="none" strike="noStrike" dirty="0" err="1">
                          <a:solidFill>
                            <a:srgbClr val="000000"/>
                          </a:solidFill>
                          <a:effectLst/>
                          <a:latin typeface="Arial"/>
                        </a:rPr>
                        <a:t>нечленов</a:t>
                      </a:r>
                      <a:r>
                        <a:rPr lang="ru-RU" sz="900" b="0" i="0" u="none" strike="noStrike" dirty="0">
                          <a:solidFill>
                            <a:srgbClr val="000000"/>
                          </a:solidFill>
                          <a:effectLst/>
                          <a:latin typeface="Arial"/>
                        </a:rPr>
                        <a:t> СКК и людей, живущих с заболеваниями и/или затронутых заболеваниями.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Документальное подтверждение проведения консультаций, включая надзорные поездки, проводимые надзорным органом или СКК, по крайней мере, раз в 6 месяцев в целях получения информации в порядке обратной связи от нечленов СКК и лиц, живущих с заболеваниями и/или затронутых заболеваниями, либо от основных затронутых групп населения.</a:t>
                      </a:r>
                    </a:p>
                  </a:txBody>
                  <a:tcPr marL="5806" marR="5806" marT="580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944697">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D</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Надзорный орган проводит надзорную деятельность и обсуждает препятствия с каждым ОР; выявляет проблемы, рекомендует возможную реструктуризацию программ и, при необходимости, соответствующее перераспределение средств между видами программной деятельности.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Датированные протоколы заседаний, отчеты или планы работы, подтверждающие ежеквартальное проведение диалога и осуществление последующих мер с участием каждого ОР.</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165147">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E</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СКК принимает решения и корректирующие меры в случае выявления проблем и препятствий.</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Независимо от сроков определения проблем и задач, СКК принимал решения в течение 6 последних месяцев об установлении минимальных показателей в областях (</a:t>
                      </a:r>
                      <a:r>
                        <a:rPr lang="ru-RU" sz="900" b="0" i="0" u="none" strike="noStrike" dirty="0" err="1">
                          <a:solidFill>
                            <a:srgbClr val="000000"/>
                          </a:solidFill>
                          <a:effectLst/>
                          <a:latin typeface="Arial"/>
                        </a:rPr>
                        <a:t>i</a:t>
                      </a:r>
                      <a:r>
                        <a:rPr lang="ru-RU" sz="900" b="0" i="0" u="none" strike="noStrike" dirty="0">
                          <a:solidFill>
                            <a:srgbClr val="000000"/>
                          </a:solidFill>
                          <a:effectLst/>
                          <a:latin typeface="Arial"/>
                        </a:rPr>
                        <a:t>) управления, (</a:t>
                      </a:r>
                      <a:r>
                        <a:rPr lang="ru-RU" sz="900" b="0" i="0" u="none" strike="noStrike" dirty="0" err="1">
                          <a:solidFill>
                            <a:srgbClr val="000000"/>
                          </a:solidFill>
                          <a:effectLst/>
                          <a:latin typeface="Arial"/>
                        </a:rPr>
                        <a:t>ii</a:t>
                      </a:r>
                      <a:r>
                        <a:rPr lang="ru-RU" sz="900" b="0" i="0" u="none" strike="noStrike" dirty="0">
                          <a:solidFill>
                            <a:srgbClr val="000000"/>
                          </a:solidFill>
                          <a:effectLst/>
                          <a:latin typeface="Arial"/>
                        </a:rPr>
                        <a:t>) финансов и (</a:t>
                      </a:r>
                      <a:r>
                        <a:rPr lang="ru-RU" sz="900" b="0" i="0" u="none" strike="noStrike" dirty="0" err="1">
                          <a:solidFill>
                            <a:srgbClr val="000000"/>
                          </a:solidFill>
                          <a:effectLst/>
                          <a:latin typeface="Arial"/>
                        </a:rPr>
                        <a:t>iii</a:t>
                      </a:r>
                      <a:r>
                        <a:rPr lang="ru-RU" sz="900" b="0" i="0" u="none" strike="noStrike" dirty="0">
                          <a:solidFill>
                            <a:srgbClr val="000000"/>
                          </a:solidFill>
                          <a:effectLst/>
                          <a:latin typeface="Arial"/>
                        </a:rPr>
                        <a:t>) надзора за реализацией программы, а также о последующих корректировочных мерах.</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989262">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F</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ежеквартально информирует о результатах надзорной деятельности Секретариат Глобального фонда и заинтересованные стороны в стране с применением процедур, указанных в его плане надзорной деятельности.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ru-RU" sz="900" b="0" i="0" u="none" strike="noStrike" dirty="0">
                          <a:solidFill>
                            <a:srgbClr val="000000"/>
                          </a:solidFill>
                          <a:effectLst/>
                          <a:latin typeface="Arial"/>
                        </a:rPr>
                        <a:t>Данные, подтверждающие направление отчета (отчетов) о надзорной деятельности заинтересованным сторонам в странах ежеквартально и в Секретариат Глобального фонда своевременно (в течение 1 месяца после проведения заседания НО).</a:t>
                      </a:r>
                    </a:p>
                  </a:txBody>
                  <a:tcPr marL="5806" marR="5806" marT="580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BF1DE"/>
                    </a:solidFill>
                  </a:tcPr>
                </a:tc>
              </a:tr>
            </a:tbl>
          </a:graphicData>
        </a:graphic>
      </p:graphicFrame>
    </p:spTree>
    <p:extLst>
      <p:ext uri="{BB962C8B-B14F-4D97-AF65-F5344CB8AC3E}">
        <p14:creationId xmlns:p14="http://schemas.microsoft.com/office/powerpoint/2010/main" val="42799297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88738231"/>
              </p:ext>
            </p:extLst>
          </p:nvPr>
        </p:nvGraphicFramePr>
        <p:xfrm>
          <a:off x="0" y="25401"/>
          <a:ext cx="9144000" cy="6756400"/>
        </p:xfrm>
        <a:graphic>
          <a:graphicData uri="http://schemas.openxmlformats.org/drawingml/2006/table">
            <a:tbl>
              <a:tblPr/>
              <a:tblGrid>
                <a:gridCol w="1973705"/>
                <a:gridCol w="237344"/>
                <a:gridCol w="2198557"/>
                <a:gridCol w="2367197"/>
                <a:gridCol w="2367197"/>
              </a:tblGrid>
              <a:tr h="1835518">
                <a:tc rowSpan="3">
                  <a:txBody>
                    <a:bodyPr/>
                    <a:lstStyle/>
                    <a:p>
                      <a:pPr algn="l" fontAlgn="ctr"/>
                      <a:r>
                        <a:rPr lang="ru-RU" sz="900" b="1" i="0" u="none" strike="noStrike" dirty="0">
                          <a:solidFill>
                            <a:srgbClr val="000000"/>
                          </a:solidFill>
                          <a:effectLst/>
                          <a:latin typeface="Arial"/>
                        </a:rPr>
                        <a:t>Требование 4: </a:t>
                      </a:r>
                      <a:br>
                        <a:rPr lang="ru-RU" sz="900" b="1" i="0" u="none" strike="noStrike" dirty="0">
                          <a:solidFill>
                            <a:srgbClr val="000000"/>
                          </a:solidFill>
                          <a:effectLst/>
                          <a:latin typeface="Arial"/>
                        </a:rPr>
                      </a:br>
                      <a:r>
                        <a:rPr lang="ru-RU" sz="900" b="0" i="0" u="none" strike="noStrike" dirty="0">
                          <a:solidFill>
                            <a:srgbClr val="000000"/>
                          </a:solidFill>
                          <a:effectLst/>
                          <a:latin typeface="Arial"/>
                        </a:rPr>
                        <a:t>Согласно требованиям Глобального фонда, все СКК должны подтвердить представленность в комитете людей, живущих с ВИЧ, и людей, представляющих людей, живущих с ВИЧ; а также людей, затронутых* туберкулезом** и малярией***, и людей, представляющих людей, затронутых туберкулезом и малярией, а также людей, входящих в основные затронутые группы населения****, и представляющих основные затронутые группы населения, с учетом эпидемиологической обстановки, прав человека и гендерных аспектов.</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**Люди, которые жили с этими заболеваниями в прошлом или входят в сообщества, в которых эти заболевания являются эндемическими.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 странах, в которых туберкулез представляет собой угрозу общественному здравоохранению или которые запрашивают финансирование либо для которых в прошлом утверждалось финансирование для поддержки программ по туберкулезу.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 ***В странах, из которых постоянно поступают данные о распространении малярии или которые запрашивают финансирование либо для которых в прошлом утверждалось финансирование для поддержки программ по малярии.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****Секретариат может снять требование о представленности основных затронутых групп населения, если он сочтет это целесообразным по соображениям безопасности людей.</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a:solidFill>
                            <a:srgbClr val="000000"/>
                          </a:solidFill>
                          <a:effectLst/>
                          <a:latin typeface="Arial"/>
                        </a:rPr>
                        <a:t>ER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G</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СКК обеспечивает адекватное представительство основных затронутых групп населения (</a:t>
                      </a:r>
                      <a:r>
                        <a:rPr lang="ru-RU" sz="900" b="1" i="0" u="none" strike="noStrike">
                          <a:solidFill>
                            <a:srgbClr val="0000FF"/>
                          </a:solidFill>
                          <a:effectLst/>
                          <a:latin typeface="Arial"/>
                        </a:rPr>
                        <a:t>1</a:t>
                      </a:r>
                      <a:r>
                        <a:rPr lang="ru-RU" sz="900" b="0" i="0" u="none" strike="noStrike">
                          <a:solidFill>
                            <a:srgbClr val="000000"/>
                          </a:solidFill>
                          <a:effectLst/>
                          <a:latin typeface="Arial"/>
                        </a:rPr>
                        <a:t>) с учетом социальной и эпидемиологической обстановки по трем заболеваниям.</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Список членов СКК, представляющих основные затронутые и подверженные наибольшему риску группы населения, может включать ПИН, МСМ, работников секс-бизнеса и их клиентов, трансгендерных лиц, мигрантов и т.д., а также представителей организованных групп и/или сетей и частных лиц. В странах, в которых эти группы криминализированы, вместо обеспечения их непосредственной представленности СКК должен осуществлять адвокационную деятельность в их интересах.</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2398552">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H</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СКК обеспечивает адекватное представительство ЛЖЗ с учетом социальной и эпидемиологической обстановки по трем заболеваниям.</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ЛЖЗ включают: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ВИЧ: членов гражданского общества, представляющих организацию (организации)/ сеть (сети) ЛЖЗ; или лидеров соответствующих сообществ, если они не организованы в группы ЛЖЗ. Численность представителей определяется с учетом бремени болезни в стране.</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ТБ и малярия: членов гражданского общества, представляющих организацию (организации)/ сеть (сети) ЛЖТБ/М; или лидеров соответствующих сообществ, если они не организованы в группы ЛЖТБ/М. Численность представителей определяется с учетом бремени болезней в стране (2),(3). </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2522330">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I</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имеет сбалансированное представительство мужчин и женщин (Стратегия Глобального фонда по вопросам гендерного равенства содержит разъяснения в отношении того, почему женщины и девочки относятся к основным затронутым группам населения в контексте трех заболеваний).</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Список членов СКК (</a:t>
                      </a:r>
                      <a:r>
                        <a:rPr lang="ru-RU" sz="900" b="0" i="1" u="none" strike="noStrike" dirty="0">
                          <a:solidFill>
                            <a:srgbClr val="000000"/>
                          </a:solidFill>
                          <a:effectLst/>
                          <a:latin typeface="Arial"/>
                        </a:rPr>
                        <a:t>членов и альтернативных члено</a:t>
                      </a:r>
                      <a:r>
                        <a:rPr lang="ru-RU" sz="900" b="0" i="0" u="none" strike="noStrike" dirty="0">
                          <a:solidFill>
                            <a:srgbClr val="000000"/>
                          </a:solidFill>
                          <a:effectLst/>
                          <a:latin typeface="Arial"/>
                        </a:rPr>
                        <a:t>в) свидетельствует о сбалансированной представленности женщин в комитете.</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spTree>
    <p:extLst>
      <p:ext uri="{BB962C8B-B14F-4D97-AF65-F5344CB8AC3E}">
        <p14:creationId xmlns:p14="http://schemas.microsoft.com/office/powerpoint/2010/main" val="1047717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9753545"/>
              </p:ext>
            </p:extLst>
          </p:nvPr>
        </p:nvGraphicFramePr>
        <p:xfrm>
          <a:off x="0" y="50800"/>
          <a:ext cx="9144001" cy="6807200"/>
        </p:xfrm>
        <a:graphic>
          <a:graphicData uri="http://schemas.openxmlformats.org/drawingml/2006/table">
            <a:tbl>
              <a:tblPr/>
              <a:tblGrid>
                <a:gridCol w="1973705"/>
                <a:gridCol w="237344"/>
                <a:gridCol w="2198558"/>
                <a:gridCol w="2367197"/>
                <a:gridCol w="2367197"/>
              </a:tblGrid>
              <a:tr h="1779597">
                <a:tc rowSpan="4">
                  <a:txBody>
                    <a:bodyPr/>
                    <a:lstStyle/>
                    <a:p>
                      <a:pPr algn="l" fontAlgn="ctr"/>
                      <a:r>
                        <a:rPr lang="ru-RU" sz="900" b="1" i="0" u="none" strike="noStrike" dirty="0">
                          <a:solidFill>
                            <a:srgbClr val="000000"/>
                          </a:solidFill>
                          <a:effectLst/>
                          <a:latin typeface="Arial"/>
                        </a:rPr>
                        <a:t>Требование 5: </a:t>
                      </a:r>
                      <a:br>
                        <a:rPr lang="ru-RU" sz="900" b="1" i="0" u="none" strike="noStrike" dirty="0">
                          <a:solidFill>
                            <a:srgbClr val="000000"/>
                          </a:solidFill>
                          <a:effectLst/>
                          <a:latin typeface="Arial"/>
                        </a:rPr>
                      </a:br>
                      <a:r>
                        <a:rPr lang="ru-RU" sz="900" b="0" i="0" u="none" strike="noStrike" dirty="0">
                          <a:solidFill>
                            <a:srgbClr val="000000"/>
                          </a:solidFill>
                          <a:effectLst/>
                          <a:latin typeface="Arial"/>
                        </a:rPr>
                        <a:t>Согласно требованиям Глобального фонда, все члены СКК, представляющие неправительственные избирательные группы, должны избираться своими избирательными группами на основе документальных и прозрачных процедур, разработанных каждой избирательной группой. Это требование применяется ко всем членам комитета, представляющим неправительственный сектор, включая членов комитета, на которых распространяется Требование 4, и не применяется к многосторонним и двусторонним партнерам.</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J</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Все избирательные группы от неправительственного сектора, представленные в СКК, выбрали своих представителей из состава своих групп с применением прозрачных документальных процедур.</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Датированные протоколы заседаний каждой избирательной группы от гражданского общества (</a:t>
                      </a:r>
                      <a:r>
                        <a:rPr lang="ru-RU" sz="900" b="1" i="0" u="none" strike="noStrike">
                          <a:solidFill>
                            <a:srgbClr val="0000FF"/>
                          </a:solidFill>
                          <a:effectLst/>
                          <a:latin typeface="Arial"/>
                        </a:rPr>
                        <a:t>4</a:t>
                      </a:r>
                      <a:r>
                        <a:rPr lang="ru-RU" sz="900" b="0" i="0" u="none" strike="noStrike">
                          <a:solidFill>
                            <a:srgbClr val="000000"/>
                          </a:solidFill>
                          <a:effectLst/>
                          <a:latin typeface="Arial"/>
                        </a:rPr>
                        <a:t>), подтверждающие применение соответствующих процедур выбора их представителей в состав СКК.</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692076">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K</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en-US" sz="900" b="0" i="0" u="none" strike="noStrike">
                          <a:solidFill>
                            <a:srgbClr val="000000"/>
                          </a:solidFill>
                          <a:effectLst/>
                          <a:latin typeface="Arial"/>
                        </a:rPr>
                        <a:t>СКК состоит, как минимум, на 40% из представителей национального сектора гражданского общества (</a:t>
                      </a:r>
                      <a:r>
                        <a:rPr lang="en-US" sz="900" b="1" i="0" u="none" strike="noStrike">
                          <a:solidFill>
                            <a:srgbClr val="0000FF"/>
                          </a:solidFill>
                          <a:effectLst/>
                          <a:latin typeface="Arial"/>
                        </a:rPr>
                        <a:t>4</a:t>
                      </a:r>
                      <a:r>
                        <a:rPr lang="en-US" sz="900" b="0" i="0" u="none" strike="noStrike">
                          <a:solidFill>
                            <a:srgbClr val="000000"/>
                          </a:solidFill>
                          <a:effectLst/>
                          <a:latin typeface="Arial"/>
                        </a:rPr>
                        <a:t>).</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Список членов СКК показывает, что национальный сектор гражданского общества (</a:t>
                      </a:r>
                      <a:r>
                        <a:rPr lang="ru-RU" sz="900" b="1" i="0" u="none" strike="noStrike" dirty="0">
                          <a:solidFill>
                            <a:srgbClr val="0000FF"/>
                          </a:solidFill>
                          <a:effectLst/>
                          <a:latin typeface="Arial"/>
                        </a:rPr>
                        <a:t>4</a:t>
                      </a:r>
                      <a:r>
                        <a:rPr lang="ru-RU" sz="900" b="0" i="0" u="none" strike="noStrike" dirty="0">
                          <a:solidFill>
                            <a:srgbClr val="000000"/>
                          </a:solidFill>
                          <a:effectLst/>
                          <a:latin typeface="Arial"/>
                        </a:rPr>
                        <a:t>) представлен в составе СКК, по крайней мере, на уровне 40%.</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711524">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L</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имеет четкие процедуры обмена информацией в порядке обратной связи со своими избирательными группами, которые выбрали состав СКК, чтобы представлять в нем свои интересы.</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Каждый представитель гражданского общества в СКК имеет план работы в рамках своей избирательной группы с указанием основных задач и обязанностей в области коммуникаций, которые он должен выполнять в качестве представителя избирательной группы. </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624003">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M</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СКК выбирает своего председателя и заместителя (заместителей) председателя из представителей различных секторов (правительство, национальное гражданское общество и партнеры в области развития), использует принципы рационального управления, регулярно осуществляет замену и ротацию руководства согласно уставным документам СКК.</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Подробный список членов СКК показывает, что председатель и заместитель председателя СКК представляют различные секторы (правительство, национальный сектор гражданского общества (</a:t>
                      </a:r>
                      <a:r>
                        <a:rPr lang="ru-RU" sz="900" b="1" i="0" u="none" strike="noStrike" dirty="0">
                          <a:solidFill>
                            <a:srgbClr val="0000FF"/>
                          </a:solidFill>
                          <a:effectLst/>
                          <a:latin typeface="Arial"/>
                        </a:rPr>
                        <a:t>4</a:t>
                      </a:r>
                      <a:r>
                        <a:rPr lang="ru-RU" sz="900" b="0" i="0" u="none" strike="noStrike" dirty="0">
                          <a:solidFill>
                            <a:srgbClr val="000000"/>
                          </a:solidFill>
                          <a:effectLst/>
                          <a:latin typeface="Arial"/>
                        </a:rPr>
                        <a:t>) и партнеры в области развития) и что существуют четкие процедуры ротации и регулярного обновления руководства.</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spTree>
    <p:extLst>
      <p:ext uri="{BB962C8B-B14F-4D97-AF65-F5344CB8AC3E}">
        <p14:creationId xmlns:p14="http://schemas.microsoft.com/office/powerpoint/2010/main" val="30542362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43663991"/>
              </p:ext>
            </p:extLst>
          </p:nvPr>
        </p:nvGraphicFramePr>
        <p:xfrm>
          <a:off x="-2" y="152400"/>
          <a:ext cx="9144003" cy="6705599"/>
        </p:xfrm>
        <a:graphic>
          <a:graphicData uri="http://schemas.openxmlformats.org/drawingml/2006/table">
            <a:tbl>
              <a:tblPr/>
              <a:tblGrid>
                <a:gridCol w="2269533"/>
                <a:gridCol w="227553"/>
                <a:gridCol w="2107851"/>
                <a:gridCol w="2269533"/>
                <a:gridCol w="2269533"/>
              </a:tblGrid>
              <a:tr h="1493821">
                <a:tc rowSpan="4">
                  <a:txBody>
                    <a:bodyPr/>
                    <a:lstStyle/>
                    <a:p>
                      <a:pPr algn="l" fontAlgn="ctr"/>
                      <a:r>
                        <a:rPr lang="ru-RU" sz="900" b="1" i="0" u="none" strike="noStrike" dirty="0">
                          <a:solidFill>
                            <a:srgbClr val="000000"/>
                          </a:solidFill>
                          <a:effectLst/>
                          <a:latin typeface="Arial"/>
                        </a:rPr>
                        <a:t>Требование 6: </a:t>
                      </a:r>
                      <a:r>
                        <a:rPr lang="ru-RU" sz="900" b="0" i="0" u="none" strike="noStrike" dirty="0">
                          <a:solidFill>
                            <a:srgbClr val="000000"/>
                          </a:solidFill>
                          <a:effectLst/>
                          <a:latin typeface="Arial"/>
                        </a:rPr>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 целях обеспечения адекватного управления конфликтами интересов Глобальный фонд предписывает всем СКК:</a:t>
                      </a:r>
                      <a:br>
                        <a:rPr lang="ru-RU" sz="900" b="0" i="0" u="none" strike="noStrike" dirty="0">
                          <a:solidFill>
                            <a:srgbClr val="000000"/>
                          </a:solidFill>
                          <a:effectLst/>
                          <a:latin typeface="Arial"/>
                        </a:rPr>
                      </a:br>
                      <a:r>
                        <a:rPr lang="ru-RU" sz="900" b="0" i="0" u="none" strike="noStrike" dirty="0" err="1">
                          <a:solidFill>
                            <a:srgbClr val="000000"/>
                          </a:solidFill>
                          <a:effectLst/>
                          <a:latin typeface="Arial"/>
                        </a:rPr>
                        <a:t>i</a:t>
                      </a:r>
                      <a:r>
                        <a:rPr lang="ru-RU" sz="900" b="0" i="0" u="none" strike="noStrike" dirty="0">
                          <a:solidFill>
                            <a:srgbClr val="000000"/>
                          </a:solidFill>
                          <a:effectLst/>
                          <a:latin typeface="Arial"/>
                        </a:rPr>
                        <a:t>. Разработать и опубликовать политику управления конфликтами интересов, применяемую ко всем членам СКК и ко всем функциям СКК. В этой политике должно быть указано, что члены СКК обязаны периодически заявлять о наличии конфликтов интересов, затрагивающих их самих или других членов СКК. Политикой должно быть установлено, что СКК должен документально оформить порядок, согласно которому члены комитета, имеющие явный конфликт интересов, не могут участвовать в принятии решений, в том числе касающиеся надзора за деятельностью ОР или СР, выбора или финансирования ОР или СР.</a:t>
                      </a:r>
                      <a:br>
                        <a:rPr lang="ru-RU" sz="900" b="0" i="0" u="none" strike="noStrike" dirty="0">
                          <a:solidFill>
                            <a:srgbClr val="000000"/>
                          </a:solidFill>
                          <a:effectLst/>
                          <a:latin typeface="Arial"/>
                        </a:rPr>
                      </a:br>
                      <a:r>
                        <a:rPr lang="ru-RU" sz="900" b="0" i="0" u="none" strike="noStrike" dirty="0" err="1">
                          <a:solidFill>
                            <a:srgbClr val="000000"/>
                          </a:solidFill>
                          <a:effectLst/>
                          <a:latin typeface="Arial"/>
                        </a:rPr>
                        <a:t>ii</a:t>
                      </a:r>
                      <a:r>
                        <a:rPr lang="ru-RU" sz="900" b="0" i="0" u="none" strike="noStrike" dirty="0">
                          <a:solidFill>
                            <a:srgbClr val="000000"/>
                          </a:solidFill>
                          <a:effectLst/>
                          <a:latin typeface="Arial"/>
                        </a:rPr>
                        <a:t>. Применять политику управления конфликтами интересов в течение всего периода действия грантов Глобального фонда и по требованию Глобального фонда представлять ему документальное подтверждение ее применения.</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
                      </a:r>
                      <a:br>
                        <a:rPr lang="ru-RU" sz="900" b="0" i="0" u="none" strike="noStrike" dirty="0">
                          <a:solidFill>
                            <a:srgbClr val="000000"/>
                          </a:solidFill>
                          <a:effectLst/>
                          <a:latin typeface="Arial"/>
                        </a:rPr>
                      </a:br>
                      <a:endParaRPr lang="ru-RU" sz="900" b="0" i="0" u="none" strike="noStrike" dirty="0">
                        <a:solidFill>
                          <a:srgbClr val="000000"/>
                        </a:solidFill>
                        <a:effectLst/>
                        <a:latin typeface="Arial"/>
                      </a:endParaRP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c rowSpan="2">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dirty="0">
                          <a:solidFill>
                            <a:srgbClr val="000000"/>
                          </a:solidFill>
                          <a:effectLst/>
                          <a:latin typeface="Arial"/>
                        </a:rPr>
                        <a:t>N</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ru-RU" sz="900" b="0" i="0" u="none" strike="noStrike">
                          <a:solidFill>
                            <a:srgbClr val="000000"/>
                          </a:solidFill>
                          <a:effectLst/>
                          <a:latin typeface="Arial"/>
                        </a:rPr>
                        <a:t>СКК имеет политику управления конфликтами интересов, содержащую правила и процедуры, направленные на предупреждение и смягчение конфликта интересов (</a:t>
                      </a:r>
                      <a:r>
                        <a:rPr lang="ru-RU" sz="900" b="1" i="0" u="none" strike="noStrike">
                          <a:solidFill>
                            <a:srgbClr val="0000FF"/>
                          </a:solidFill>
                          <a:effectLst/>
                          <a:latin typeface="Arial"/>
                        </a:rPr>
                        <a:t>5</a:t>
                      </a:r>
                      <a:r>
                        <a:rPr lang="ru-RU" sz="900" b="0" i="0" u="none" strike="noStrike">
                          <a:solidFill>
                            <a:srgbClr val="000000"/>
                          </a:solidFill>
                          <a:effectLst/>
                          <a:latin typeface="Arial"/>
                        </a:rPr>
                        <a:t>); и члены СКК подписывают декларацию о конфликте интересов.</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Политика СКК по управлению конфликтами интересов применяется ко всем членам (</a:t>
                      </a:r>
                      <a:r>
                        <a:rPr lang="ru-RU" sz="900" b="0" i="1" u="none" strike="noStrike">
                          <a:solidFill>
                            <a:srgbClr val="000000"/>
                          </a:solidFill>
                          <a:effectLst/>
                          <a:latin typeface="Arial"/>
                        </a:rPr>
                        <a:t>членам и альтернативным членам</a:t>
                      </a:r>
                      <a:r>
                        <a:rPr lang="ru-RU" sz="900" b="0" i="0" u="none" strike="noStrike">
                          <a:solidFill>
                            <a:srgbClr val="000000"/>
                          </a:solidFill>
                          <a:effectLst/>
                          <a:latin typeface="Arial"/>
                        </a:rPr>
                        <a:t>) и предусматривает отказ от участия в принятии решений всех членов, имеющих конфликт интересов, в частности представителей ОР и СР.</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3499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ru-RU" sz="900" b="0" i="0" u="none" strike="noStrike">
                          <a:solidFill>
                            <a:srgbClr val="000000"/>
                          </a:solidFill>
                          <a:effectLst/>
                          <a:latin typeface="Arial"/>
                        </a:rPr>
                        <a:t>Члены СКК подписали декларацию о конфликте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881108">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O</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Протоколы заседаний СКК показывают, что СКК применяет процедуры предупреждения, урегулирования и смягчения конфликтов интересов.</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Процентная доля протоколов заседаний СКК за последние 12 месяцев, содержащих информацию о применении процедур предупреждения, урегулирования и смягчения конфликтов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r h="1980698">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P</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В целях эффективного принятия решений СКК обеспечивает ситуацию, при которой в составе избирательной группы может быть не более одного члена, имеющего конфликт интересов (за исключением лиц, входящих в состав СКК в силу занимаемой должности и не имеющих права голоса).</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Не более одного члена СКК с правом голоса в каждой избирательной группе (</a:t>
                      </a:r>
                      <a:r>
                        <a:rPr lang="ru-RU" sz="900" b="1" i="0" u="none" strike="noStrike" dirty="0">
                          <a:solidFill>
                            <a:srgbClr val="0000FF"/>
                          </a:solidFill>
                          <a:effectLst/>
                          <a:latin typeface="Arial"/>
                        </a:rPr>
                        <a:t>6</a:t>
                      </a:r>
                      <a:r>
                        <a:rPr lang="ru-RU" sz="900" b="0" i="0" u="none" strike="noStrike" dirty="0">
                          <a:solidFill>
                            <a:srgbClr val="000000"/>
                          </a:solidFill>
                          <a:effectLst/>
                          <a:latin typeface="Arial"/>
                        </a:rPr>
                        <a:t>) имеет конфликт интересов согласно заполненным декларациям о конфликте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spTree>
    <p:extLst>
      <p:ext uri="{BB962C8B-B14F-4D97-AF65-F5344CB8AC3E}">
        <p14:creationId xmlns:p14="http://schemas.microsoft.com/office/powerpoint/2010/main" val="21349028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Myriad Roman"/>
        <a:ea typeface=""/>
        <a:cs typeface=""/>
      </a:majorFont>
      <a:minorFont>
        <a:latin typeface="Myriad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1161</TotalTime>
  <Words>1105</Words>
  <Application>Microsoft Macintosh PowerPoint</Application>
  <PresentationFormat>On-screen Show (4:3)</PresentationFormat>
  <Paragraphs>112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 Повышение потенциала СКК Республики  Казахстан</vt:lpstr>
      <vt:lpstr>ЦЕЛЬ МИССИИ GMS</vt:lpstr>
      <vt:lpstr>Функции СКК</vt:lpstr>
      <vt:lpstr>ТРЕБОВАНИЯ И МИНИМАЛЬНЫЕ СТАНДАРТЫ ГФ</vt:lpstr>
      <vt:lpstr>Минимальные стандарты</vt:lpstr>
      <vt:lpstr>PowerPoint Presentation</vt:lpstr>
      <vt:lpstr>PowerPoint Presentation</vt:lpstr>
      <vt:lpstr>PowerPoint Presentation</vt:lpstr>
      <vt:lpstr>PowerPoint Presentation</vt:lpstr>
      <vt:lpstr>СПАСИБО ЗА ВНИМАНИЕ!</vt:lpstr>
      <vt:lpstr>PowerPoint Presentation</vt:lpstr>
    </vt:vector>
  </TitlesOfParts>
  <Company>MSH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lkos</dc:creator>
  <cp:lastModifiedBy>David Otiashvili</cp:lastModifiedBy>
  <cp:revision>202</cp:revision>
  <dcterms:created xsi:type="dcterms:W3CDTF">2007-10-19T19:34:53Z</dcterms:created>
  <dcterms:modified xsi:type="dcterms:W3CDTF">2015-03-04T03:08:39Z</dcterms:modified>
</cp:coreProperties>
</file>