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0" r:id="rId2"/>
    <p:sldId id="294" r:id="rId3"/>
    <p:sldId id="297" r:id="rId4"/>
    <p:sldId id="288" r:id="rId5"/>
    <p:sldId id="270" r:id="rId6"/>
    <p:sldId id="281" r:id="rId7"/>
    <p:sldId id="284" r:id="rId8"/>
    <p:sldId id="285" r:id="rId9"/>
    <p:sldId id="259" r:id="rId10"/>
    <p:sldId id="289" r:id="rId11"/>
    <p:sldId id="303" r:id="rId12"/>
    <p:sldId id="302" r:id="rId13"/>
    <p:sldId id="291" r:id="rId1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initials="L" lastIdx="6" clrIdx="0">
    <p:extLst>
      <p:ext uri="{19B8F6BF-5375-455C-9EA6-DF929625EA0E}">
        <p15:presenceInfo xmlns:p15="http://schemas.microsoft.com/office/powerpoint/2012/main" xmlns="" userId="Lil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003399"/>
    <a:srgbClr val="0000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01" autoAdjust="0"/>
    <p:restoredTop sz="70538" autoAdjust="0"/>
  </p:normalViewPr>
  <p:slideViewPr>
    <p:cSldViewPr snapToGrid="0">
      <p:cViewPr>
        <p:scale>
          <a:sx n="70" d="100"/>
          <a:sy n="70" d="100"/>
        </p:scale>
        <p:origin x="-1128"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Лист1!$E$8</c:f>
              <c:strCache>
                <c:ptCount val="1"/>
                <c:pt idx="0">
                  <c:v>Госфинансирование</c:v>
                </c:pt>
              </c:strCache>
            </c:strRef>
          </c:tx>
          <c:spPr>
            <a:solidFill>
              <a:srgbClr val="C00000"/>
            </a:solidFill>
            <a:ln w="19050">
              <a:solidFill>
                <a:schemeClr val="tx1"/>
              </a:solidFill>
            </a:ln>
          </c:spPr>
          <c:invertIfNegative val="0"/>
          <c:cat>
            <c:numRef>
              <c:f>Лист1!$D$9:$D$13</c:f>
              <c:numCache>
                <c:formatCode>General</c:formatCode>
                <c:ptCount val="5"/>
                <c:pt idx="0">
                  <c:v>2018</c:v>
                </c:pt>
                <c:pt idx="1">
                  <c:v>2019</c:v>
                </c:pt>
                <c:pt idx="2">
                  <c:v>2020</c:v>
                </c:pt>
                <c:pt idx="3">
                  <c:v>2021</c:v>
                </c:pt>
                <c:pt idx="4">
                  <c:v>2022</c:v>
                </c:pt>
              </c:numCache>
            </c:numRef>
          </c:cat>
          <c:val>
            <c:numRef>
              <c:f>Лист1!$E$9:$E$13</c:f>
              <c:numCache>
                <c:formatCode>#,##0</c:formatCode>
                <c:ptCount val="5"/>
                <c:pt idx="0">
                  <c:v>1053424</c:v>
                </c:pt>
                <c:pt idx="1">
                  <c:v>1184942</c:v>
                </c:pt>
                <c:pt idx="2">
                  <c:v>1246745</c:v>
                </c:pt>
                <c:pt idx="3" formatCode="General">
                  <c:v>2564993.3000000003</c:v>
                </c:pt>
                <c:pt idx="4" formatCode="General">
                  <c:v>2744542.8310000002</c:v>
                </c:pt>
              </c:numCache>
            </c:numRef>
          </c:val>
          <c:extLst xmlns:c16r2="http://schemas.microsoft.com/office/drawing/2015/06/chart">
            <c:ext xmlns:c16="http://schemas.microsoft.com/office/drawing/2014/chart" uri="{C3380CC4-5D6E-409C-BE32-E72D297353CC}">
              <c16:uniqueId val="{00000000-D192-4B50-A97C-8AD349F63451}"/>
            </c:ext>
          </c:extLst>
        </c:ser>
        <c:ser>
          <c:idx val="1"/>
          <c:order val="1"/>
          <c:tx>
            <c:strRef>
              <c:f>Лист1!$F$8</c:f>
              <c:strCache>
                <c:ptCount val="1"/>
                <c:pt idx="0">
                  <c:v>Финансирование ГФ</c:v>
                </c:pt>
              </c:strCache>
            </c:strRef>
          </c:tx>
          <c:spPr>
            <a:solidFill>
              <a:schemeClr val="accent1"/>
            </a:solidFill>
            <a:ln w="19050">
              <a:solidFill>
                <a:schemeClr val="tx1"/>
              </a:solidFill>
            </a:ln>
          </c:spPr>
          <c:invertIfNegative val="0"/>
          <c:cat>
            <c:numRef>
              <c:f>Лист1!$D$9:$D$13</c:f>
              <c:numCache>
                <c:formatCode>General</c:formatCode>
                <c:ptCount val="5"/>
                <c:pt idx="0">
                  <c:v>2018</c:v>
                </c:pt>
                <c:pt idx="1">
                  <c:v>2019</c:v>
                </c:pt>
                <c:pt idx="2">
                  <c:v>2020</c:v>
                </c:pt>
                <c:pt idx="3">
                  <c:v>2021</c:v>
                </c:pt>
                <c:pt idx="4">
                  <c:v>2022</c:v>
                </c:pt>
              </c:numCache>
            </c:numRef>
          </c:cat>
          <c:val>
            <c:numRef>
              <c:f>Лист1!$F$9:$F$13</c:f>
              <c:numCache>
                <c:formatCode>#,##0</c:formatCode>
                <c:ptCount val="5"/>
                <c:pt idx="0">
                  <c:v>813279</c:v>
                </c:pt>
                <c:pt idx="1">
                  <c:v>794766</c:v>
                </c:pt>
                <c:pt idx="2">
                  <c:v>1150445</c:v>
                </c:pt>
              </c:numCache>
            </c:numRef>
          </c:val>
          <c:extLst xmlns:c16r2="http://schemas.microsoft.com/office/drawing/2015/06/chart">
            <c:ext xmlns:c16="http://schemas.microsoft.com/office/drawing/2014/chart" uri="{C3380CC4-5D6E-409C-BE32-E72D297353CC}">
              <c16:uniqueId val="{00000001-D192-4B50-A97C-8AD349F63451}"/>
            </c:ext>
          </c:extLst>
        </c:ser>
        <c:dLbls>
          <c:showLegendKey val="0"/>
          <c:showVal val="0"/>
          <c:showCatName val="0"/>
          <c:showSerName val="0"/>
          <c:showPercent val="0"/>
          <c:showBubbleSize val="0"/>
        </c:dLbls>
        <c:gapWidth val="80"/>
        <c:overlap val="100"/>
        <c:axId val="68325760"/>
        <c:axId val="68327296"/>
      </c:barChart>
      <c:catAx>
        <c:axId val="68325760"/>
        <c:scaling>
          <c:orientation val="minMax"/>
        </c:scaling>
        <c:delete val="0"/>
        <c:axPos val="b"/>
        <c:numFmt formatCode="General" sourceLinked="1"/>
        <c:majorTickMark val="out"/>
        <c:minorTickMark val="none"/>
        <c:tickLblPos val="nextTo"/>
        <c:txPr>
          <a:bodyPr/>
          <a:lstStyle/>
          <a:p>
            <a:pPr>
              <a:defRPr b="1"/>
            </a:pPr>
            <a:endParaRPr lang="ru-RU"/>
          </a:p>
        </c:txPr>
        <c:crossAx val="68327296"/>
        <c:crosses val="autoZero"/>
        <c:auto val="1"/>
        <c:lblAlgn val="ctr"/>
        <c:lblOffset val="100"/>
        <c:noMultiLvlLbl val="0"/>
      </c:catAx>
      <c:valAx>
        <c:axId val="68327296"/>
        <c:scaling>
          <c:orientation val="minMax"/>
        </c:scaling>
        <c:delete val="0"/>
        <c:axPos val="l"/>
        <c:majorGridlines>
          <c:spPr>
            <a:ln>
              <a:solidFill>
                <a:schemeClr val="bg1">
                  <a:lumMod val="75000"/>
                </a:schemeClr>
              </a:solidFill>
              <a:prstDash val="sysDot"/>
            </a:ln>
          </c:spPr>
        </c:majorGridlines>
        <c:numFmt formatCode="#,##0" sourceLinked="1"/>
        <c:majorTickMark val="out"/>
        <c:minorTickMark val="none"/>
        <c:tickLblPos val="nextTo"/>
        <c:crossAx val="68325760"/>
        <c:crosses val="autoZero"/>
        <c:crossBetween val="between"/>
      </c:valAx>
    </c:plotArea>
    <c:legend>
      <c:legendPos val="b"/>
      <c:layout>
        <c:manualLayout>
          <c:xMode val="edge"/>
          <c:yMode val="edge"/>
          <c:x val="0.16060801040375777"/>
          <c:y val="0.90789934347268209"/>
          <c:w val="0.82395765277541755"/>
          <c:h val="8.9331802274715655E-2"/>
        </c:manualLayout>
      </c:layout>
      <c:overlay val="0"/>
      <c:txPr>
        <a:bodyPr/>
        <a:lstStyle/>
        <a:p>
          <a:pPr>
            <a:defRPr sz="1400"/>
          </a:pPr>
          <a:endParaRPr lang="ru-RU"/>
        </a:p>
      </c:txPr>
    </c:legend>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7-04-26T16:09:17.318" idx="4">
    <p:pos x="5704" y="4074"/>
    <p:text>to specify: for each dollar invested by the country in prevention to KAP, care and support to PLHIV in the selected region through social contracting, the global fund will put additional 80 cents.</p:text>
    <p:extLst>
      <p:ext uri="{C676402C-5697-4E1C-873F-D02D1690AC5C}">
        <p15:threadingInfo xmlns:p15="http://schemas.microsoft.com/office/powerpoint/2012/main" xmlns=""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E954-1D39-427B-AC99-C4E2965BC9B1}"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229CF04D-1612-422B-91D6-1CF5252260BA}">
      <dgm:prSet phldrT="[Text]" custT="1"/>
      <dgm:spPr>
        <a:noFill/>
      </dgm:spPr>
      <dgm:t>
        <a:bodyPr/>
        <a:lstStyle/>
        <a:p>
          <a:pPr algn="ctr"/>
          <a:r>
            <a:rPr lang="en-US" sz="2000" b="1" dirty="0" smtClean="0">
              <a:solidFill>
                <a:schemeClr val="tx1"/>
              </a:solidFill>
            </a:rPr>
            <a:t> </a:t>
          </a:r>
          <a:endParaRPr lang="ru-RU" sz="2000" b="1" dirty="0" smtClean="0">
            <a:solidFill>
              <a:schemeClr val="tx1"/>
            </a:solidFill>
          </a:endParaRPr>
        </a:p>
        <a:p>
          <a:pPr algn="ctr"/>
          <a:r>
            <a:rPr lang="ru-RU" sz="2400" b="1" dirty="0" smtClean="0">
              <a:solidFill>
                <a:srgbClr val="002060"/>
              </a:solidFill>
            </a:rPr>
            <a:t>Обоснование</a:t>
          </a:r>
          <a:r>
            <a:rPr lang="ru-RU" sz="2800" b="1" dirty="0" smtClean="0">
              <a:solidFill>
                <a:srgbClr val="002060"/>
              </a:solidFill>
            </a:rPr>
            <a:t>:</a:t>
          </a:r>
          <a:endParaRPr lang="en-US" sz="2800" b="1" dirty="0">
            <a:solidFill>
              <a:srgbClr val="002060"/>
            </a:solidFill>
          </a:endParaRPr>
        </a:p>
      </dgm:t>
    </dgm:pt>
    <dgm:pt modelId="{B876691B-1CEC-4508-B796-72D05C74576B}" type="parTrans" cxnId="{28C284C1-98E6-40FF-8B38-0C3A575BA570}">
      <dgm:prSet/>
      <dgm:spPr/>
      <dgm:t>
        <a:bodyPr/>
        <a:lstStyle/>
        <a:p>
          <a:endParaRPr lang="en-US"/>
        </a:p>
      </dgm:t>
    </dgm:pt>
    <dgm:pt modelId="{FE855D84-86CE-4EA8-9FE2-CA1F10A2BBF5}" type="sibTrans" cxnId="{28C284C1-98E6-40FF-8B38-0C3A575BA570}">
      <dgm:prSet/>
      <dgm:spPr/>
      <dgm:t>
        <a:bodyPr/>
        <a:lstStyle/>
        <a:p>
          <a:endParaRPr lang="en-US"/>
        </a:p>
      </dgm:t>
    </dgm:pt>
    <dgm:pt modelId="{CAE02DFD-51BE-481E-BCF9-5BA9164C2F91}">
      <dgm:prSet phldrT="[Text]" custT="1"/>
      <dgm:spPr/>
      <dgm:t>
        <a:bodyPr/>
        <a:lstStyle/>
        <a:p>
          <a:endParaRPr lang="en-US" sz="2000" dirty="0"/>
        </a:p>
      </dgm:t>
    </dgm:pt>
    <dgm:pt modelId="{391CF325-DAC9-40F8-8CF5-ED02BBCD89D0}" type="parTrans" cxnId="{464DF377-0720-4317-AC6B-EA46F482502F}">
      <dgm:prSet/>
      <dgm:spPr/>
      <dgm:t>
        <a:bodyPr/>
        <a:lstStyle/>
        <a:p>
          <a:endParaRPr lang="en-US"/>
        </a:p>
      </dgm:t>
    </dgm:pt>
    <dgm:pt modelId="{24EB1E91-B719-4A26-BC7F-6F48FC1FB362}" type="sibTrans" cxnId="{464DF377-0720-4317-AC6B-EA46F482502F}">
      <dgm:prSet/>
      <dgm:spPr/>
      <dgm:t>
        <a:bodyPr/>
        <a:lstStyle/>
        <a:p>
          <a:endParaRPr lang="en-US"/>
        </a:p>
      </dgm:t>
    </dgm:pt>
    <dgm:pt modelId="{6D0E0071-4BE1-46C7-B3A2-BDA355539529}">
      <dgm:prSet phldrT="[Text]" custT="1"/>
      <dgm:spPr/>
      <dgm:t>
        <a:bodyPr/>
        <a:lstStyle/>
        <a:p>
          <a:r>
            <a:rPr lang="ru-RU" sz="2000" dirty="0" smtClean="0"/>
            <a:t>Выделение бюджетных   средств на   профилактику   ВИЧ-инфекции;</a:t>
          </a:r>
          <a:endParaRPr lang="en-US" sz="2000" dirty="0">
            <a:solidFill>
              <a:schemeClr val="bg1">
                <a:lumMod val="65000"/>
              </a:schemeClr>
            </a:solidFill>
          </a:endParaRPr>
        </a:p>
      </dgm:t>
    </dgm:pt>
    <dgm:pt modelId="{27B93F12-9C73-42AB-946D-A073435A5304}" type="parTrans" cxnId="{3B3F0776-0A62-44F2-9258-D1929C3931A5}">
      <dgm:prSet/>
      <dgm:spPr/>
      <dgm:t>
        <a:bodyPr/>
        <a:lstStyle/>
        <a:p>
          <a:endParaRPr lang="ru-RU"/>
        </a:p>
      </dgm:t>
    </dgm:pt>
    <dgm:pt modelId="{43AA0E15-DD37-495F-835A-72E04B694DA0}" type="sibTrans" cxnId="{3B3F0776-0A62-44F2-9258-D1929C3931A5}">
      <dgm:prSet/>
      <dgm:spPr/>
      <dgm:t>
        <a:bodyPr/>
        <a:lstStyle/>
        <a:p>
          <a:endParaRPr lang="ru-RU"/>
        </a:p>
      </dgm:t>
    </dgm:pt>
    <dgm:pt modelId="{DA685DF4-2E02-4109-9EC8-BD0B268EC9E5}">
      <dgm:prSet custT="1"/>
      <dgm:spPr/>
      <dgm:t>
        <a:bodyPr/>
        <a:lstStyle/>
        <a:p>
          <a:r>
            <a:rPr lang="ru-RU" sz="2000" dirty="0" smtClean="0"/>
            <a:t>Высокий уровень распространенности ВИЧ среди уязвимых групп населения;</a:t>
          </a:r>
          <a:endParaRPr lang="en-US" sz="2000" dirty="0"/>
        </a:p>
      </dgm:t>
    </dgm:pt>
    <dgm:pt modelId="{F31B224F-3621-4872-AF2E-49BF966249A9}" type="parTrans" cxnId="{4D26A466-F7D1-4A5D-9D31-0F5C8EF64BC5}">
      <dgm:prSet/>
      <dgm:spPr/>
      <dgm:t>
        <a:bodyPr/>
        <a:lstStyle/>
        <a:p>
          <a:endParaRPr lang="ru-RU"/>
        </a:p>
      </dgm:t>
    </dgm:pt>
    <dgm:pt modelId="{5A149117-499B-4F36-BB34-3155A486AD7F}" type="sibTrans" cxnId="{4D26A466-F7D1-4A5D-9D31-0F5C8EF64BC5}">
      <dgm:prSet/>
      <dgm:spPr/>
      <dgm:t>
        <a:bodyPr/>
        <a:lstStyle/>
        <a:p>
          <a:endParaRPr lang="ru-RU"/>
        </a:p>
      </dgm:t>
    </dgm:pt>
    <dgm:pt modelId="{A683832B-1970-47CF-AB7D-7584852D1495}">
      <dgm:prSet custT="1"/>
      <dgm:spPr/>
      <dgm:t>
        <a:bodyPr/>
        <a:lstStyle/>
        <a:p>
          <a:r>
            <a:rPr lang="ru-RU" sz="2000" dirty="0" smtClean="0"/>
            <a:t>Высокая  концентрация уязвимых групп населения  (ЛУИН, РС, МСМ)  и ЛЖВ;</a:t>
          </a:r>
          <a:endParaRPr lang="en-US" sz="2000" dirty="0"/>
        </a:p>
      </dgm:t>
    </dgm:pt>
    <dgm:pt modelId="{D262589D-46B1-438F-BD17-85840C70CAFE}" type="parTrans" cxnId="{55E2020E-5138-497F-970C-4264FD7B3CB2}">
      <dgm:prSet/>
      <dgm:spPr/>
      <dgm:t>
        <a:bodyPr/>
        <a:lstStyle/>
        <a:p>
          <a:endParaRPr lang="ru-RU"/>
        </a:p>
      </dgm:t>
    </dgm:pt>
    <dgm:pt modelId="{2DED290B-E7A5-4315-A46F-FA2E0E0EC2C2}" type="sibTrans" cxnId="{55E2020E-5138-497F-970C-4264FD7B3CB2}">
      <dgm:prSet/>
      <dgm:spPr/>
      <dgm:t>
        <a:bodyPr/>
        <a:lstStyle/>
        <a:p>
          <a:endParaRPr lang="ru-RU"/>
        </a:p>
      </dgm:t>
    </dgm:pt>
    <dgm:pt modelId="{94243EF5-361C-4699-A7E8-5436E2F72B0C}">
      <dgm:prSet phldrT="[Text]" custT="1"/>
      <dgm:spPr/>
      <dgm:t>
        <a:bodyPr/>
        <a:lstStyle/>
        <a:p>
          <a:r>
            <a:rPr lang="ru-RU" sz="2000" dirty="0" smtClean="0"/>
            <a:t>Отсутствие других  доноров.</a:t>
          </a:r>
          <a:endParaRPr lang="en-US" sz="2000" dirty="0">
            <a:solidFill>
              <a:schemeClr val="bg1">
                <a:lumMod val="65000"/>
              </a:schemeClr>
            </a:solidFill>
          </a:endParaRPr>
        </a:p>
      </dgm:t>
    </dgm:pt>
    <dgm:pt modelId="{1A119054-45EC-4762-AB14-CFCE104DF711}" type="parTrans" cxnId="{8E5FB31B-62F3-40F4-8A1C-6E704F156CE7}">
      <dgm:prSet/>
      <dgm:spPr/>
      <dgm:t>
        <a:bodyPr/>
        <a:lstStyle/>
        <a:p>
          <a:endParaRPr lang="ru-RU"/>
        </a:p>
      </dgm:t>
    </dgm:pt>
    <dgm:pt modelId="{33AE458A-BD03-4270-B4D1-4ADE25630143}" type="sibTrans" cxnId="{8E5FB31B-62F3-40F4-8A1C-6E704F156CE7}">
      <dgm:prSet/>
      <dgm:spPr/>
      <dgm:t>
        <a:bodyPr/>
        <a:lstStyle/>
        <a:p>
          <a:endParaRPr lang="ru-RU"/>
        </a:p>
      </dgm:t>
    </dgm:pt>
    <dgm:pt modelId="{E7C5BA53-AB9B-457E-929E-79BACF011970}" type="pres">
      <dgm:prSet presAssocID="{17C0E954-1D39-427B-AC99-C4E2965BC9B1}" presName="linear" presStyleCnt="0">
        <dgm:presLayoutVars>
          <dgm:dir/>
          <dgm:animLvl val="lvl"/>
          <dgm:resizeHandles val="exact"/>
        </dgm:presLayoutVars>
      </dgm:prSet>
      <dgm:spPr/>
      <dgm:t>
        <a:bodyPr/>
        <a:lstStyle/>
        <a:p>
          <a:endParaRPr lang="ru-RU"/>
        </a:p>
      </dgm:t>
    </dgm:pt>
    <dgm:pt modelId="{59210B64-4376-405E-AA77-D3B97DFA0A01}" type="pres">
      <dgm:prSet presAssocID="{229CF04D-1612-422B-91D6-1CF5252260BA}" presName="parentLin" presStyleCnt="0"/>
      <dgm:spPr/>
    </dgm:pt>
    <dgm:pt modelId="{A6917F31-BD3A-41CC-81F8-A99B5ABBAE46}" type="pres">
      <dgm:prSet presAssocID="{229CF04D-1612-422B-91D6-1CF5252260BA}" presName="parentLeftMargin" presStyleLbl="node1" presStyleIdx="0" presStyleCnt="1"/>
      <dgm:spPr/>
      <dgm:t>
        <a:bodyPr/>
        <a:lstStyle/>
        <a:p>
          <a:endParaRPr lang="ru-RU"/>
        </a:p>
      </dgm:t>
    </dgm:pt>
    <dgm:pt modelId="{578684FA-0696-48F3-BE0B-1C2AA553D7D1}" type="pres">
      <dgm:prSet presAssocID="{229CF04D-1612-422B-91D6-1CF5252260BA}" presName="parentText" presStyleLbl="node1" presStyleIdx="0" presStyleCnt="1" custScaleX="117293" custScaleY="44668" custLinFactNeighborX="91239" custLinFactNeighborY="-4038">
        <dgm:presLayoutVars>
          <dgm:chMax val="0"/>
          <dgm:bulletEnabled val="1"/>
        </dgm:presLayoutVars>
      </dgm:prSet>
      <dgm:spPr/>
      <dgm:t>
        <a:bodyPr/>
        <a:lstStyle/>
        <a:p>
          <a:endParaRPr lang="ru-RU"/>
        </a:p>
      </dgm:t>
    </dgm:pt>
    <dgm:pt modelId="{92EBFAD5-A63E-4ED2-AD55-8D3867CF2FC7}" type="pres">
      <dgm:prSet presAssocID="{229CF04D-1612-422B-91D6-1CF5252260BA}" presName="negativeSpace" presStyleCnt="0"/>
      <dgm:spPr/>
    </dgm:pt>
    <dgm:pt modelId="{4491771D-234E-482D-9A53-DBC02612108A}" type="pres">
      <dgm:prSet presAssocID="{229CF04D-1612-422B-91D6-1CF5252260BA}" presName="childText" presStyleLbl="conFgAcc1" presStyleIdx="0" presStyleCnt="1" custScaleY="96642" custLinFactNeighborX="-2993" custLinFactNeighborY="18888">
        <dgm:presLayoutVars>
          <dgm:bulletEnabled val="1"/>
        </dgm:presLayoutVars>
      </dgm:prSet>
      <dgm:spPr/>
      <dgm:t>
        <a:bodyPr/>
        <a:lstStyle/>
        <a:p>
          <a:endParaRPr lang="ru-RU"/>
        </a:p>
      </dgm:t>
    </dgm:pt>
  </dgm:ptLst>
  <dgm:cxnLst>
    <dgm:cxn modelId="{4B0BBE4C-3A10-4D54-8730-3804B1CBB2F3}" type="presOf" srcId="{DA685DF4-2E02-4109-9EC8-BD0B268EC9E5}" destId="{4491771D-234E-482D-9A53-DBC02612108A}" srcOrd="0" destOrd="1" presId="urn:microsoft.com/office/officeart/2005/8/layout/list1"/>
    <dgm:cxn modelId="{6C560C74-3FF3-4543-8B52-1485AAE3A85E}" type="presOf" srcId="{229CF04D-1612-422B-91D6-1CF5252260BA}" destId="{578684FA-0696-48F3-BE0B-1C2AA553D7D1}" srcOrd="1" destOrd="0" presId="urn:microsoft.com/office/officeart/2005/8/layout/list1"/>
    <dgm:cxn modelId="{3B3F0776-0A62-44F2-9258-D1929C3931A5}" srcId="{229CF04D-1612-422B-91D6-1CF5252260BA}" destId="{6D0E0071-4BE1-46C7-B3A2-BDA355539529}" srcOrd="3" destOrd="0" parTransId="{27B93F12-9C73-42AB-946D-A073435A5304}" sibTransId="{43AA0E15-DD37-495F-835A-72E04B694DA0}"/>
    <dgm:cxn modelId="{EBAB55B0-AD34-43B8-85B7-F24E9F120F3B}" type="presOf" srcId="{6D0E0071-4BE1-46C7-B3A2-BDA355539529}" destId="{4491771D-234E-482D-9A53-DBC02612108A}" srcOrd="0" destOrd="3" presId="urn:microsoft.com/office/officeart/2005/8/layout/list1"/>
    <dgm:cxn modelId="{88484D6D-526A-4EFB-8C0D-0DD56A868B51}" type="presOf" srcId="{CAE02DFD-51BE-481E-BCF9-5BA9164C2F91}" destId="{4491771D-234E-482D-9A53-DBC02612108A}" srcOrd="0" destOrd="0" presId="urn:microsoft.com/office/officeart/2005/8/layout/list1"/>
    <dgm:cxn modelId="{55E2020E-5138-497F-970C-4264FD7B3CB2}" srcId="{229CF04D-1612-422B-91D6-1CF5252260BA}" destId="{A683832B-1970-47CF-AB7D-7584852D1495}" srcOrd="2" destOrd="0" parTransId="{D262589D-46B1-438F-BD17-85840C70CAFE}" sibTransId="{2DED290B-E7A5-4315-A46F-FA2E0E0EC2C2}"/>
    <dgm:cxn modelId="{26DF93F4-0D8B-4DA2-B628-063E5E92F553}" type="presOf" srcId="{A683832B-1970-47CF-AB7D-7584852D1495}" destId="{4491771D-234E-482D-9A53-DBC02612108A}" srcOrd="0" destOrd="2" presId="urn:microsoft.com/office/officeart/2005/8/layout/list1"/>
    <dgm:cxn modelId="{C3772FD6-7277-4B78-8C28-21DDD33220E0}" type="presOf" srcId="{94243EF5-361C-4699-A7E8-5436E2F72B0C}" destId="{4491771D-234E-482D-9A53-DBC02612108A}" srcOrd="0" destOrd="4" presId="urn:microsoft.com/office/officeart/2005/8/layout/list1"/>
    <dgm:cxn modelId="{464DF377-0720-4317-AC6B-EA46F482502F}" srcId="{229CF04D-1612-422B-91D6-1CF5252260BA}" destId="{CAE02DFD-51BE-481E-BCF9-5BA9164C2F91}" srcOrd="0" destOrd="0" parTransId="{391CF325-DAC9-40F8-8CF5-ED02BBCD89D0}" sibTransId="{24EB1E91-B719-4A26-BC7F-6F48FC1FB362}"/>
    <dgm:cxn modelId="{710DF6D3-D4E3-41CD-B31D-F6ADAC157080}" type="presOf" srcId="{17C0E954-1D39-427B-AC99-C4E2965BC9B1}" destId="{E7C5BA53-AB9B-457E-929E-79BACF011970}" srcOrd="0" destOrd="0" presId="urn:microsoft.com/office/officeart/2005/8/layout/list1"/>
    <dgm:cxn modelId="{8E5FB31B-62F3-40F4-8A1C-6E704F156CE7}" srcId="{229CF04D-1612-422B-91D6-1CF5252260BA}" destId="{94243EF5-361C-4699-A7E8-5436E2F72B0C}" srcOrd="4" destOrd="0" parTransId="{1A119054-45EC-4762-AB14-CFCE104DF711}" sibTransId="{33AE458A-BD03-4270-B4D1-4ADE25630143}"/>
    <dgm:cxn modelId="{C03C56FE-D29C-4392-A7D7-565257B6D7A4}" type="presOf" srcId="{229CF04D-1612-422B-91D6-1CF5252260BA}" destId="{A6917F31-BD3A-41CC-81F8-A99B5ABBAE46}" srcOrd="0" destOrd="0" presId="urn:microsoft.com/office/officeart/2005/8/layout/list1"/>
    <dgm:cxn modelId="{4D26A466-F7D1-4A5D-9D31-0F5C8EF64BC5}" srcId="{229CF04D-1612-422B-91D6-1CF5252260BA}" destId="{DA685DF4-2E02-4109-9EC8-BD0B268EC9E5}" srcOrd="1" destOrd="0" parTransId="{F31B224F-3621-4872-AF2E-49BF966249A9}" sibTransId="{5A149117-499B-4F36-BB34-3155A486AD7F}"/>
    <dgm:cxn modelId="{28C284C1-98E6-40FF-8B38-0C3A575BA570}" srcId="{17C0E954-1D39-427B-AC99-C4E2965BC9B1}" destId="{229CF04D-1612-422B-91D6-1CF5252260BA}" srcOrd="0" destOrd="0" parTransId="{B876691B-1CEC-4508-B796-72D05C74576B}" sibTransId="{FE855D84-86CE-4EA8-9FE2-CA1F10A2BBF5}"/>
    <dgm:cxn modelId="{69700F54-67DC-4D91-99F2-90D866308303}" type="presParOf" srcId="{E7C5BA53-AB9B-457E-929E-79BACF011970}" destId="{59210B64-4376-405E-AA77-D3B97DFA0A01}" srcOrd="0" destOrd="0" presId="urn:microsoft.com/office/officeart/2005/8/layout/list1"/>
    <dgm:cxn modelId="{0179648E-1684-4C32-AC74-DE5A5B20B212}" type="presParOf" srcId="{59210B64-4376-405E-AA77-D3B97DFA0A01}" destId="{A6917F31-BD3A-41CC-81F8-A99B5ABBAE46}" srcOrd="0" destOrd="0" presId="urn:microsoft.com/office/officeart/2005/8/layout/list1"/>
    <dgm:cxn modelId="{24027F00-2071-41E1-BCE3-626A03590974}" type="presParOf" srcId="{59210B64-4376-405E-AA77-D3B97DFA0A01}" destId="{578684FA-0696-48F3-BE0B-1C2AA553D7D1}" srcOrd="1" destOrd="0" presId="urn:microsoft.com/office/officeart/2005/8/layout/list1"/>
    <dgm:cxn modelId="{8E08F235-31AC-48D0-8C83-2059E849A868}" type="presParOf" srcId="{E7C5BA53-AB9B-457E-929E-79BACF011970}" destId="{92EBFAD5-A63E-4ED2-AD55-8D3867CF2FC7}" srcOrd="1" destOrd="0" presId="urn:microsoft.com/office/officeart/2005/8/layout/list1"/>
    <dgm:cxn modelId="{A01ACF4E-E6F1-4090-B481-DDE8BD9A79AD}" type="presParOf" srcId="{E7C5BA53-AB9B-457E-929E-79BACF011970}" destId="{4491771D-234E-482D-9A53-DBC02612108A}" srcOrd="2" destOrd="0" presId="urn:microsoft.com/office/officeart/2005/8/layout/list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E3B2D-1A23-48C0-BE81-91ADC4683B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F654A04E-9BBF-4C00-902E-0E1AE2A7739C}">
      <dgm:prSet phldrT="[Текст]"/>
      <dgm:spPr>
        <a:solidFill>
          <a:srgbClr val="000099"/>
        </a:solidFill>
        <a:ln>
          <a:solidFill>
            <a:srgbClr val="002060"/>
          </a:solidFill>
        </a:ln>
      </dgm:spPr>
      <dgm:t>
        <a:bodyPr/>
        <a:lstStyle/>
        <a:p>
          <a:r>
            <a:rPr lang="ru-RU" dirty="0" smtClean="0"/>
            <a:t>РЦ СПИД</a:t>
          </a:r>
          <a:endParaRPr lang="ru-RU" dirty="0"/>
        </a:p>
      </dgm:t>
    </dgm:pt>
    <dgm:pt modelId="{63A37582-2430-4737-B156-934FCA81443C}" type="parTrans" cxnId="{A70E7697-3782-43F8-81D3-3BA66BC7A2B6}">
      <dgm:prSet/>
      <dgm:spPr/>
      <dgm:t>
        <a:bodyPr/>
        <a:lstStyle/>
        <a:p>
          <a:endParaRPr lang="ru-RU"/>
        </a:p>
      </dgm:t>
    </dgm:pt>
    <dgm:pt modelId="{796EF214-5274-4B35-A27D-92A81BAFDD2C}" type="sibTrans" cxnId="{A70E7697-3782-43F8-81D3-3BA66BC7A2B6}">
      <dgm:prSet/>
      <dgm:spPr/>
      <dgm:t>
        <a:bodyPr/>
        <a:lstStyle/>
        <a:p>
          <a:endParaRPr lang="ru-RU"/>
        </a:p>
      </dgm:t>
    </dgm:pt>
    <dgm:pt modelId="{A7256434-1826-4CA0-8A66-5D059FC55A6C}">
      <dgm:prSet phldrT="[Текст]"/>
      <dgm:spPr>
        <a:solidFill>
          <a:schemeClr val="accent1">
            <a:lumMod val="75000"/>
          </a:schemeClr>
        </a:solidFill>
      </dgm:spPr>
      <dgm:t>
        <a:bodyPr/>
        <a:lstStyle/>
        <a:p>
          <a:r>
            <a:rPr lang="ru-RU" dirty="0" smtClean="0"/>
            <a:t>Карагандинский</a:t>
          </a:r>
        </a:p>
        <a:p>
          <a:r>
            <a:rPr lang="ru-RU" dirty="0" smtClean="0"/>
            <a:t> ОЦ СПИД</a:t>
          </a:r>
          <a:endParaRPr lang="ru-RU" dirty="0"/>
        </a:p>
      </dgm:t>
    </dgm:pt>
    <dgm:pt modelId="{3E9FF196-02AC-4CD0-8E40-9E7D66EA60A3}" type="parTrans" cxnId="{E6A538B6-C293-49A3-BB55-1A4992E8CB0A}">
      <dgm:prSet/>
      <dgm:spPr/>
      <dgm:t>
        <a:bodyPr/>
        <a:lstStyle/>
        <a:p>
          <a:endParaRPr lang="ru-RU"/>
        </a:p>
      </dgm:t>
    </dgm:pt>
    <dgm:pt modelId="{12F4F0DE-5636-46B4-8D37-F1544989A2AA}" type="sibTrans" cxnId="{E6A538B6-C293-49A3-BB55-1A4992E8CB0A}">
      <dgm:prSet/>
      <dgm:spPr/>
      <dgm:t>
        <a:bodyPr/>
        <a:lstStyle/>
        <a:p>
          <a:endParaRPr lang="ru-RU"/>
        </a:p>
      </dgm:t>
    </dgm:pt>
    <dgm:pt modelId="{A68E1D79-113C-47BD-9F17-BDD549BA01A9}">
      <dgm:prSet phldrT="[Текст]"/>
      <dgm:spPr>
        <a:solidFill>
          <a:schemeClr val="accent1">
            <a:lumMod val="75000"/>
          </a:schemeClr>
        </a:solidFill>
      </dgm:spPr>
      <dgm:t>
        <a:bodyPr/>
        <a:lstStyle/>
        <a:p>
          <a:r>
            <a:rPr lang="ru-RU" dirty="0" smtClean="0"/>
            <a:t>Центр СПИД г. Алматы</a:t>
          </a:r>
          <a:endParaRPr lang="ru-RU" dirty="0"/>
        </a:p>
      </dgm:t>
    </dgm:pt>
    <dgm:pt modelId="{F9909BD1-F44E-47F0-8605-01D7911E2F10}" type="parTrans" cxnId="{BE21E70E-0155-4C8A-B1A9-B46BE4EF7185}">
      <dgm:prSet/>
      <dgm:spPr/>
      <dgm:t>
        <a:bodyPr/>
        <a:lstStyle/>
        <a:p>
          <a:endParaRPr lang="ru-RU"/>
        </a:p>
      </dgm:t>
    </dgm:pt>
    <dgm:pt modelId="{B6930663-BE97-4EF1-9EB5-65A4AD7A604F}" type="sibTrans" cxnId="{BE21E70E-0155-4C8A-B1A9-B46BE4EF7185}">
      <dgm:prSet/>
      <dgm:spPr/>
      <dgm:t>
        <a:bodyPr/>
        <a:lstStyle/>
        <a:p>
          <a:endParaRPr lang="ru-RU"/>
        </a:p>
      </dgm:t>
    </dgm:pt>
    <dgm:pt modelId="{900F2232-83BF-48CD-B6DA-F0D666B39BB1}">
      <dgm:prSet phldrT="[Текст]" custT="1"/>
      <dgm:spPr>
        <a:solidFill>
          <a:schemeClr val="accent1">
            <a:lumMod val="75000"/>
          </a:schemeClr>
        </a:solidFill>
      </dgm:spPr>
      <dgm:t>
        <a:bodyPr/>
        <a:lstStyle/>
        <a:p>
          <a:pPr algn="ctr"/>
          <a:r>
            <a:rPr lang="ru-RU" sz="2400" dirty="0" smtClean="0"/>
            <a:t>Центр СПИД г.  Астана</a:t>
          </a:r>
          <a:endParaRPr lang="ru-RU" sz="2400" dirty="0"/>
        </a:p>
      </dgm:t>
    </dgm:pt>
    <dgm:pt modelId="{21AC0443-2CE5-4BE6-A4A3-957C3B98D9A6}" type="parTrans" cxnId="{9EBCE4B5-F778-448F-A372-D887193EDA83}">
      <dgm:prSet/>
      <dgm:spPr/>
      <dgm:t>
        <a:bodyPr/>
        <a:lstStyle/>
        <a:p>
          <a:endParaRPr lang="ru-RU"/>
        </a:p>
      </dgm:t>
    </dgm:pt>
    <dgm:pt modelId="{9DBBE393-1EEE-4A22-BCCB-505B0AD90A46}" type="sibTrans" cxnId="{9EBCE4B5-F778-448F-A372-D887193EDA83}">
      <dgm:prSet/>
      <dgm:spPr/>
      <dgm:t>
        <a:bodyPr/>
        <a:lstStyle/>
        <a:p>
          <a:endParaRPr lang="ru-RU"/>
        </a:p>
      </dgm:t>
    </dgm:pt>
    <dgm:pt modelId="{FBAE434E-2B4B-4A0C-A0A1-39B4B43A9528}" type="pres">
      <dgm:prSet presAssocID="{0B2E3B2D-1A23-48C0-BE81-91ADC4683BAF}" presName="hierChild1" presStyleCnt="0">
        <dgm:presLayoutVars>
          <dgm:orgChart val="1"/>
          <dgm:chPref val="1"/>
          <dgm:dir/>
          <dgm:animOne val="branch"/>
          <dgm:animLvl val="lvl"/>
          <dgm:resizeHandles/>
        </dgm:presLayoutVars>
      </dgm:prSet>
      <dgm:spPr/>
      <dgm:t>
        <a:bodyPr/>
        <a:lstStyle/>
        <a:p>
          <a:endParaRPr lang="ru-RU"/>
        </a:p>
      </dgm:t>
    </dgm:pt>
    <dgm:pt modelId="{8E0A5229-92A8-400B-96E2-19279FA3D6E8}" type="pres">
      <dgm:prSet presAssocID="{F654A04E-9BBF-4C00-902E-0E1AE2A7739C}" presName="hierRoot1" presStyleCnt="0">
        <dgm:presLayoutVars>
          <dgm:hierBranch val="init"/>
        </dgm:presLayoutVars>
      </dgm:prSet>
      <dgm:spPr/>
    </dgm:pt>
    <dgm:pt modelId="{D6B1D594-8554-4AD5-A5B5-85343DDCBB6A}" type="pres">
      <dgm:prSet presAssocID="{F654A04E-9BBF-4C00-902E-0E1AE2A7739C}" presName="rootComposite1" presStyleCnt="0"/>
      <dgm:spPr/>
    </dgm:pt>
    <dgm:pt modelId="{636FDBA2-4121-4743-A115-BFF9A318F500}" type="pres">
      <dgm:prSet presAssocID="{F654A04E-9BBF-4C00-902E-0E1AE2A7739C}" presName="rootText1" presStyleLbl="node0" presStyleIdx="0" presStyleCnt="1" custScaleX="207225" custScaleY="38750" custLinFactNeighborX="395" custLinFactNeighborY="-36363">
        <dgm:presLayoutVars>
          <dgm:chPref val="3"/>
        </dgm:presLayoutVars>
      </dgm:prSet>
      <dgm:spPr/>
      <dgm:t>
        <a:bodyPr/>
        <a:lstStyle/>
        <a:p>
          <a:endParaRPr lang="ru-RU"/>
        </a:p>
      </dgm:t>
    </dgm:pt>
    <dgm:pt modelId="{4469735F-6BD3-4255-BD39-CB46377E03F6}" type="pres">
      <dgm:prSet presAssocID="{F654A04E-9BBF-4C00-902E-0E1AE2A7739C}" presName="rootConnector1" presStyleLbl="node1" presStyleIdx="0" presStyleCnt="0"/>
      <dgm:spPr/>
      <dgm:t>
        <a:bodyPr/>
        <a:lstStyle/>
        <a:p>
          <a:endParaRPr lang="ru-RU"/>
        </a:p>
      </dgm:t>
    </dgm:pt>
    <dgm:pt modelId="{7D1E604B-5E48-402F-9FF3-F8F945EDDA16}" type="pres">
      <dgm:prSet presAssocID="{F654A04E-9BBF-4C00-902E-0E1AE2A7739C}" presName="hierChild2" presStyleCnt="0"/>
      <dgm:spPr/>
    </dgm:pt>
    <dgm:pt modelId="{8548258C-2795-479E-B90E-EFD29782682F}" type="pres">
      <dgm:prSet presAssocID="{3E9FF196-02AC-4CD0-8E40-9E7D66EA60A3}" presName="Name37" presStyleLbl="parChTrans1D2" presStyleIdx="0" presStyleCnt="3"/>
      <dgm:spPr/>
      <dgm:t>
        <a:bodyPr/>
        <a:lstStyle/>
        <a:p>
          <a:endParaRPr lang="ru-RU"/>
        </a:p>
      </dgm:t>
    </dgm:pt>
    <dgm:pt modelId="{5DF4ED3F-036F-4DA6-9179-BE0CA39E234D}" type="pres">
      <dgm:prSet presAssocID="{A7256434-1826-4CA0-8A66-5D059FC55A6C}" presName="hierRoot2" presStyleCnt="0">
        <dgm:presLayoutVars>
          <dgm:hierBranch val="init"/>
        </dgm:presLayoutVars>
      </dgm:prSet>
      <dgm:spPr/>
    </dgm:pt>
    <dgm:pt modelId="{55C8203C-F068-46BA-BB65-B8BA483F47C7}" type="pres">
      <dgm:prSet presAssocID="{A7256434-1826-4CA0-8A66-5D059FC55A6C}" presName="rootComposite" presStyleCnt="0"/>
      <dgm:spPr/>
    </dgm:pt>
    <dgm:pt modelId="{31049549-F961-48B0-9FFC-E329EAE2C216}" type="pres">
      <dgm:prSet presAssocID="{A7256434-1826-4CA0-8A66-5D059FC55A6C}" presName="rootText" presStyleLbl="node2" presStyleIdx="0" presStyleCnt="3" custScaleY="55981">
        <dgm:presLayoutVars>
          <dgm:chPref val="3"/>
        </dgm:presLayoutVars>
      </dgm:prSet>
      <dgm:spPr/>
      <dgm:t>
        <a:bodyPr/>
        <a:lstStyle/>
        <a:p>
          <a:endParaRPr lang="ru-RU"/>
        </a:p>
      </dgm:t>
    </dgm:pt>
    <dgm:pt modelId="{CC157B0B-94B6-479A-B86C-D620058B2264}" type="pres">
      <dgm:prSet presAssocID="{A7256434-1826-4CA0-8A66-5D059FC55A6C}" presName="rootConnector" presStyleLbl="node2" presStyleIdx="0" presStyleCnt="3"/>
      <dgm:spPr/>
      <dgm:t>
        <a:bodyPr/>
        <a:lstStyle/>
        <a:p>
          <a:endParaRPr lang="ru-RU"/>
        </a:p>
      </dgm:t>
    </dgm:pt>
    <dgm:pt modelId="{96CD9F53-723D-48B4-901B-8DE85DD5EC9A}" type="pres">
      <dgm:prSet presAssocID="{A7256434-1826-4CA0-8A66-5D059FC55A6C}" presName="hierChild4" presStyleCnt="0"/>
      <dgm:spPr/>
    </dgm:pt>
    <dgm:pt modelId="{4D374418-3062-422A-BBF0-FB6E68B4CA7C}" type="pres">
      <dgm:prSet presAssocID="{A7256434-1826-4CA0-8A66-5D059FC55A6C}" presName="hierChild5" presStyleCnt="0"/>
      <dgm:spPr/>
    </dgm:pt>
    <dgm:pt modelId="{3197F810-BCDD-45DA-AF4A-0D1AC500744B}" type="pres">
      <dgm:prSet presAssocID="{F9909BD1-F44E-47F0-8605-01D7911E2F10}" presName="Name37" presStyleLbl="parChTrans1D2" presStyleIdx="1" presStyleCnt="3"/>
      <dgm:spPr/>
      <dgm:t>
        <a:bodyPr/>
        <a:lstStyle/>
        <a:p>
          <a:endParaRPr lang="ru-RU"/>
        </a:p>
      </dgm:t>
    </dgm:pt>
    <dgm:pt modelId="{E7261406-1F6B-4611-BCF9-C2E0B6ACF7C5}" type="pres">
      <dgm:prSet presAssocID="{A68E1D79-113C-47BD-9F17-BDD549BA01A9}" presName="hierRoot2" presStyleCnt="0">
        <dgm:presLayoutVars>
          <dgm:hierBranch val="init"/>
        </dgm:presLayoutVars>
      </dgm:prSet>
      <dgm:spPr/>
    </dgm:pt>
    <dgm:pt modelId="{BA9BA48F-AA74-44D6-875C-BC5AB2BFA69A}" type="pres">
      <dgm:prSet presAssocID="{A68E1D79-113C-47BD-9F17-BDD549BA01A9}" presName="rootComposite" presStyleCnt="0"/>
      <dgm:spPr/>
    </dgm:pt>
    <dgm:pt modelId="{A222D50C-F67E-4BFA-8D39-281DCCFA7760}" type="pres">
      <dgm:prSet presAssocID="{A68E1D79-113C-47BD-9F17-BDD549BA01A9}" presName="rootText" presStyleLbl="node2" presStyleIdx="1" presStyleCnt="3" custScaleX="115636" custScaleY="57709">
        <dgm:presLayoutVars>
          <dgm:chPref val="3"/>
        </dgm:presLayoutVars>
      </dgm:prSet>
      <dgm:spPr/>
      <dgm:t>
        <a:bodyPr/>
        <a:lstStyle/>
        <a:p>
          <a:endParaRPr lang="ru-RU"/>
        </a:p>
      </dgm:t>
    </dgm:pt>
    <dgm:pt modelId="{DFABA74B-7DB1-4FF3-97D9-2BAC0037702F}" type="pres">
      <dgm:prSet presAssocID="{A68E1D79-113C-47BD-9F17-BDD549BA01A9}" presName="rootConnector" presStyleLbl="node2" presStyleIdx="1" presStyleCnt="3"/>
      <dgm:spPr/>
      <dgm:t>
        <a:bodyPr/>
        <a:lstStyle/>
        <a:p>
          <a:endParaRPr lang="ru-RU"/>
        </a:p>
      </dgm:t>
    </dgm:pt>
    <dgm:pt modelId="{4FBC2837-0A5F-42D8-8AB9-5637BC0C7B8C}" type="pres">
      <dgm:prSet presAssocID="{A68E1D79-113C-47BD-9F17-BDD549BA01A9}" presName="hierChild4" presStyleCnt="0"/>
      <dgm:spPr/>
    </dgm:pt>
    <dgm:pt modelId="{32C5F691-09CD-4C1C-813E-C7A213B8AB10}" type="pres">
      <dgm:prSet presAssocID="{A68E1D79-113C-47BD-9F17-BDD549BA01A9}" presName="hierChild5" presStyleCnt="0"/>
      <dgm:spPr/>
    </dgm:pt>
    <dgm:pt modelId="{DB394636-2EAD-4624-98C0-C84C19D6CFB7}" type="pres">
      <dgm:prSet presAssocID="{21AC0443-2CE5-4BE6-A4A3-957C3B98D9A6}" presName="Name37" presStyleLbl="parChTrans1D2" presStyleIdx="2" presStyleCnt="3"/>
      <dgm:spPr/>
      <dgm:t>
        <a:bodyPr/>
        <a:lstStyle/>
        <a:p>
          <a:endParaRPr lang="ru-RU"/>
        </a:p>
      </dgm:t>
    </dgm:pt>
    <dgm:pt modelId="{F90959E8-252D-45A6-905E-1FA307E0FF5C}" type="pres">
      <dgm:prSet presAssocID="{900F2232-83BF-48CD-B6DA-F0D666B39BB1}" presName="hierRoot2" presStyleCnt="0">
        <dgm:presLayoutVars>
          <dgm:hierBranch val="init"/>
        </dgm:presLayoutVars>
      </dgm:prSet>
      <dgm:spPr/>
    </dgm:pt>
    <dgm:pt modelId="{F933D5FD-62AF-48B2-8930-3F3CF8E5DFE7}" type="pres">
      <dgm:prSet presAssocID="{900F2232-83BF-48CD-B6DA-F0D666B39BB1}" presName="rootComposite" presStyleCnt="0"/>
      <dgm:spPr/>
    </dgm:pt>
    <dgm:pt modelId="{C2CFF2AC-2D6D-45F4-8E50-1C5DC731F84F}" type="pres">
      <dgm:prSet presAssocID="{900F2232-83BF-48CD-B6DA-F0D666B39BB1}" presName="rootText" presStyleLbl="node2" presStyleIdx="2" presStyleCnt="3" custScaleX="62377" custScaleY="56397">
        <dgm:presLayoutVars>
          <dgm:chPref val="3"/>
        </dgm:presLayoutVars>
      </dgm:prSet>
      <dgm:spPr/>
      <dgm:t>
        <a:bodyPr/>
        <a:lstStyle/>
        <a:p>
          <a:endParaRPr lang="ru-RU"/>
        </a:p>
      </dgm:t>
    </dgm:pt>
    <dgm:pt modelId="{DC39526D-D489-4E85-8545-A81A8F139857}" type="pres">
      <dgm:prSet presAssocID="{900F2232-83BF-48CD-B6DA-F0D666B39BB1}" presName="rootConnector" presStyleLbl="node2" presStyleIdx="2" presStyleCnt="3"/>
      <dgm:spPr/>
      <dgm:t>
        <a:bodyPr/>
        <a:lstStyle/>
        <a:p>
          <a:endParaRPr lang="ru-RU"/>
        </a:p>
      </dgm:t>
    </dgm:pt>
    <dgm:pt modelId="{81C4D73B-DD0D-4744-986B-2C50040C0F51}" type="pres">
      <dgm:prSet presAssocID="{900F2232-83BF-48CD-B6DA-F0D666B39BB1}" presName="hierChild4" presStyleCnt="0"/>
      <dgm:spPr/>
    </dgm:pt>
    <dgm:pt modelId="{6B14B638-2F3F-4F59-A09D-C3127D8D403A}" type="pres">
      <dgm:prSet presAssocID="{900F2232-83BF-48CD-B6DA-F0D666B39BB1}" presName="hierChild5" presStyleCnt="0"/>
      <dgm:spPr/>
    </dgm:pt>
    <dgm:pt modelId="{FD008E4C-2DA7-45F4-A9AF-B59B266954E8}" type="pres">
      <dgm:prSet presAssocID="{F654A04E-9BBF-4C00-902E-0E1AE2A7739C}" presName="hierChild3" presStyleCnt="0"/>
      <dgm:spPr/>
    </dgm:pt>
  </dgm:ptLst>
  <dgm:cxnLst>
    <dgm:cxn modelId="{10EF882E-E6E9-44B5-AB32-C7667657129F}" type="presOf" srcId="{3E9FF196-02AC-4CD0-8E40-9E7D66EA60A3}" destId="{8548258C-2795-479E-B90E-EFD29782682F}" srcOrd="0" destOrd="0" presId="urn:microsoft.com/office/officeart/2005/8/layout/orgChart1"/>
    <dgm:cxn modelId="{53AEBDDA-CF21-45D9-BF17-16F10AD1E079}" type="presOf" srcId="{F654A04E-9BBF-4C00-902E-0E1AE2A7739C}" destId="{636FDBA2-4121-4743-A115-BFF9A318F500}" srcOrd="0" destOrd="0" presId="urn:microsoft.com/office/officeart/2005/8/layout/orgChart1"/>
    <dgm:cxn modelId="{2EC099FE-676D-467B-BEA2-C358CE48C2F6}" type="presOf" srcId="{900F2232-83BF-48CD-B6DA-F0D666B39BB1}" destId="{C2CFF2AC-2D6D-45F4-8E50-1C5DC731F84F}" srcOrd="0" destOrd="0" presId="urn:microsoft.com/office/officeart/2005/8/layout/orgChart1"/>
    <dgm:cxn modelId="{E6A538B6-C293-49A3-BB55-1A4992E8CB0A}" srcId="{F654A04E-9BBF-4C00-902E-0E1AE2A7739C}" destId="{A7256434-1826-4CA0-8A66-5D059FC55A6C}" srcOrd="0" destOrd="0" parTransId="{3E9FF196-02AC-4CD0-8E40-9E7D66EA60A3}" sibTransId="{12F4F0DE-5636-46B4-8D37-F1544989A2AA}"/>
    <dgm:cxn modelId="{A70E7697-3782-43F8-81D3-3BA66BC7A2B6}" srcId="{0B2E3B2D-1A23-48C0-BE81-91ADC4683BAF}" destId="{F654A04E-9BBF-4C00-902E-0E1AE2A7739C}" srcOrd="0" destOrd="0" parTransId="{63A37582-2430-4737-B156-934FCA81443C}" sibTransId="{796EF214-5274-4B35-A27D-92A81BAFDD2C}"/>
    <dgm:cxn modelId="{BE21E70E-0155-4C8A-B1A9-B46BE4EF7185}" srcId="{F654A04E-9BBF-4C00-902E-0E1AE2A7739C}" destId="{A68E1D79-113C-47BD-9F17-BDD549BA01A9}" srcOrd="1" destOrd="0" parTransId="{F9909BD1-F44E-47F0-8605-01D7911E2F10}" sibTransId="{B6930663-BE97-4EF1-9EB5-65A4AD7A604F}"/>
    <dgm:cxn modelId="{FA0313EA-5441-46AA-AC66-9099EFCDA3A6}" type="presOf" srcId="{A68E1D79-113C-47BD-9F17-BDD549BA01A9}" destId="{DFABA74B-7DB1-4FF3-97D9-2BAC0037702F}" srcOrd="1" destOrd="0" presId="urn:microsoft.com/office/officeart/2005/8/layout/orgChart1"/>
    <dgm:cxn modelId="{A5024EC2-2CFC-45AA-A6E2-41DD70497E1A}" type="presOf" srcId="{A7256434-1826-4CA0-8A66-5D059FC55A6C}" destId="{31049549-F961-48B0-9FFC-E329EAE2C216}" srcOrd="0" destOrd="0" presId="urn:microsoft.com/office/officeart/2005/8/layout/orgChart1"/>
    <dgm:cxn modelId="{FE5B24FF-BE73-4569-B4F5-DF2CEEDB8052}" type="presOf" srcId="{A7256434-1826-4CA0-8A66-5D059FC55A6C}" destId="{CC157B0B-94B6-479A-B86C-D620058B2264}" srcOrd="1" destOrd="0" presId="urn:microsoft.com/office/officeart/2005/8/layout/orgChart1"/>
    <dgm:cxn modelId="{E16341DF-AACF-416D-96E1-388A178C68A8}" type="presOf" srcId="{0B2E3B2D-1A23-48C0-BE81-91ADC4683BAF}" destId="{FBAE434E-2B4B-4A0C-A0A1-39B4B43A9528}" srcOrd="0" destOrd="0" presId="urn:microsoft.com/office/officeart/2005/8/layout/orgChart1"/>
    <dgm:cxn modelId="{F402EEF9-B029-4404-85F3-44250F3ED30B}" type="presOf" srcId="{F9909BD1-F44E-47F0-8605-01D7911E2F10}" destId="{3197F810-BCDD-45DA-AF4A-0D1AC500744B}" srcOrd="0" destOrd="0" presId="urn:microsoft.com/office/officeart/2005/8/layout/orgChart1"/>
    <dgm:cxn modelId="{D1F0ABB4-AB23-450D-BD97-2C96BBC838B9}" type="presOf" srcId="{21AC0443-2CE5-4BE6-A4A3-957C3B98D9A6}" destId="{DB394636-2EAD-4624-98C0-C84C19D6CFB7}" srcOrd="0" destOrd="0" presId="urn:microsoft.com/office/officeart/2005/8/layout/orgChart1"/>
    <dgm:cxn modelId="{9EBCE4B5-F778-448F-A372-D887193EDA83}" srcId="{F654A04E-9BBF-4C00-902E-0E1AE2A7739C}" destId="{900F2232-83BF-48CD-B6DA-F0D666B39BB1}" srcOrd="2" destOrd="0" parTransId="{21AC0443-2CE5-4BE6-A4A3-957C3B98D9A6}" sibTransId="{9DBBE393-1EEE-4A22-BCCB-505B0AD90A46}"/>
    <dgm:cxn modelId="{F81E20F1-8CF1-48D7-9A02-ECF853EE7BCD}" type="presOf" srcId="{A68E1D79-113C-47BD-9F17-BDD549BA01A9}" destId="{A222D50C-F67E-4BFA-8D39-281DCCFA7760}" srcOrd="0" destOrd="0" presId="urn:microsoft.com/office/officeart/2005/8/layout/orgChart1"/>
    <dgm:cxn modelId="{60BDD5D8-B649-499D-A9E2-ACD2190EE962}" type="presOf" srcId="{F654A04E-9BBF-4C00-902E-0E1AE2A7739C}" destId="{4469735F-6BD3-4255-BD39-CB46377E03F6}" srcOrd="1" destOrd="0" presId="urn:microsoft.com/office/officeart/2005/8/layout/orgChart1"/>
    <dgm:cxn modelId="{CD575424-7411-4C92-B20E-B754C4FC7D9A}" type="presOf" srcId="{900F2232-83BF-48CD-B6DA-F0D666B39BB1}" destId="{DC39526D-D489-4E85-8545-A81A8F139857}" srcOrd="1" destOrd="0" presId="urn:microsoft.com/office/officeart/2005/8/layout/orgChart1"/>
    <dgm:cxn modelId="{BED1E033-657F-4F68-BEE9-7367CB415D0F}" type="presParOf" srcId="{FBAE434E-2B4B-4A0C-A0A1-39B4B43A9528}" destId="{8E0A5229-92A8-400B-96E2-19279FA3D6E8}" srcOrd="0" destOrd="0" presId="urn:microsoft.com/office/officeart/2005/8/layout/orgChart1"/>
    <dgm:cxn modelId="{28A3D056-1F57-4055-9717-6EC593B0B2D5}" type="presParOf" srcId="{8E0A5229-92A8-400B-96E2-19279FA3D6E8}" destId="{D6B1D594-8554-4AD5-A5B5-85343DDCBB6A}" srcOrd="0" destOrd="0" presId="urn:microsoft.com/office/officeart/2005/8/layout/orgChart1"/>
    <dgm:cxn modelId="{799255E9-6B5B-454A-AE3A-B53AAF6F96DB}" type="presParOf" srcId="{D6B1D594-8554-4AD5-A5B5-85343DDCBB6A}" destId="{636FDBA2-4121-4743-A115-BFF9A318F500}" srcOrd="0" destOrd="0" presId="urn:microsoft.com/office/officeart/2005/8/layout/orgChart1"/>
    <dgm:cxn modelId="{1D0A8B95-A454-4257-AF9D-2EB9F32B5095}" type="presParOf" srcId="{D6B1D594-8554-4AD5-A5B5-85343DDCBB6A}" destId="{4469735F-6BD3-4255-BD39-CB46377E03F6}" srcOrd="1" destOrd="0" presId="urn:microsoft.com/office/officeart/2005/8/layout/orgChart1"/>
    <dgm:cxn modelId="{1865359E-E9D3-448C-AABF-43A06DC4A92F}" type="presParOf" srcId="{8E0A5229-92A8-400B-96E2-19279FA3D6E8}" destId="{7D1E604B-5E48-402F-9FF3-F8F945EDDA16}" srcOrd="1" destOrd="0" presId="urn:microsoft.com/office/officeart/2005/8/layout/orgChart1"/>
    <dgm:cxn modelId="{1725AA9B-F25C-479D-98B4-D8DB32CF741F}" type="presParOf" srcId="{7D1E604B-5E48-402F-9FF3-F8F945EDDA16}" destId="{8548258C-2795-479E-B90E-EFD29782682F}" srcOrd="0" destOrd="0" presId="urn:microsoft.com/office/officeart/2005/8/layout/orgChart1"/>
    <dgm:cxn modelId="{C0DC512E-3CAD-43BA-9535-4B748AECCDA1}" type="presParOf" srcId="{7D1E604B-5E48-402F-9FF3-F8F945EDDA16}" destId="{5DF4ED3F-036F-4DA6-9179-BE0CA39E234D}" srcOrd="1" destOrd="0" presId="urn:microsoft.com/office/officeart/2005/8/layout/orgChart1"/>
    <dgm:cxn modelId="{7563A155-CF05-4AF4-8FB3-2D6A2541699D}" type="presParOf" srcId="{5DF4ED3F-036F-4DA6-9179-BE0CA39E234D}" destId="{55C8203C-F068-46BA-BB65-B8BA483F47C7}" srcOrd="0" destOrd="0" presId="urn:microsoft.com/office/officeart/2005/8/layout/orgChart1"/>
    <dgm:cxn modelId="{BE53EC9E-4B99-4C40-BAC0-90B53F10777A}" type="presParOf" srcId="{55C8203C-F068-46BA-BB65-B8BA483F47C7}" destId="{31049549-F961-48B0-9FFC-E329EAE2C216}" srcOrd="0" destOrd="0" presId="urn:microsoft.com/office/officeart/2005/8/layout/orgChart1"/>
    <dgm:cxn modelId="{F740BC9D-2C91-4991-A056-1BEF7CA6422C}" type="presParOf" srcId="{55C8203C-F068-46BA-BB65-B8BA483F47C7}" destId="{CC157B0B-94B6-479A-B86C-D620058B2264}" srcOrd="1" destOrd="0" presId="urn:microsoft.com/office/officeart/2005/8/layout/orgChart1"/>
    <dgm:cxn modelId="{B75E507D-C7C0-4D2B-BAF8-8AE4AA1DA7AB}" type="presParOf" srcId="{5DF4ED3F-036F-4DA6-9179-BE0CA39E234D}" destId="{96CD9F53-723D-48B4-901B-8DE85DD5EC9A}" srcOrd="1" destOrd="0" presId="urn:microsoft.com/office/officeart/2005/8/layout/orgChart1"/>
    <dgm:cxn modelId="{67C50B65-711A-4DFD-97A7-716F671DEAEA}" type="presParOf" srcId="{5DF4ED3F-036F-4DA6-9179-BE0CA39E234D}" destId="{4D374418-3062-422A-BBF0-FB6E68B4CA7C}" srcOrd="2" destOrd="0" presId="urn:microsoft.com/office/officeart/2005/8/layout/orgChart1"/>
    <dgm:cxn modelId="{67B6389F-BF2D-4305-93B8-3948A18DB78C}" type="presParOf" srcId="{7D1E604B-5E48-402F-9FF3-F8F945EDDA16}" destId="{3197F810-BCDD-45DA-AF4A-0D1AC500744B}" srcOrd="2" destOrd="0" presId="urn:microsoft.com/office/officeart/2005/8/layout/orgChart1"/>
    <dgm:cxn modelId="{675D25F3-3B66-434C-9462-8DB1E155904D}" type="presParOf" srcId="{7D1E604B-5E48-402F-9FF3-F8F945EDDA16}" destId="{E7261406-1F6B-4611-BCF9-C2E0B6ACF7C5}" srcOrd="3" destOrd="0" presId="urn:microsoft.com/office/officeart/2005/8/layout/orgChart1"/>
    <dgm:cxn modelId="{D9FD6234-9F11-4013-A146-04106C3BA5F9}" type="presParOf" srcId="{E7261406-1F6B-4611-BCF9-C2E0B6ACF7C5}" destId="{BA9BA48F-AA74-44D6-875C-BC5AB2BFA69A}" srcOrd="0" destOrd="0" presId="urn:microsoft.com/office/officeart/2005/8/layout/orgChart1"/>
    <dgm:cxn modelId="{CBD31A8A-0902-442F-B67D-D30524A08295}" type="presParOf" srcId="{BA9BA48F-AA74-44D6-875C-BC5AB2BFA69A}" destId="{A222D50C-F67E-4BFA-8D39-281DCCFA7760}" srcOrd="0" destOrd="0" presId="urn:microsoft.com/office/officeart/2005/8/layout/orgChart1"/>
    <dgm:cxn modelId="{4C56C488-A0F7-45B4-834E-FD95C95A9CAF}" type="presParOf" srcId="{BA9BA48F-AA74-44D6-875C-BC5AB2BFA69A}" destId="{DFABA74B-7DB1-4FF3-97D9-2BAC0037702F}" srcOrd="1" destOrd="0" presId="urn:microsoft.com/office/officeart/2005/8/layout/orgChart1"/>
    <dgm:cxn modelId="{599F623D-1450-45A1-91E3-D15D34648992}" type="presParOf" srcId="{E7261406-1F6B-4611-BCF9-C2E0B6ACF7C5}" destId="{4FBC2837-0A5F-42D8-8AB9-5637BC0C7B8C}" srcOrd="1" destOrd="0" presId="urn:microsoft.com/office/officeart/2005/8/layout/orgChart1"/>
    <dgm:cxn modelId="{79C320A5-B985-468F-9D29-00C10710BDEE}" type="presParOf" srcId="{E7261406-1F6B-4611-BCF9-C2E0B6ACF7C5}" destId="{32C5F691-09CD-4C1C-813E-C7A213B8AB10}" srcOrd="2" destOrd="0" presId="urn:microsoft.com/office/officeart/2005/8/layout/orgChart1"/>
    <dgm:cxn modelId="{E89E28AA-C456-4DDB-9E84-9A891B65DFA0}" type="presParOf" srcId="{7D1E604B-5E48-402F-9FF3-F8F945EDDA16}" destId="{DB394636-2EAD-4624-98C0-C84C19D6CFB7}" srcOrd="4" destOrd="0" presId="urn:microsoft.com/office/officeart/2005/8/layout/orgChart1"/>
    <dgm:cxn modelId="{0056D929-179B-4AA3-AF12-18574A6D77F7}" type="presParOf" srcId="{7D1E604B-5E48-402F-9FF3-F8F945EDDA16}" destId="{F90959E8-252D-45A6-905E-1FA307E0FF5C}" srcOrd="5" destOrd="0" presId="urn:microsoft.com/office/officeart/2005/8/layout/orgChart1"/>
    <dgm:cxn modelId="{39BEE0F5-7EC1-498A-87CB-5D6B57469894}" type="presParOf" srcId="{F90959E8-252D-45A6-905E-1FA307E0FF5C}" destId="{F933D5FD-62AF-48B2-8930-3F3CF8E5DFE7}" srcOrd="0" destOrd="0" presId="urn:microsoft.com/office/officeart/2005/8/layout/orgChart1"/>
    <dgm:cxn modelId="{E128EDF6-6869-44FC-A22B-BDF9C8675DC5}" type="presParOf" srcId="{F933D5FD-62AF-48B2-8930-3F3CF8E5DFE7}" destId="{C2CFF2AC-2D6D-45F4-8E50-1C5DC731F84F}" srcOrd="0" destOrd="0" presId="urn:microsoft.com/office/officeart/2005/8/layout/orgChart1"/>
    <dgm:cxn modelId="{0E7DA852-BC5F-43FB-B5EF-E40F4EE5654F}" type="presParOf" srcId="{F933D5FD-62AF-48B2-8930-3F3CF8E5DFE7}" destId="{DC39526D-D489-4E85-8545-A81A8F139857}" srcOrd="1" destOrd="0" presId="urn:microsoft.com/office/officeart/2005/8/layout/orgChart1"/>
    <dgm:cxn modelId="{D856D910-D768-463B-8A0C-EAC300BAA757}" type="presParOf" srcId="{F90959E8-252D-45A6-905E-1FA307E0FF5C}" destId="{81C4D73B-DD0D-4744-986B-2C50040C0F51}" srcOrd="1" destOrd="0" presId="urn:microsoft.com/office/officeart/2005/8/layout/orgChart1"/>
    <dgm:cxn modelId="{A85E34B6-57B1-445A-856B-08910F964D1D}" type="presParOf" srcId="{F90959E8-252D-45A6-905E-1FA307E0FF5C}" destId="{6B14B638-2F3F-4F59-A09D-C3127D8D403A}" srcOrd="2" destOrd="0" presId="urn:microsoft.com/office/officeart/2005/8/layout/orgChart1"/>
    <dgm:cxn modelId="{6B22646F-41F4-4D8E-A7B6-7CC14B48478B}" type="presParOf" srcId="{8E0A5229-92A8-400B-96E2-19279FA3D6E8}" destId="{FD008E4C-2DA7-45F4-A9AF-B59B266954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771D-234E-482D-9A53-DBC02612108A}">
      <dsp:nvSpPr>
        <dsp:cNvPr id="0" name=""/>
        <dsp:cNvSpPr/>
      </dsp:nvSpPr>
      <dsp:spPr>
        <a:xfrm>
          <a:off x="0" y="55516"/>
          <a:ext cx="4107975" cy="48707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18825" tIns="1187196" rIns="318825"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ru-RU" sz="2000" kern="1200" dirty="0" smtClean="0"/>
            <a:t>Высокий уровень распространенности ВИЧ среди уязвимых групп населения;</a:t>
          </a:r>
          <a:endParaRPr lang="en-US" sz="2000" kern="1200" dirty="0"/>
        </a:p>
        <a:p>
          <a:pPr marL="228600" lvl="1" indent="-228600" algn="l" defTabSz="889000">
            <a:lnSpc>
              <a:spcPct val="90000"/>
            </a:lnSpc>
            <a:spcBef>
              <a:spcPct val="0"/>
            </a:spcBef>
            <a:spcAft>
              <a:spcPct val="15000"/>
            </a:spcAft>
            <a:buChar char="••"/>
          </a:pPr>
          <a:r>
            <a:rPr lang="ru-RU" sz="2000" kern="1200" dirty="0" smtClean="0"/>
            <a:t>Высокая  концентрация уязвимых групп населения  (ЛУИН, РС, МСМ)  и ЛЖВ;</a:t>
          </a:r>
          <a:endParaRPr lang="en-US" sz="2000" kern="1200" dirty="0"/>
        </a:p>
        <a:p>
          <a:pPr marL="228600" lvl="1" indent="-228600" algn="l" defTabSz="889000">
            <a:lnSpc>
              <a:spcPct val="90000"/>
            </a:lnSpc>
            <a:spcBef>
              <a:spcPct val="0"/>
            </a:spcBef>
            <a:spcAft>
              <a:spcPct val="15000"/>
            </a:spcAft>
            <a:buChar char="••"/>
          </a:pPr>
          <a:r>
            <a:rPr lang="ru-RU" sz="2000" kern="1200" dirty="0" smtClean="0"/>
            <a:t>Выделение бюджетных   средств на   профилактику   ВИЧ-инфекции;</a:t>
          </a:r>
          <a:endParaRPr lang="en-US" sz="2000" kern="1200" dirty="0">
            <a:solidFill>
              <a:schemeClr val="bg1">
                <a:lumMod val="65000"/>
              </a:schemeClr>
            </a:solidFill>
          </a:endParaRPr>
        </a:p>
        <a:p>
          <a:pPr marL="228600" lvl="1" indent="-228600" algn="l" defTabSz="889000">
            <a:lnSpc>
              <a:spcPct val="90000"/>
            </a:lnSpc>
            <a:spcBef>
              <a:spcPct val="0"/>
            </a:spcBef>
            <a:spcAft>
              <a:spcPct val="15000"/>
            </a:spcAft>
            <a:buChar char="••"/>
          </a:pPr>
          <a:r>
            <a:rPr lang="ru-RU" sz="2000" kern="1200" dirty="0" smtClean="0"/>
            <a:t>Отсутствие других  доноров.</a:t>
          </a:r>
          <a:endParaRPr lang="en-US" sz="2000" kern="1200" dirty="0">
            <a:solidFill>
              <a:schemeClr val="bg1">
                <a:lumMod val="65000"/>
              </a:schemeClr>
            </a:solidFill>
          </a:endParaRPr>
        </a:p>
      </dsp:txBody>
      <dsp:txXfrm>
        <a:off x="0" y="55516"/>
        <a:ext cx="4107975" cy="4870756"/>
      </dsp:txXfrm>
    </dsp:sp>
    <dsp:sp modelId="{578684FA-0696-48F3-BE0B-1C2AA553D7D1}">
      <dsp:nvSpPr>
        <dsp:cNvPr id="0" name=""/>
        <dsp:cNvSpPr/>
      </dsp:nvSpPr>
      <dsp:spPr>
        <a:xfrm>
          <a:off x="392802" y="52205"/>
          <a:ext cx="3372857" cy="843903"/>
        </a:xfrm>
        <a:prstGeom prst="round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690" tIns="0" rIns="10869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 </a:t>
          </a:r>
          <a:endParaRPr lang="ru-RU" sz="2000" b="1" kern="1200" dirty="0" smtClean="0">
            <a:solidFill>
              <a:schemeClr val="tx1"/>
            </a:solidFill>
          </a:endParaRPr>
        </a:p>
        <a:p>
          <a:pPr lvl="0" algn="ctr" defTabSz="889000">
            <a:lnSpc>
              <a:spcPct val="90000"/>
            </a:lnSpc>
            <a:spcBef>
              <a:spcPct val="0"/>
            </a:spcBef>
            <a:spcAft>
              <a:spcPct val="35000"/>
            </a:spcAft>
          </a:pPr>
          <a:r>
            <a:rPr lang="ru-RU" sz="2400" b="1" kern="1200" dirty="0" smtClean="0">
              <a:solidFill>
                <a:srgbClr val="002060"/>
              </a:solidFill>
            </a:rPr>
            <a:t>Обоснование</a:t>
          </a:r>
          <a:r>
            <a:rPr lang="ru-RU" sz="2800" b="1" kern="1200" dirty="0" smtClean="0">
              <a:solidFill>
                <a:srgbClr val="002060"/>
              </a:solidFill>
            </a:rPr>
            <a:t>:</a:t>
          </a:r>
          <a:endParaRPr lang="en-US" sz="2800" b="1" kern="1200" dirty="0">
            <a:solidFill>
              <a:srgbClr val="002060"/>
            </a:solidFill>
          </a:endParaRPr>
        </a:p>
      </dsp:txBody>
      <dsp:txXfrm>
        <a:off x="433998" y="93401"/>
        <a:ext cx="3290465" cy="761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94636-2EAD-4624-98C0-C84C19D6CFB7}">
      <dsp:nvSpPr>
        <dsp:cNvPr id="0" name=""/>
        <dsp:cNvSpPr/>
      </dsp:nvSpPr>
      <dsp:spPr>
        <a:xfrm>
          <a:off x="5814604" y="701693"/>
          <a:ext cx="4651026" cy="1239985"/>
        </a:xfrm>
        <a:custGeom>
          <a:avLst/>
          <a:gdLst/>
          <a:ahLst/>
          <a:cxnLst/>
          <a:rect l="0" t="0" r="0" b="0"/>
          <a:pathLst>
            <a:path>
              <a:moveTo>
                <a:pt x="0" y="0"/>
              </a:moveTo>
              <a:lnTo>
                <a:pt x="0" y="859713"/>
              </a:lnTo>
              <a:lnTo>
                <a:pt x="4651026" y="859713"/>
              </a:lnTo>
              <a:lnTo>
                <a:pt x="4651026" y="1239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97F810-BCDD-45DA-AF4A-0D1AC500744B}">
      <dsp:nvSpPr>
        <dsp:cNvPr id="0" name=""/>
        <dsp:cNvSpPr/>
      </dsp:nvSpPr>
      <dsp:spPr>
        <a:xfrm>
          <a:off x="5814604" y="701693"/>
          <a:ext cx="666980" cy="1239985"/>
        </a:xfrm>
        <a:custGeom>
          <a:avLst/>
          <a:gdLst/>
          <a:ahLst/>
          <a:cxnLst/>
          <a:rect l="0" t="0" r="0" b="0"/>
          <a:pathLst>
            <a:path>
              <a:moveTo>
                <a:pt x="0" y="0"/>
              </a:moveTo>
              <a:lnTo>
                <a:pt x="0" y="859713"/>
              </a:lnTo>
              <a:lnTo>
                <a:pt x="666980" y="859713"/>
              </a:lnTo>
              <a:lnTo>
                <a:pt x="666980" y="1239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48258C-2795-479E-B90E-EFD29782682F}">
      <dsp:nvSpPr>
        <dsp:cNvPr id="0" name=""/>
        <dsp:cNvSpPr/>
      </dsp:nvSpPr>
      <dsp:spPr>
        <a:xfrm>
          <a:off x="1816252" y="701693"/>
          <a:ext cx="3998351" cy="1239985"/>
        </a:xfrm>
        <a:custGeom>
          <a:avLst/>
          <a:gdLst/>
          <a:ahLst/>
          <a:cxnLst/>
          <a:rect l="0" t="0" r="0" b="0"/>
          <a:pathLst>
            <a:path>
              <a:moveTo>
                <a:pt x="3998351" y="0"/>
              </a:moveTo>
              <a:lnTo>
                <a:pt x="3998351" y="859713"/>
              </a:lnTo>
              <a:lnTo>
                <a:pt x="0" y="859713"/>
              </a:lnTo>
              <a:lnTo>
                <a:pt x="0" y="1239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6FDBA2-4121-4743-A115-BFF9A318F500}">
      <dsp:nvSpPr>
        <dsp:cNvPr id="0" name=""/>
        <dsp:cNvSpPr/>
      </dsp:nvSpPr>
      <dsp:spPr>
        <a:xfrm>
          <a:off x="2062125" y="0"/>
          <a:ext cx="7504956" cy="701693"/>
        </a:xfrm>
        <a:prstGeom prst="rect">
          <a:avLst/>
        </a:prstGeom>
        <a:solidFill>
          <a:srgbClr val="000099"/>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РЦ СПИД</a:t>
          </a:r>
          <a:endParaRPr lang="ru-RU" sz="2900" kern="1200" dirty="0"/>
        </a:p>
      </dsp:txBody>
      <dsp:txXfrm>
        <a:off x="2062125" y="0"/>
        <a:ext cx="7504956" cy="701693"/>
      </dsp:txXfrm>
    </dsp:sp>
    <dsp:sp modelId="{31049549-F961-48B0-9FFC-E329EAE2C216}">
      <dsp:nvSpPr>
        <dsp:cNvPr id="0" name=""/>
        <dsp:cNvSpPr/>
      </dsp:nvSpPr>
      <dsp:spPr>
        <a:xfrm>
          <a:off x="5428" y="1941679"/>
          <a:ext cx="3621646" cy="101371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Карагандинский</a:t>
          </a:r>
        </a:p>
        <a:p>
          <a:pPr lvl="0" algn="ctr" defTabSz="1289050">
            <a:lnSpc>
              <a:spcPct val="90000"/>
            </a:lnSpc>
            <a:spcBef>
              <a:spcPct val="0"/>
            </a:spcBef>
            <a:spcAft>
              <a:spcPct val="35000"/>
            </a:spcAft>
          </a:pPr>
          <a:r>
            <a:rPr lang="ru-RU" sz="2900" kern="1200" dirty="0" smtClean="0"/>
            <a:t> ОЦ СПИД</a:t>
          </a:r>
          <a:endParaRPr lang="ru-RU" sz="2900" kern="1200" dirty="0"/>
        </a:p>
      </dsp:txBody>
      <dsp:txXfrm>
        <a:off x="5428" y="1941679"/>
        <a:ext cx="3621646" cy="1013716"/>
      </dsp:txXfrm>
    </dsp:sp>
    <dsp:sp modelId="{A222D50C-F67E-4BFA-8D39-281DCCFA7760}">
      <dsp:nvSpPr>
        <dsp:cNvPr id="0" name=""/>
        <dsp:cNvSpPr/>
      </dsp:nvSpPr>
      <dsp:spPr>
        <a:xfrm>
          <a:off x="4387621" y="1941679"/>
          <a:ext cx="4187926" cy="10450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Центр СПИД г. Алматы</a:t>
          </a:r>
          <a:endParaRPr lang="ru-RU" sz="2900" kern="1200" dirty="0"/>
        </a:p>
      </dsp:txBody>
      <dsp:txXfrm>
        <a:off x="4387621" y="1941679"/>
        <a:ext cx="4187926" cy="1045007"/>
      </dsp:txXfrm>
    </dsp:sp>
    <dsp:sp modelId="{C2CFF2AC-2D6D-45F4-8E50-1C5DC731F84F}">
      <dsp:nvSpPr>
        <dsp:cNvPr id="0" name=""/>
        <dsp:cNvSpPr/>
      </dsp:nvSpPr>
      <dsp:spPr>
        <a:xfrm>
          <a:off x="9336093" y="1941679"/>
          <a:ext cx="2259074" cy="102124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Центр СПИД г.  Астана</a:t>
          </a:r>
          <a:endParaRPr lang="ru-RU" sz="2400" kern="1200" dirty="0"/>
        </a:p>
      </dsp:txBody>
      <dsp:txXfrm>
        <a:off x="9336093" y="1941679"/>
        <a:ext cx="2259074" cy="10212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0.19184</cdr:x>
      <cdr:y>0.42803</cdr:y>
    </cdr:from>
    <cdr:to>
      <cdr:x>0.30633</cdr:x>
      <cdr:y>0.5303</cdr:y>
    </cdr:to>
    <cdr:sp macro="" textlink="">
      <cdr:nvSpPr>
        <cdr:cNvPr id="2" name="TextBox 1"/>
        <cdr:cNvSpPr txBox="1"/>
      </cdr:nvSpPr>
      <cdr:spPr>
        <a:xfrm xmlns:a="http://schemas.openxmlformats.org/drawingml/2006/main">
          <a:off x="846160" y="1542198"/>
          <a:ext cx="504967" cy="368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44%</a:t>
          </a:r>
          <a:endParaRPr lang="ru-RU" sz="1400" b="1" dirty="0"/>
        </a:p>
      </cdr:txBody>
    </cdr:sp>
  </cdr:relSizeAnchor>
  <cdr:relSizeAnchor xmlns:cdr="http://schemas.openxmlformats.org/drawingml/2006/chartDrawing">
    <cdr:from>
      <cdr:x>0.50969</cdr:x>
      <cdr:y>0.30955</cdr:y>
    </cdr:from>
    <cdr:to>
      <cdr:x>0.62417</cdr:x>
      <cdr:y>0.41183</cdr:y>
    </cdr:to>
    <cdr:sp macro="" textlink="">
      <cdr:nvSpPr>
        <cdr:cNvPr id="3" name="TextBox 1"/>
        <cdr:cNvSpPr txBox="1"/>
      </cdr:nvSpPr>
      <cdr:spPr>
        <a:xfrm xmlns:a="http://schemas.openxmlformats.org/drawingml/2006/main">
          <a:off x="2248087" y="1115327"/>
          <a:ext cx="504967" cy="368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48%</a:t>
          </a:r>
          <a:endParaRPr lang="ru-RU" sz="1400" b="1" dirty="0"/>
        </a:p>
      </cdr:txBody>
    </cdr:sp>
  </cdr:relSizeAnchor>
  <cdr:relSizeAnchor xmlns:cdr="http://schemas.openxmlformats.org/drawingml/2006/chartDrawing">
    <cdr:from>
      <cdr:x>0.34346</cdr:x>
      <cdr:y>0.36637</cdr:y>
    </cdr:from>
    <cdr:to>
      <cdr:x>0.45709</cdr:x>
      <cdr:y>0.46591</cdr:y>
    </cdr:to>
    <cdr:sp macro="" textlink="">
      <cdr:nvSpPr>
        <cdr:cNvPr id="4" name="TextBox 1"/>
        <cdr:cNvSpPr txBox="1"/>
      </cdr:nvSpPr>
      <cdr:spPr>
        <a:xfrm xmlns:a="http://schemas.openxmlformats.org/drawingml/2006/main">
          <a:off x="1514901" y="1320042"/>
          <a:ext cx="501176" cy="3586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40%</a:t>
          </a:r>
          <a:endParaRPr lang="ru-RU" sz="1400" b="1" dirty="0"/>
        </a:p>
      </cdr:txBody>
    </cdr:sp>
  </cdr:relSizeAnchor>
  <cdr:relSizeAnchor xmlns:cdr="http://schemas.openxmlformats.org/drawingml/2006/chartDrawing">
    <cdr:from>
      <cdr:x>0.34336</cdr:x>
      <cdr:y>0.63025</cdr:y>
    </cdr:from>
    <cdr:to>
      <cdr:x>0.45785</cdr:x>
      <cdr:y>0.73252</cdr:y>
    </cdr:to>
    <cdr:sp macro="" textlink="">
      <cdr:nvSpPr>
        <cdr:cNvPr id="5" name="TextBox 1"/>
        <cdr:cNvSpPr txBox="1"/>
      </cdr:nvSpPr>
      <cdr:spPr>
        <a:xfrm xmlns:a="http://schemas.openxmlformats.org/drawingml/2006/main">
          <a:off x="1514468" y="2675076"/>
          <a:ext cx="504983" cy="434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60%</a:t>
          </a:r>
          <a:endParaRPr lang="ru-RU" sz="1400" b="1" dirty="0"/>
        </a:p>
      </cdr:txBody>
    </cdr:sp>
  </cdr:relSizeAnchor>
  <cdr:relSizeAnchor xmlns:cdr="http://schemas.openxmlformats.org/drawingml/2006/chartDrawing">
    <cdr:from>
      <cdr:x>0.1872</cdr:x>
      <cdr:y>0.63865</cdr:y>
    </cdr:from>
    <cdr:to>
      <cdr:x>0.30169</cdr:x>
      <cdr:y>0.74092</cdr:y>
    </cdr:to>
    <cdr:sp macro="" textlink="">
      <cdr:nvSpPr>
        <cdr:cNvPr id="6" name="TextBox 1"/>
        <cdr:cNvSpPr txBox="1"/>
      </cdr:nvSpPr>
      <cdr:spPr>
        <a:xfrm xmlns:a="http://schemas.openxmlformats.org/drawingml/2006/main">
          <a:off x="825699" y="2710702"/>
          <a:ext cx="504983" cy="434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56%</a:t>
          </a:r>
          <a:endParaRPr lang="ru-RU" sz="1400" b="1" dirty="0"/>
        </a:p>
      </cdr:txBody>
    </cdr:sp>
  </cdr:relSizeAnchor>
  <cdr:relSizeAnchor xmlns:cdr="http://schemas.openxmlformats.org/drawingml/2006/chartDrawing">
    <cdr:from>
      <cdr:x>0.50565</cdr:x>
      <cdr:y>0.62264</cdr:y>
    </cdr:from>
    <cdr:to>
      <cdr:x>0.62014</cdr:x>
      <cdr:y>0.72491</cdr:y>
    </cdr:to>
    <cdr:sp macro="" textlink="">
      <cdr:nvSpPr>
        <cdr:cNvPr id="7" name="TextBox 1"/>
        <cdr:cNvSpPr txBox="1"/>
      </cdr:nvSpPr>
      <cdr:spPr>
        <a:xfrm xmlns:a="http://schemas.openxmlformats.org/drawingml/2006/main">
          <a:off x="2230286" y="2642748"/>
          <a:ext cx="504983" cy="434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52%</a:t>
          </a:r>
          <a:endParaRPr lang="ru-RU" sz="1400" b="1" dirty="0"/>
        </a:p>
      </cdr:txBody>
    </cdr:sp>
  </cdr:relSizeAnchor>
  <cdr:relSizeAnchor xmlns:cdr="http://schemas.openxmlformats.org/drawingml/2006/chartDrawing">
    <cdr:from>
      <cdr:x>0.82275</cdr:x>
      <cdr:y>0.44742</cdr:y>
    </cdr:from>
    <cdr:to>
      <cdr:x>0.9654</cdr:x>
      <cdr:y>0.5497</cdr:y>
    </cdr:to>
    <cdr:sp macro="" textlink="">
      <cdr:nvSpPr>
        <cdr:cNvPr id="8" name="TextBox 1"/>
        <cdr:cNvSpPr txBox="1"/>
      </cdr:nvSpPr>
      <cdr:spPr>
        <a:xfrm xmlns:a="http://schemas.openxmlformats.org/drawingml/2006/main">
          <a:off x="3628933" y="1899061"/>
          <a:ext cx="629168" cy="4341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100%</a:t>
          </a:r>
          <a:endParaRPr lang="ru-RU" sz="1400" b="1" dirty="0"/>
        </a:p>
      </cdr:txBody>
    </cdr:sp>
  </cdr:relSizeAnchor>
  <cdr:relSizeAnchor xmlns:cdr="http://schemas.openxmlformats.org/drawingml/2006/chartDrawing">
    <cdr:from>
      <cdr:x>0.6639</cdr:x>
      <cdr:y>0.46141</cdr:y>
    </cdr:from>
    <cdr:to>
      <cdr:x>0.80655</cdr:x>
      <cdr:y>0.56369</cdr:y>
    </cdr:to>
    <cdr:sp macro="" textlink="">
      <cdr:nvSpPr>
        <cdr:cNvPr id="9" name="TextBox 1"/>
        <cdr:cNvSpPr txBox="1"/>
      </cdr:nvSpPr>
      <cdr:spPr>
        <a:xfrm xmlns:a="http://schemas.openxmlformats.org/drawingml/2006/main">
          <a:off x="2928289" y="1958438"/>
          <a:ext cx="629167" cy="4341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100%</a:t>
          </a:r>
          <a:endParaRPr lang="ru-RU"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F5B06871-E838-4CE5-A53B-E90E41EEECA5}" type="datetimeFigureOut">
              <a:rPr lang="en-US" smtClean="0"/>
              <a:t>4/28/2017</a:t>
            </a:fld>
            <a:endParaRPr lang="en-US" dirty="0"/>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C170C42A-B007-4C09-92BF-D2DF6DD56459}" type="slidenum">
              <a:rPr lang="en-US" smtClean="0"/>
              <a:t>‹#›</a:t>
            </a:fld>
            <a:endParaRPr lang="en-US" dirty="0"/>
          </a:p>
        </p:txBody>
      </p:sp>
    </p:spTree>
    <p:extLst>
      <p:ext uri="{BB962C8B-B14F-4D97-AF65-F5344CB8AC3E}">
        <p14:creationId xmlns:p14="http://schemas.microsoft.com/office/powerpoint/2010/main" val="66464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eaLnBrk="1" hangingPunct="1">
              <a:buClrTx/>
              <a:buFontTx/>
              <a:buNone/>
            </a:pPr>
            <a:fld id="{3C573862-809C-46CF-BBEA-5F858E4B8E49}" type="slidenum">
              <a:rPr lang="ru-RU" smtClean="0">
                <a:solidFill>
                  <a:srgbClr val="000000"/>
                </a:solidFill>
              </a:rPr>
              <a:pPr eaLnBrk="1" hangingPunct="1">
                <a:buClrTx/>
                <a:buFontTx/>
                <a:buNone/>
              </a:pPr>
              <a:t>1</a:t>
            </a:fld>
            <a:endParaRPr lang="ru-RU" smtClean="0">
              <a:solidFill>
                <a:srgbClr val="000000"/>
              </a:solidFill>
            </a:endParaRPr>
          </a:p>
        </p:txBody>
      </p:sp>
      <p:sp>
        <p:nvSpPr>
          <p:cNvPr id="23555" name="Rectangle 1"/>
          <p:cNvSpPr>
            <a:spLocks noGrp="1" noRot="1" noChangeAspect="1" noChangeArrowheads="1" noTextEdit="1"/>
          </p:cNvSpPr>
          <p:nvPr>
            <p:ph type="sldImg"/>
          </p:nvPr>
        </p:nvSpPr>
        <p:spPr>
          <a:xfrm>
            <a:off x="50800" y="736600"/>
            <a:ext cx="6659563" cy="37465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676277" y="4722815"/>
            <a:ext cx="5408613" cy="4473575"/>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b="0" dirty="0" smtClean="0">
              <a:latin typeface="Times New Roman" pitchFamily="18" charset="0"/>
            </a:endParaRPr>
          </a:p>
        </p:txBody>
      </p:sp>
    </p:spTree>
    <p:extLst>
      <p:ext uri="{BB962C8B-B14F-4D97-AF65-F5344CB8AC3E}">
        <p14:creationId xmlns:p14="http://schemas.microsoft.com/office/powerpoint/2010/main" val="384571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70C42A-B007-4C09-92BF-D2DF6DD56459}" type="slidenum">
              <a:rPr lang="en-US" smtClean="0"/>
              <a:t>10</a:t>
            </a:fld>
            <a:endParaRPr lang="en-US" dirty="0"/>
          </a:p>
        </p:txBody>
      </p:sp>
    </p:spTree>
    <p:extLst>
      <p:ext uri="{BB962C8B-B14F-4D97-AF65-F5344CB8AC3E}">
        <p14:creationId xmlns:p14="http://schemas.microsoft.com/office/powerpoint/2010/main" val="223478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70C42A-B007-4C09-92BF-D2DF6DD56459}" type="slidenum">
              <a:rPr lang="en-US" smtClean="0"/>
              <a:t>12</a:t>
            </a:fld>
            <a:endParaRPr lang="en-US" dirty="0"/>
          </a:p>
        </p:txBody>
      </p:sp>
    </p:spTree>
    <p:extLst>
      <p:ext uri="{BB962C8B-B14F-4D97-AF65-F5344CB8AC3E}">
        <p14:creationId xmlns:p14="http://schemas.microsoft.com/office/powerpoint/2010/main" val="17020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78B91B-59C5-41B7-ACA5-455B0CF7E0E6}" type="slidenum">
              <a:rPr lang="en-US" altLang="ru-RU" smtClean="0"/>
              <a:pPr eaLnBrk="1" hangingPunct="1"/>
              <a:t>13</a:t>
            </a:fld>
            <a:endParaRPr lang="en-US"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C00000"/>
                </a:solidFill>
              </a:rPr>
              <a:t/>
            </a:r>
            <a:br>
              <a:rPr lang="ru-RU" b="0" dirty="0" smtClean="0">
                <a:solidFill>
                  <a:srgbClr val="C00000"/>
                </a:solidFill>
              </a:rPr>
            </a:br>
            <a:endParaRPr lang="ru-RU" dirty="0"/>
          </a:p>
        </p:txBody>
      </p:sp>
      <p:sp>
        <p:nvSpPr>
          <p:cNvPr id="4" name="Номер слайда 3"/>
          <p:cNvSpPr>
            <a:spLocks noGrp="1"/>
          </p:cNvSpPr>
          <p:nvPr>
            <p:ph type="sldNum" sz="quarter" idx="10"/>
          </p:nvPr>
        </p:nvSpPr>
        <p:spPr/>
        <p:txBody>
          <a:bodyPr/>
          <a:lstStyle/>
          <a:p>
            <a:fld id="{C170C42A-B007-4C09-92BF-D2DF6DD56459}" type="slidenum">
              <a:rPr lang="en-US" smtClean="0"/>
              <a:t>2</a:t>
            </a:fld>
            <a:endParaRPr lang="en-US" dirty="0"/>
          </a:p>
        </p:txBody>
      </p:sp>
    </p:spTree>
    <p:extLst>
      <p:ext uri="{BB962C8B-B14F-4D97-AF65-F5344CB8AC3E}">
        <p14:creationId xmlns:p14="http://schemas.microsoft.com/office/powerpoint/2010/main" val="327410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170C42A-B007-4C09-92BF-D2DF6DD56459}" type="slidenum">
              <a:rPr lang="en-US" smtClean="0"/>
              <a:t>3</a:t>
            </a:fld>
            <a:endParaRPr lang="en-US" dirty="0"/>
          </a:p>
        </p:txBody>
      </p:sp>
    </p:spTree>
    <p:extLst>
      <p:ext uri="{BB962C8B-B14F-4D97-AF65-F5344CB8AC3E}">
        <p14:creationId xmlns:p14="http://schemas.microsoft.com/office/powerpoint/2010/main" val="26138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70C42A-B007-4C09-92BF-D2DF6DD56459}" type="slidenum">
              <a:rPr lang="en-US" smtClean="0"/>
              <a:t>4</a:t>
            </a:fld>
            <a:endParaRPr lang="en-US" dirty="0"/>
          </a:p>
        </p:txBody>
      </p:sp>
    </p:spTree>
    <p:extLst>
      <p:ext uri="{BB962C8B-B14F-4D97-AF65-F5344CB8AC3E}">
        <p14:creationId xmlns:p14="http://schemas.microsoft.com/office/powerpoint/2010/main" val="218980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0C42A-B007-4C09-92BF-D2DF6DD56459}" type="slidenum">
              <a:rPr lang="en-US" smtClean="0"/>
              <a:t>5</a:t>
            </a:fld>
            <a:endParaRPr lang="en-US" dirty="0"/>
          </a:p>
        </p:txBody>
      </p:sp>
    </p:spTree>
    <p:extLst>
      <p:ext uri="{BB962C8B-B14F-4D97-AF65-F5344CB8AC3E}">
        <p14:creationId xmlns:p14="http://schemas.microsoft.com/office/powerpoint/2010/main" val="177260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70C42A-B007-4C09-92BF-D2DF6DD56459}" type="slidenum">
              <a:rPr lang="en-US" smtClean="0"/>
              <a:t>6</a:t>
            </a:fld>
            <a:endParaRPr lang="en-US" dirty="0"/>
          </a:p>
        </p:txBody>
      </p:sp>
    </p:spTree>
    <p:extLst>
      <p:ext uri="{BB962C8B-B14F-4D97-AF65-F5344CB8AC3E}">
        <p14:creationId xmlns:p14="http://schemas.microsoft.com/office/powerpoint/2010/main" val="239740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05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170C42A-B007-4C09-92BF-D2DF6DD56459}" type="slidenum">
              <a:rPr lang="en-US" smtClean="0"/>
              <a:t>7</a:t>
            </a:fld>
            <a:endParaRPr lang="en-US" dirty="0"/>
          </a:p>
        </p:txBody>
      </p:sp>
    </p:spTree>
    <p:extLst>
      <p:ext uri="{BB962C8B-B14F-4D97-AF65-F5344CB8AC3E}">
        <p14:creationId xmlns:p14="http://schemas.microsoft.com/office/powerpoint/2010/main" val="337149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endParaRPr lang="ru-RU" dirty="0" smtClean="0"/>
          </a:p>
        </p:txBody>
      </p:sp>
      <p:sp>
        <p:nvSpPr>
          <p:cNvPr id="4" name="Номер слайда 3"/>
          <p:cNvSpPr>
            <a:spLocks noGrp="1"/>
          </p:cNvSpPr>
          <p:nvPr>
            <p:ph type="sldNum" sz="quarter" idx="10"/>
          </p:nvPr>
        </p:nvSpPr>
        <p:spPr/>
        <p:txBody>
          <a:bodyPr/>
          <a:lstStyle/>
          <a:p>
            <a:fld id="{C170C42A-B007-4C09-92BF-D2DF6DD56459}" type="slidenum">
              <a:rPr lang="en-US" smtClean="0"/>
              <a:t>8</a:t>
            </a:fld>
            <a:endParaRPr lang="en-US" dirty="0"/>
          </a:p>
        </p:txBody>
      </p:sp>
    </p:spTree>
    <p:extLst>
      <p:ext uri="{BB962C8B-B14F-4D97-AF65-F5344CB8AC3E}">
        <p14:creationId xmlns:p14="http://schemas.microsoft.com/office/powerpoint/2010/main" val="337149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70C42A-B007-4C09-92BF-D2DF6DD56459}" type="slidenum">
              <a:rPr lang="en-US" smtClean="0"/>
              <a:t>9</a:t>
            </a:fld>
            <a:endParaRPr lang="en-US" dirty="0"/>
          </a:p>
        </p:txBody>
      </p:sp>
    </p:spTree>
    <p:extLst>
      <p:ext uri="{BB962C8B-B14F-4D97-AF65-F5344CB8AC3E}">
        <p14:creationId xmlns:p14="http://schemas.microsoft.com/office/powerpoint/2010/main" val="235390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341104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253057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3873147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20000" y="600001"/>
            <a:ext cx="10752000" cy="566933"/>
          </a:xfrm>
        </p:spPr>
        <p:txBody>
          <a:bodyPr/>
          <a:lstStyle/>
          <a:p>
            <a:r>
              <a:rPr lang="en-US"/>
              <a:t>Click to edit Master title style</a:t>
            </a:r>
            <a:endParaRPr lang="en-US" dirty="0"/>
          </a:p>
        </p:txBody>
      </p:sp>
      <p:sp>
        <p:nvSpPr>
          <p:cNvPr id="3" name="Subtitle 2"/>
          <p:cNvSpPr>
            <a:spLocks noGrp="1"/>
          </p:cNvSpPr>
          <p:nvPr>
            <p:ph type="subTitle" idx="1"/>
          </p:nvPr>
        </p:nvSpPr>
        <p:spPr>
          <a:xfrm>
            <a:off x="720000" y="1152000"/>
            <a:ext cx="10752000" cy="528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dirty="0"/>
          </a:p>
        </p:txBody>
      </p:sp>
      <p:sp>
        <p:nvSpPr>
          <p:cNvPr id="7" name="Content Placeholder 2"/>
          <p:cNvSpPr>
            <a:spLocks noGrp="1"/>
          </p:cNvSpPr>
          <p:nvPr>
            <p:ph idx="13"/>
          </p:nvPr>
        </p:nvSpPr>
        <p:spPr>
          <a:xfrm>
            <a:off x="719999" y="1801477"/>
            <a:ext cx="10752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957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9676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219117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302082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215890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157925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371760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129931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CB9633-E988-4659-B5D2-DC5FE901AEC7}" type="datetimeFigureOut">
              <a:rPr lang="en-US" smtClean="0"/>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F90BBD-FBD1-4883-9AF2-F227D0883B8A}" type="slidenum">
              <a:rPr lang="en-US" smtClean="0"/>
              <a:t>‹#›</a:t>
            </a:fld>
            <a:endParaRPr lang="en-US" dirty="0"/>
          </a:p>
        </p:txBody>
      </p:sp>
    </p:spTree>
    <p:extLst>
      <p:ext uri="{BB962C8B-B14F-4D97-AF65-F5344CB8AC3E}">
        <p14:creationId xmlns:p14="http://schemas.microsoft.com/office/powerpoint/2010/main" val="288157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B9633-E988-4659-B5D2-DC5FE901AEC7}" type="datetimeFigureOut">
              <a:rPr lang="en-US" smtClean="0"/>
              <a:t>4/28/2017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90BBD-FBD1-4883-9AF2-F227D0883B8A}" type="slidenum">
              <a:rPr lang="en-US" smtClean="0"/>
              <a:t>‹#›</a:t>
            </a:fld>
            <a:endParaRPr lang="en-US" dirty="0"/>
          </a:p>
        </p:txBody>
      </p:sp>
    </p:spTree>
    <p:extLst>
      <p:ext uri="{BB962C8B-B14F-4D97-AF65-F5344CB8AC3E}">
        <p14:creationId xmlns:p14="http://schemas.microsoft.com/office/powerpoint/2010/main" val="2176162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546661" y="198516"/>
            <a:ext cx="11108527" cy="434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algn="ctr" eaLnBrk="1" hangingPunct="1">
              <a:buClrTx/>
              <a:buFontTx/>
              <a:buNone/>
            </a:pPr>
            <a:endParaRPr lang="ru-RU" sz="2400" b="1" dirty="0">
              <a:solidFill>
                <a:srgbClr val="C00000"/>
              </a:solidFill>
            </a:endParaRPr>
          </a:p>
          <a:p>
            <a:pPr algn="ctr" eaLnBrk="1" hangingPunct="1">
              <a:buClrTx/>
            </a:pPr>
            <a:r>
              <a:rPr lang="ru-RU" sz="2800" b="1" dirty="0">
                <a:solidFill>
                  <a:srgbClr val="002060"/>
                </a:solidFill>
              </a:rPr>
              <a:t>Запрос финансовых средств от ГФСТМ</a:t>
            </a:r>
            <a:br>
              <a:rPr lang="ru-RU" sz="2800" b="1" dirty="0">
                <a:solidFill>
                  <a:srgbClr val="002060"/>
                </a:solidFill>
              </a:rPr>
            </a:br>
            <a:r>
              <a:rPr lang="ru-RU" sz="2800" b="1" dirty="0">
                <a:solidFill>
                  <a:srgbClr val="002060"/>
                </a:solidFill>
              </a:rPr>
              <a:t>для реализации мероприятий </a:t>
            </a:r>
            <a:r>
              <a:rPr lang="ru-RU" sz="2800" b="1" dirty="0" smtClean="0">
                <a:solidFill>
                  <a:srgbClr val="002060"/>
                </a:solidFill>
              </a:rPr>
              <a:t>по </a:t>
            </a:r>
            <a:r>
              <a:rPr lang="ru-RU" sz="2800" b="1" dirty="0">
                <a:solidFill>
                  <a:srgbClr val="002060"/>
                </a:solidFill>
              </a:rPr>
              <a:t>профилактике  ВИЧ </a:t>
            </a:r>
            <a:br>
              <a:rPr lang="ru-RU" sz="2800" b="1" dirty="0">
                <a:solidFill>
                  <a:srgbClr val="002060"/>
                </a:solidFill>
              </a:rPr>
            </a:br>
            <a:r>
              <a:rPr lang="ru-RU" sz="2800" b="1" dirty="0">
                <a:solidFill>
                  <a:srgbClr val="002060"/>
                </a:solidFill>
              </a:rPr>
              <a:t>в Республике Казахстан</a:t>
            </a:r>
            <a:br>
              <a:rPr lang="ru-RU" sz="2800" b="1" dirty="0">
                <a:solidFill>
                  <a:srgbClr val="002060"/>
                </a:solidFill>
              </a:rPr>
            </a:br>
            <a:r>
              <a:rPr lang="ru-RU" sz="2800" b="1" dirty="0">
                <a:solidFill>
                  <a:srgbClr val="002060"/>
                </a:solidFill>
              </a:rPr>
              <a:t>на период: 2018-2020гг. </a:t>
            </a:r>
            <a:r>
              <a:rPr lang="ru-RU" sz="2800" dirty="0" smtClean="0">
                <a:solidFill>
                  <a:srgbClr val="002060"/>
                </a:solidFill>
              </a:rPr>
              <a:t> </a:t>
            </a:r>
            <a:endParaRPr lang="ru-RU" sz="2800" i="1" dirty="0">
              <a:solidFill>
                <a:srgbClr val="002060"/>
              </a:solidFill>
            </a:endParaRPr>
          </a:p>
        </p:txBody>
      </p:sp>
      <p:sp>
        <p:nvSpPr>
          <p:cNvPr id="7" name="Text Box 1"/>
          <p:cNvSpPr txBox="1">
            <a:spLocks noChangeArrowheads="1"/>
          </p:cNvSpPr>
          <p:nvPr/>
        </p:nvSpPr>
        <p:spPr bwMode="auto">
          <a:xfrm>
            <a:off x="7110484" y="4677807"/>
            <a:ext cx="5275607" cy="1972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algn="ctr" eaLnBrk="1" hangingPunct="1">
              <a:buClrTx/>
              <a:buFontTx/>
              <a:buNone/>
            </a:pPr>
            <a:r>
              <a:rPr lang="ru-RU" sz="2000" b="1" dirty="0" smtClean="0">
                <a:solidFill>
                  <a:srgbClr val="002060"/>
                </a:solidFill>
              </a:rPr>
              <a:t>Давлетгалиева Татьяна</a:t>
            </a:r>
          </a:p>
          <a:p>
            <a:pPr algn="ctr" eaLnBrk="1" hangingPunct="1">
              <a:buClrTx/>
              <a:buFontTx/>
              <a:buNone/>
            </a:pPr>
            <a:r>
              <a:rPr lang="ru-RU" sz="2000" b="1" dirty="0" smtClean="0">
                <a:solidFill>
                  <a:srgbClr val="002060"/>
                </a:solidFill>
              </a:rPr>
              <a:t> национальный координатор по ВИЧ </a:t>
            </a:r>
          </a:p>
          <a:p>
            <a:pPr algn="ctr" eaLnBrk="1" hangingPunct="1">
              <a:buClrTx/>
              <a:buFontTx/>
              <a:buNone/>
            </a:pPr>
            <a:endParaRPr lang="ru-RU" sz="2000" b="1" dirty="0">
              <a:solidFill>
                <a:srgbClr val="002060"/>
              </a:solidFill>
            </a:endParaRPr>
          </a:p>
        </p:txBody>
      </p:sp>
      <p:sp>
        <p:nvSpPr>
          <p:cNvPr id="6" name="TextBox 5"/>
          <p:cNvSpPr txBox="1"/>
          <p:nvPr/>
        </p:nvSpPr>
        <p:spPr>
          <a:xfrm>
            <a:off x="4312692" y="6027003"/>
            <a:ext cx="3330053" cy="830997"/>
          </a:xfrm>
          <a:prstGeom prst="rect">
            <a:avLst/>
          </a:prstGeom>
          <a:noFill/>
        </p:spPr>
        <p:txBody>
          <a:bodyPr wrap="square" rtlCol="0">
            <a:spAutoFit/>
          </a:bodyPr>
          <a:lstStyle/>
          <a:p>
            <a:pPr algn="ctr"/>
            <a:r>
              <a:rPr lang="ru-RU" sz="2400" b="1" dirty="0" smtClean="0">
                <a:solidFill>
                  <a:srgbClr val="002060"/>
                </a:solidFill>
              </a:rPr>
              <a:t>04 мая 2017г.  </a:t>
            </a:r>
          </a:p>
          <a:p>
            <a:pPr algn="ctr"/>
            <a:r>
              <a:rPr lang="ru-RU" sz="2400" b="1" dirty="0" smtClean="0">
                <a:solidFill>
                  <a:srgbClr val="002060"/>
                </a:solidFill>
              </a:rPr>
              <a:t>г. Астана </a:t>
            </a:r>
            <a:endParaRPr lang="ru-RU" sz="2400" b="1" dirty="0">
              <a:solidFill>
                <a:srgbClr val="002060"/>
              </a:solidFill>
            </a:endParaRPr>
          </a:p>
        </p:txBody>
      </p:sp>
    </p:spTree>
    <p:extLst>
      <p:ext uri="{BB962C8B-B14F-4D97-AF65-F5344CB8AC3E}">
        <p14:creationId xmlns:p14="http://schemas.microsoft.com/office/powerpoint/2010/main" val="29337455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495" y="1"/>
            <a:ext cx="9822297" cy="600500"/>
          </a:xfrm>
        </p:spPr>
        <p:txBody>
          <a:bodyPr>
            <a:normAutofit/>
          </a:bodyPr>
          <a:lstStyle/>
          <a:p>
            <a:pPr algn="ctr"/>
            <a:r>
              <a:rPr lang="ru-RU" sz="3200" b="1" dirty="0" smtClean="0">
                <a:solidFill>
                  <a:srgbClr val="002060"/>
                </a:solidFill>
                <a:latin typeface="+mn-lt"/>
              </a:rPr>
              <a:t>Информационный, </a:t>
            </a:r>
            <a:endParaRPr lang="ru-RU" sz="3200" b="1" dirty="0">
              <a:solidFill>
                <a:srgbClr val="002060"/>
              </a:solidFill>
              <a:latin typeface="+mn-l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305311966"/>
              </p:ext>
            </p:extLst>
          </p:nvPr>
        </p:nvGraphicFramePr>
        <p:xfrm>
          <a:off x="83128" y="629391"/>
          <a:ext cx="7433953" cy="6134991"/>
        </p:xfrm>
        <a:graphic>
          <a:graphicData uri="http://schemas.openxmlformats.org/drawingml/2006/table">
            <a:tbl>
              <a:tblPr firstRow="1" bandRow="1">
                <a:tableStyleId>{5C22544A-7EE6-4342-B048-85BDC9FD1C3A}</a:tableStyleId>
              </a:tblPr>
              <a:tblGrid>
                <a:gridCol w="700643">
                  <a:extLst>
                    <a:ext uri="{9D8B030D-6E8A-4147-A177-3AD203B41FA5}">
                      <a16:colId xmlns:a16="http://schemas.microsoft.com/office/drawing/2014/main" xmlns="" val="20000"/>
                    </a:ext>
                  </a:extLst>
                </a:gridCol>
                <a:gridCol w="490451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tblGrid>
              <a:tr h="362827">
                <a:tc>
                  <a:txBody>
                    <a:bodyPr/>
                    <a:lstStyle/>
                    <a:p>
                      <a:pPr algn="ctr"/>
                      <a:r>
                        <a:rPr lang="ru-RU" dirty="0" smtClean="0">
                          <a:solidFill>
                            <a:schemeClr val="tx1"/>
                          </a:solidFill>
                        </a:rPr>
                        <a:t>№</a:t>
                      </a:r>
                      <a:endParaRPr lang="ru-RU" dirty="0">
                        <a:solidFill>
                          <a:schemeClr val="tx1"/>
                        </a:solidFill>
                      </a:endParaRPr>
                    </a:p>
                  </a:txBody>
                  <a:tcPr/>
                </a:tc>
                <a:tc>
                  <a:txBody>
                    <a:bodyPr/>
                    <a:lstStyle/>
                    <a:p>
                      <a:pPr algn="ctr"/>
                      <a:r>
                        <a:rPr lang="ru-RU" dirty="0" smtClean="0">
                          <a:solidFill>
                            <a:schemeClr val="tx1"/>
                          </a:solidFill>
                        </a:rPr>
                        <a:t>Мероприятие </a:t>
                      </a:r>
                      <a:endParaRPr lang="ru-RU" dirty="0">
                        <a:solidFill>
                          <a:schemeClr val="tx1"/>
                        </a:solidFill>
                      </a:endParaRPr>
                    </a:p>
                  </a:txBody>
                  <a:tcPr/>
                </a:tc>
                <a:tc>
                  <a:txBody>
                    <a:bodyPr/>
                    <a:lstStyle/>
                    <a:p>
                      <a:pPr algn="ctr"/>
                      <a:r>
                        <a:rPr lang="ru-RU" dirty="0" smtClean="0">
                          <a:solidFill>
                            <a:schemeClr val="tx1"/>
                          </a:solidFill>
                        </a:rPr>
                        <a:t>Сумма (</a:t>
                      </a:r>
                      <a:r>
                        <a:rPr lang="en-US" dirty="0" smtClean="0">
                          <a:solidFill>
                            <a:schemeClr val="tx1"/>
                          </a:solidFill>
                        </a:rPr>
                        <a:t>$)</a:t>
                      </a:r>
                      <a:endParaRPr lang="ru-RU" dirty="0">
                        <a:solidFill>
                          <a:schemeClr val="tx1"/>
                        </a:solidFill>
                      </a:endParaRPr>
                    </a:p>
                  </a:txBody>
                  <a:tcPr/>
                </a:tc>
                <a:extLst>
                  <a:ext uri="{0D108BD9-81ED-4DB2-BD59-A6C34878D82A}">
                    <a16:rowId xmlns:a16="http://schemas.microsoft.com/office/drawing/2014/main" xmlns="" val="10000"/>
                  </a:ext>
                </a:extLst>
              </a:tr>
              <a:tr h="937303">
                <a:tc>
                  <a:txBody>
                    <a:bodyPr/>
                    <a:lstStyle/>
                    <a:p>
                      <a:r>
                        <a:rPr lang="ru-RU" sz="1400" dirty="0" smtClean="0"/>
                        <a:t>1.1.2.1</a:t>
                      </a:r>
                      <a:endParaRPr lang="ru-RU" sz="1400" dirty="0"/>
                    </a:p>
                  </a:txBody>
                  <a:tcPr/>
                </a:tc>
                <a:tc>
                  <a:txBody>
                    <a:bodyPr/>
                    <a:lstStyle/>
                    <a:p>
                      <a:r>
                        <a:rPr lang="ru-RU" sz="1400" dirty="0" smtClean="0"/>
                        <a:t>Адвокационные  встреч (семинары, круглые столы и т. д.) для повышения осведомленности о ВИЧ-инфекции,</a:t>
                      </a:r>
                      <a:r>
                        <a:rPr lang="ru-RU" sz="1400" baseline="0" dirty="0" smtClean="0"/>
                        <a:t> </a:t>
                      </a:r>
                      <a:r>
                        <a:rPr lang="ru-RU" sz="1400" dirty="0" smtClean="0"/>
                        <a:t>социальных контрактах и приверженности для органов государственной власти (МЗ, </a:t>
                      </a:r>
                      <a:r>
                        <a:rPr lang="ru-RU" sz="1400" dirty="0" err="1" smtClean="0"/>
                        <a:t>Акиматы</a:t>
                      </a:r>
                      <a:r>
                        <a:rPr lang="ru-RU" sz="1400" dirty="0" smtClean="0"/>
                        <a:t>, РЦ СПИД) </a:t>
                      </a:r>
                      <a:endParaRPr lang="ru-RU" sz="1400" dirty="0"/>
                    </a:p>
                  </a:txBody>
                  <a:tcPr/>
                </a:tc>
                <a:tc>
                  <a:txBody>
                    <a:bodyPr/>
                    <a:lstStyle/>
                    <a:p>
                      <a:pPr algn="ctr"/>
                      <a:r>
                        <a:rPr lang="ru-RU" sz="1400" dirty="0" smtClean="0"/>
                        <a:t>62 590</a:t>
                      </a:r>
                      <a:endParaRPr lang="ru-RU" sz="1400" dirty="0"/>
                    </a:p>
                  </a:txBody>
                  <a:tcPr/>
                </a:tc>
                <a:extLst>
                  <a:ext uri="{0D108BD9-81ED-4DB2-BD59-A6C34878D82A}">
                    <a16:rowId xmlns:a16="http://schemas.microsoft.com/office/drawing/2014/main" xmlns="" val="10001"/>
                  </a:ext>
                </a:extLst>
              </a:tr>
              <a:tr h="725654">
                <a:tc>
                  <a:txBody>
                    <a:bodyPr/>
                    <a:lstStyle/>
                    <a:p>
                      <a:r>
                        <a:rPr lang="ru-RU" sz="1400" dirty="0" smtClean="0"/>
                        <a:t>1.1.2.2</a:t>
                      </a:r>
                      <a:endParaRPr lang="ru-RU" sz="1400" dirty="0"/>
                    </a:p>
                  </a:txBody>
                  <a:tcPr/>
                </a:tc>
                <a:tc>
                  <a:txBody>
                    <a:bodyPr/>
                    <a:lstStyle/>
                    <a:p>
                      <a:r>
                        <a:rPr lang="ru-RU" sz="1400" dirty="0" smtClean="0"/>
                        <a:t>Коммуникационные кампании по информированию общественности о противодействии ВИЧ-инфекции, продвижению социальных контрактов</a:t>
                      </a:r>
                      <a:endParaRPr lang="ru-RU" sz="1400" dirty="0"/>
                    </a:p>
                  </a:txBody>
                  <a:tcPr/>
                </a:tc>
                <a:tc>
                  <a:txBody>
                    <a:bodyPr/>
                    <a:lstStyle/>
                    <a:p>
                      <a:pPr algn="ctr" fontAlgn="t"/>
                      <a:r>
                        <a:rPr lang="ru-RU" sz="1400" b="0" i="0" u="none" strike="noStrike" dirty="0" smtClean="0">
                          <a:solidFill>
                            <a:srgbClr val="000000"/>
                          </a:solidFill>
                          <a:effectLst/>
                          <a:latin typeface="+mn-lt"/>
                        </a:rPr>
                        <a:t>210843</a:t>
                      </a:r>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xmlns="" val="10002"/>
                  </a:ext>
                </a:extLst>
              </a:tr>
              <a:tr h="725654">
                <a:tc>
                  <a:txBody>
                    <a:bodyPr/>
                    <a:lstStyle/>
                    <a:p>
                      <a:r>
                        <a:rPr lang="ru-RU" sz="1400" dirty="0" smtClean="0"/>
                        <a:t>1.1.2.3</a:t>
                      </a:r>
                      <a:endParaRPr lang="ru-RU" sz="1400" dirty="0"/>
                    </a:p>
                  </a:txBody>
                  <a:tcPr/>
                </a:tc>
                <a:tc>
                  <a:txBody>
                    <a:bodyPr/>
                    <a:lstStyle/>
                    <a:p>
                      <a:r>
                        <a:rPr lang="ru-RU" sz="1400" dirty="0" smtClean="0"/>
                        <a:t>Информационно-пропагандистские совещания  на центральном и местном уровнях в целях содействия расширению и устойчивости услуг по профилактике</a:t>
                      </a:r>
                      <a:r>
                        <a:rPr lang="ru-RU" sz="1400" baseline="0" dirty="0" smtClean="0"/>
                        <a:t> ВИЧ</a:t>
                      </a:r>
                      <a:endParaRPr lang="ru-RU" sz="1400" dirty="0"/>
                    </a:p>
                  </a:txBody>
                  <a:tcPr/>
                </a:tc>
                <a:tc>
                  <a:txBody>
                    <a:bodyPr/>
                    <a:lstStyle/>
                    <a:p>
                      <a:pPr algn="ctr"/>
                      <a:r>
                        <a:rPr lang="ru-RU" sz="1400" dirty="0" smtClean="0"/>
                        <a:t>34</a:t>
                      </a:r>
                      <a:r>
                        <a:rPr lang="ru-RU" sz="1400" baseline="0" dirty="0" smtClean="0"/>
                        <a:t> 140</a:t>
                      </a:r>
                      <a:endParaRPr lang="ru-RU" sz="1400" dirty="0"/>
                    </a:p>
                  </a:txBody>
                  <a:tcPr/>
                </a:tc>
                <a:extLst>
                  <a:ext uri="{0D108BD9-81ED-4DB2-BD59-A6C34878D82A}">
                    <a16:rowId xmlns:a16="http://schemas.microsoft.com/office/drawing/2014/main" xmlns="" val="10003"/>
                  </a:ext>
                </a:extLst>
              </a:tr>
              <a:tr h="527208">
                <a:tc>
                  <a:txBody>
                    <a:bodyPr/>
                    <a:lstStyle/>
                    <a:p>
                      <a:r>
                        <a:rPr lang="ru-RU" sz="1400" dirty="0" smtClean="0"/>
                        <a:t>1.1.3.1</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Тренинги для лиц принимающих</a:t>
                      </a:r>
                      <a:r>
                        <a:rPr lang="ru-RU" sz="1400" baseline="0" dirty="0" smtClean="0"/>
                        <a:t>  решения по  адвокации устойчивости </a:t>
                      </a:r>
                      <a:r>
                        <a:rPr lang="ru-RU" sz="1400" dirty="0" smtClean="0"/>
                        <a:t>услуг по профилактике</a:t>
                      </a:r>
                      <a:r>
                        <a:rPr lang="ru-RU" sz="1400" baseline="0" dirty="0" smtClean="0"/>
                        <a:t> ВИЧ</a:t>
                      </a:r>
                      <a:endParaRPr lang="ru-RU" sz="1400" dirty="0" smtClean="0"/>
                    </a:p>
                  </a:txBody>
                  <a:tcPr/>
                </a:tc>
                <a:tc>
                  <a:txBody>
                    <a:bodyPr/>
                    <a:lstStyle/>
                    <a:p>
                      <a:pPr algn="ctr"/>
                      <a:r>
                        <a:rPr lang="ru-RU" sz="1400" dirty="0" smtClean="0"/>
                        <a:t>48 374</a:t>
                      </a:r>
                      <a:endParaRPr lang="ru-RU" sz="1400" dirty="0"/>
                    </a:p>
                  </a:txBody>
                  <a:tcPr/>
                </a:tc>
                <a:extLst>
                  <a:ext uri="{0D108BD9-81ED-4DB2-BD59-A6C34878D82A}">
                    <a16:rowId xmlns:a16="http://schemas.microsoft.com/office/drawing/2014/main" xmlns="" val="10004"/>
                  </a:ext>
                </a:extLst>
              </a:tr>
              <a:tr h="302356">
                <a:tc>
                  <a:txBody>
                    <a:bodyPr/>
                    <a:lstStyle/>
                    <a:p>
                      <a:r>
                        <a:rPr lang="ru-RU" sz="1400" dirty="0" smtClean="0"/>
                        <a:t>1.1.</a:t>
                      </a:r>
                      <a:r>
                        <a:rPr lang="en-US" sz="1400" dirty="0" smtClean="0"/>
                        <a:t>3</a:t>
                      </a:r>
                      <a:r>
                        <a:rPr lang="ru-RU" sz="1400" dirty="0" smtClean="0"/>
                        <a:t>.3</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Разработка портала дистанционного обучения</a:t>
                      </a:r>
                      <a:r>
                        <a:rPr lang="ru-RU" sz="1400" baseline="0" dirty="0" smtClean="0"/>
                        <a:t> </a:t>
                      </a:r>
                      <a:endParaRPr lang="ru-RU" sz="1400" dirty="0" smtClean="0"/>
                    </a:p>
                  </a:txBody>
                  <a:tcPr/>
                </a:tc>
                <a:tc>
                  <a:txBody>
                    <a:bodyPr/>
                    <a:lstStyle/>
                    <a:p>
                      <a:pPr algn="ctr"/>
                      <a:r>
                        <a:rPr lang="en-US" sz="1400" dirty="0" smtClean="0"/>
                        <a:t>22 080</a:t>
                      </a:r>
                      <a:endParaRPr lang="ru-RU" sz="1400" dirty="0"/>
                    </a:p>
                  </a:txBody>
                  <a:tcPr/>
                </a:tc>
                <a:extLst>
                  <a:ext uri="{0D108BD9-81ED-4DB2-BD59-A6C34878D82A}">
                    <a16:rowId xmlns:a16="http://schemas.microsoft.com/office/drawing/2014/main" xmlns="" val="10005"/>
                  </a:ext>
                </a:extLst>
              </a:tr>
              <a:tr h="514005">
                <a:tc>
                  <a:txBody>
                    <a:bodyPr/>
                    <a:lstStyle/>
                    <a:p>
                      <a:r>
                        <a:rPr lang="ru-RU" sz="1400" dirty="0" smtClean="0"/>
                        <a:t>1.1.3.6</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Круглые столы </a:t>
                      </a:r>
                      <a:r>
                        <a:rPr lang="ru-RU" sz="1400" baseline="0" dirty="0" smtClean="0"/>
                        <a:t>по  адвокации устойчивости </a:t>
                      </a:r>
                      <a:r>
                        <a:rPr lang="ru-RU" sz="1400" dirty="0" smtClean="0"/>
                        <a:t>услуг по профилактике</a:t>
                      </a:r>
                      <a:r>
                        <a:rPr lang="ru-RU" sz="1400" baseline="0" dirty="0" smtClean="0"/>
                        <a:t> ВИЧ</a:t>
                      </a:r>
                      <a:endParaRPr lang="ru-RU" sz="1400" dirty="0" smtClean="0"/>
                    </a:p>
                  </a:txBody>
                  <a:tcPr/>
                </a:tc>
                <a:tc>
                  <a:txBody>
                    <a:bodyPr/>
                    <a:lstStyle/>
                    <a:p>
                      <a:pPr algn="ctr"/>
                      <a:r>
                        <a:rPr lang="ru-RU" sz="1400" dirty="0" smtClean="0"/>
                        <a:t>60 000</a:t>
                      </a:r>
                      <a:endParaRPr lang="ru-RU" sz="1400" dirty="0"/>
                    </a:p>
                  </a:txBody>
                  <a:tcPr/>
                </a:tc>
                <a:extLst>
                  <a:ext uri="{0D108BD9-81ED-4DB2-BD59-A6C34878D82A}">
                    <a16:rowId xmlns:a16="http://schemas.microsoft.com/office/drawing/2014/main" xmlns="" val="10006"/>
                  </a:ext>
                </a:extLst>
              </a:tr>
              <a:tr h="753155">
                <a:tc>
                  <a:txBody>
                    <a:bodyPr/>
                    <a:lstStyle/>
                    <a:p>
                      <a:r>
                        <a:rPr lang="ru-RU" sz="1400" dirty="0" smtClean="0"/>
                        <a:t>2.1.1.4</a:t>
                      </a:r>
                    </a:p>
                    <a:p>
                      <a:r>
                        <a:rPr lang="ru-RU" sz="1400" dirty="0" smtClean="0"/>
                        <a:t>2.2.1.3</a:t>
                      </a:r>
                    </a:p>
                    <a:p>
                      <a:r>
                        <a:rPr lang="ru-RU" sz="1400" dirty="0" smtClean="0"/>
                        <a:t>2.3.1.3</a:t>
                      </a:r>
                      <a:endParaRPr lang="ru-RU" sz="1400" dirty="0"/>
                    </a:p>
                  </a:txBody>
                  <a:tcPr/>
                </a:tc>
                <a:tc>
                  <a:txBody>
                    <a:bodyPr/>
                    <a:lstStyle/>
                    <a:p>
                      <a:pPr algn="l"/>
                      <a:r>
                        <a:rPr lang="ru-RU" sz="1400" dirty="0" smtClean="0"/>
                        <a:t>Разработка и </a:t>
                      </a:r>
                      <a:r>
                        <a:rPr lang="ru-RU" sz="1400" baseline="0" dirty="0" smtClean="0"/>
                        <a:t> распространение мобильного приложения по профилактике полового и парентерального пути передачи ВИЧ-инфекции и лечению и  поддержке ЛЖВ</a:t>
                      </a:r>
                      <a:endParaRPr lang="ru-RU" sz="1400" dirty="0"/>
                    </a:p>
                  </a:txBody>
                  <a:tcPr anchor="ctr"/>
                </a:tc>
                <a:tc>
                  <a:txBody>
                    <a:bodyPr/>
                    <a:lstStyle/>
                    <a:p>
                      <a:pPr algn="ctr"/>
                      <a:r>
                        <a:rPr lang="ru-RU" sz="1400" dirty="0" smtClean="0"/>
                        <a:t>47 000</a:t>
                      </a:r>
                      <a:endParaRPr lang="ru-RU" sz="1400" dirty="0"/>
                    </a:p>
                  </a:txBody>
                  <a:tcPr anchor="ctr"/>
                </a:tc>
                <a:extLst>
                  <a:ext uri="{0D108BD9-81ED-4DB2-BD59-A6C34878D82A}">
                    <a16:rowId xmlns:a16="http://schemas.microsoft.com/office/drawing/2014/main" xmlns="" val="10007"/>
                  </a:ext>
                </a:extLst>
              </a:tr>
              <a:tr h="753155">
                <a:tc>
                  <a:txBody>
                    <a:bodyPr/>
                    <a:lstStyle/>
                    <a:p>
                      <a:r>
                        <a:rPr lang="ru-RU" sz="1400" dirty="0" smtClean="0"/>
                        <a:t>2.1.1.5</a:t>
                      </a:r>
                    </a:p>
                    <a:p>
                      <a:r>
                        <a:rPr lang="ru-RU" sz="1400" dirty="0" smtClean="0"/>
                        <a:t>2.2.1.4</a:t>
                      </a:r>
                    </a:p>
                    <a:p>
                      <a:r>
                        <a:rPr lang="ru-RU" sz="1400" dirty="0" smtClean="0"/>
                        <a:t>2.3.1.4</a:t>
                      </a:r>
                      <a:endParaRPr lang="ru-RU" sz="1400" dirty="0"/>
                    </a:p>
                  </a:txBody>
                  <a:tcPr/>
                </a:tc>
                <a:tc>
                  <a:txBody>
                    <a:bodyPr/>
                    <a:lstStyle/>
                    <a:p>
                      <a:r>
                        <a:rPr lang="ru-RU" sz="1400" dirty="0" smtClean="0"/>
                        <a:t>Тренинги</a:t>
                      </a:r>
                      <a:r>
                        <a:rPr lang="ru-RU" sz="1400" baseline="0" dirty="0" smtClean="0"/>
                        <a:t> по повышению осведомленности  о ВИЧ-инфекции, программах профилактики, лечению для сотрудников  НПО</a:t>
                      </a:r>
                      <a:endParaRPr lang="ru-RU" sz="1400" dirty="0"/>
                    </a:p>
                  </a:txBody>
                  <a:tcPr/>
                </a:tc>
                <a:tc>
                  <a:txBody>
                    <a:bodyPr/>
                    <a:lstStyle/>
                    <a:p>
                      <a:pPr algn="ctr"/>
                      <a:r>
                        <a:rPr lang="ru-RU" sz="1400" dirty="0" smtClean="0"/>
                        <a:t>146 604</a:t>
                      </a:r>
                      <a:endParaRPr lang="ru-RU" sz="1400" dirty="0"/>
                    </a:p>
                  </a:txBody>
                  <a:tcPr anchor="ctr"/>
                </a:tc>
                <a:extLst>
                  <a:ext uri="{0D108BD9-81ED-4DB2-BD59-A6C34878D82A}">
                    <a16:rowId xmlns:a16="http://schemas.microsoft.com/office/drawing/2014/main" xmlns="" val="10008"/>
                  </a:ext>
                </a:extLst>
              </a:tr>
              <a:tr h="504833">
                <a:tc gridSpan="2">
                  <a:txBody>
                    <a:bodyPr/>
                    <a:lstStyle/>
                    <a:p>
                      <a:pPr algn="r"/>
                      <a:r>
                        <a:rPr lang="ru-RU" sz="1400" b="1" dirty="0" smtClean="0">
                          <a:solidFill>
                            <a:srgbClr val="C00000"/>
                          </a:solidFill>
                        </a:rPr>
                        <a:t>ИТОГО</a:t>
                      </a:r>
                      <a:endParaRPr lang="ru-RU" sz="1400" b="1" dirty="0">
                        <a:solidFill>
                          <a:srgbClr val="C00000"/>
                        </a:solidFill>
                      </a:endParaRPr>
                    </a:p>
                  </a:txBody>
                  <a:tcPr/>
                </a:tc>
                <a:tc hMerge="1">
                  <a:txBody>
                    <a:bodyPr/>
                    <a:lstStyle/>
                    <a:p>
                      <a:endParaRPr lang="ru-RU" dirty="0"/>
                    </a:p>
                  </a:txBody>
                  <a:tcPr/>
                </a:tc>
                <a:tc>
                  <a:txBody>
                    <a:bodyPr/>
                    <a:lstStyle/>
                    <a:p>
                      <a:pPr algn="ctr"/>
                      <a:r>
                        <a:rPr lang="ru-RU" sz="1400" b="1" dirty="0" smtClean="0">
                          <a:solidFill>
                            <a:srgbClr val="C00000"/>
                          </a:solidFill>
                        </a:rPr>
                        <a:t>631 620</a:t>
                      </a:r>
                    </a:p>
                  </a:txBody>
                  <a:tcPr/>
                </a:tc>
                <a:extLst>
                  <a:ext uri="{0D108BD9-81ED-4DB2-BD59-A6C34878D82A}">
                    <a16:rowId xmlns:a16="http://schemas.microsoft.com/office/drawing/2014/main" xmlns="" val="10009"/>
                  </a:ext>
                </a:extLst>
              </a:tr>
            </a:tbl>
          </a:graphicData>
        </a:graphic>
      </p:graphicFrame>
      <p:pic>
        <p:nvPicPr>
          <p:cNvPr id="4" name="Picture 2" descr="Картинки по запросу круглые столы (совещ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581" y="1752331"/>
            <a:ext cx="1898856" cy="1194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244" y="683552"/>
            <a:ext cx="1707379" cy="8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Картинки по запросу человечки для презентаци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135" y="2921328"/>
            <a:ext cx="1598366" cy="10574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Картинки по запросу Акци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2932" y="3978755"/>
            <a:ext cx="1090234" cy="13372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Картинки по запросу круглые столы (совещани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8069" y="5167250"/>
            <a:ext cx="1848481" cy="15430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67966" y="2164832"/>
            <a:ext cx="2661313" cy="369332"/>
          </a:xfrm>
          <a:prstGeom prst="rect">
            <a:avLst/>
          </a:prstGeom>
          <a:noFill/>
        </p:spPr>
        <p:txBody>
          <a:bodyPr wrap="square" rtlCol="0">
            <a:spAutoFit/>
          </a:bodyPr>
          <a:lstStyle/>
          <a:p>
            <a:r>
              <a:rPr lang="ru-RU" dirty="0" smtClean="0"/>
              <a:t>28 круглых столов</a:t>
            </a:r>
            <a:endParaRPr lang="ru-RU" dirty="0"/>
          </a:p>
        </p:txBody>
      </p:sp>
      <p:sp>
        <p:nvSpPr>
          <p:cNvPr id="11" name="TextBox 10"/>
          <p:cNvSpPr txBox="1"/>
          <p:nvPr/>
        </p:nvSpPr>
        <p:spPr>
          <a:xfrm>
            <a:off x="9405124" y="742411"/>
            <a:ext cx="2661313" cy="369332"/>
          </a:xfrm>
          <a:prstGeom prst="rect">
            <a:avLst/>
          </a:prstGeom>
          <a:noFill/>
        </p:spPr>
        <p:txBody>
          <a:bodyPr wrap="square" rtlCol="0">
            <a:spAutoFit/>
          </a:bodyPr>
          <a:lstStyle/>
          <a:p>
            <a:r>
              <a:rPr lang="ru-RU" dirty="0" smtClean="0"/>
              <a:t>20  совещаний</a:t>
            </a:r>
            <a:endParaRPr lang="ru-RU" dirty="0"/>
          </a:p>
        </p:txBody>
      </p:sp>
      <p:sp>
        <p:nvSpPr>
          <p:cNvPr id="12" name="TextBox 11"/>
          <p:cNvSpPr txBox="1"/>
          <p:nvPr/>
        </p:nvSpPr>
        <p:spPr>
          <a:xfrm>
            <a:off x="9505501" y="3428734"/>
            <a:ext cx="2731325" cy="369332"/>
          </a:xfrm>
          <a:prstGeom prst="rect">
            <a:avLst/>
          </a:prstGeom>
          <a:noFill/>
        </p:spPr>
        <p:txBody>
          <a:bodyPr wrap="square" rtlCol="0">
            <a:spAutoFit/>
          </a:bodyPr>
          <a:lstStyle/>
          <a:p>
            <a:r>
              <a:rPr lang="ru-RU" dirty="0" smtClean="0"/>
              <a:t>48 семинаров - тренингов</a:t>
            </a:r>
            <a:endParaRPr lang="ru-RU" dirty="0"/>
          </a:p>
        </p:txBody>
      </p:sp>
      <p:sp>
        <p:nvSpPr>
          <p:cNvPr id="13" name="TextBox 12"/>
          <p:cNvSpPr txBox="1"/>
          <p:nvPr/>
        </p:nvSpPr>
        <p:spPr>
          <a:xfrm>
            <a:off x="8138666" y="4185731"/>
            <a:ext cx="2410692" cy="923330"/>
          </a:xfrm>
          <a:prstGeom prst="rect">
            <a:avLst/>
          </a:prstGeom>
          <a:noFill/>
        </p:spPr>
        <p:txBody>
          <a:bodyPr wrap="square" rtlCol="0">
            <a:spAutoFit/>
          </a:bodyPr>
          <a:lstStyle/>
          <a:p>
            <a:pPr algn="ctr"/>
            <a:r>
              <a:rPr lang="ru-RU" dirty="0" smtClean="0"/>
              <a:t>22 – акции, (коммуникационные компании) </a:t>
            </a:r>
            <a:endParaRPr lang="ru-RU" dirty="0"/>
          </a:p>
        </p:txBody>
      </p:sp>
    </p:spTree>
    <p:extLst>
      <p:ext uri="{BB962C8B-B14F-4D97-AF65-F5344CB8AC3E}">
        <p14:creationId xmlns:p14="http://schemas.microsoft.com/office/powerpoint/2010/main" val="29983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669" y="160174"/>
            <a:ext cx="10515600" cy="675400"/>
          </a:xfrm>
        </p:spPr>
        <p:txBody>
          <a:bodyPr>
            <a:noAutofit/>
          </a:bodyPr>
          <a:lstStyle/>
          <a:p>
            <a:pPr lvl="0" algn="ctr"/>
            <a:r>
              <a:rPr lang="ru-RU" sz="2800" b="1" dirty="0">
                <a:solidFill>
                  <a:srgbClr val="002060"/>
                </a:solidFill>
                <a:latin typeface="+mn-lt"/>
              </a:rPr>
              <a:t>Основные достижения реализации проекта к 2020 </a:t>
            </a:r>
            <a:r>
              <a:rPr lang="ru-RU" sz="2800" b="1" dirty="0" smtClean="0">
                <a:solidFill>
                  <a:srgbClr val="002060"/>
                </a:solidFill>
                <a:latin typeface="+mn-lt"/>
              </a:rPr>
              <a:t>году</a:t>
            </a:r>
            <a:endParaRPr lang="ru-RU" sz="2800" b="1" dirty="0">
              <a:latin typeface="+mn-lt"/>
            </a:endParaRPr>
          </a:p>
        </p:txBody>
      </p:sp>
      <p:sp>
        <p:nvSpPr>
          <p:cNvPr id="3" name="Объект 2"/>
          <p:cNvSpPr>
            <a:spLocks noGrp="1"/>
          </p:cNvSpPr>
          <p:nvPr>
            <p:ph sz="half" idx="1"/>
          </p:nvPr>
        </p:nvSpPr>
        <p:spPr>
          <a:xfrm>
            <a:off x="551793" y="1555845"/>
            <a:ext cx="10026869" cy="4939548"/>
          </a:xfrm>
        </p:spPr>
        <p:txBody>
          <a:bodyPr>
            <a:normAutofit lnSpcReduction="10000"/>
          </a:bodyPr>
          <a:lstStyle/>
          <a:p>
            <a:pPr lvl="0"/>
            <a:r>
              <a:rPr lang="ru-RU" dirty="0" smtClean="0"/>
              <a:t>Выработать </a:t>
            </a:r>
            <a:r>
              <a:rPr lang="ru-RU" dirty="0"/>
              <a:t>эффективную модель    реализации профилактических программ среди уязвимых групп путем осуществления социального заказа через  неправительственный сектор;</a:t>
            </a:r>
          </a:p>
          <a:p>
            <a:pPr lvl="0"/>
            <a:r>
              <a:rPr lang="ru-RU" dirty="0"/>
              <a:t>Внедрить и использовать данную модель в других регионах;</a:t>
            </a:r>
          </a:p>
          <a:p>
            <a:pPr lvl="0"/>
            <a:r>
              <a:rPr lang="ru-RU" dirty="0"/>
              <a:t>Усилить профилактическую работу и доступность к ключевым группам;</a:t>
            </a:r>
          </a:p>
          <a:p>
            <a:pPr lvl="0"/>
            <a:r>
              <a:rPr lang="ru-RU" dirty="0"/>
              <a:t> Охватить  профилактическими услугами к 2020 году  60% ЛУИН, 80% РС и 35% МСМ, 90% ЛЖВ – уходом и поддержкой;</a:t>
            </a:r>
          </a:p>
          <a:p>
            <a:pPr lvl="0"/>
            <a:r>
              <a:rPr lang="ru-RU" dirty="0"/>
              <a:t>Повысить приверженность к лечению людей, живущих с ВИЧ;</a:t>
            </a:r>
          </a:p>
          <a:p>
            <a:pPr lvl="0"/>
            <a:r>
              <a:rPr lang="ru-RU" dirty="0"/>
              <a:t>Снизить распространение ВИЧ инфекции в уязвимых группах населения в «пилотных регионах».</a:t>
            </a:r>
          </a:p>
          <a:p>
            <a:endParaRPr lang="ru-RU" dirty="0"/>
          </a:p>
          <a:p>
            <a:pPr marL="0" indent="0">
              <a:buNone/>
            </a:pPr>
            <a:endParaRPr lang="ru-RU" dirty="0"/>
          </a:p>
          <a:p>
            <a:endParaRPr lang="ru-RU" dirty="0"/>
          </a:p>
        </p:txBody>
      </p:sp>
      <p:sp>
        <p:nvSpPr>
          <p:cNvPr id="5" name="Freeform 23"/>
          <p:cNvSpPr>
            <a:spLocks/>
          </p:cNvSpPr>
          <p:nvPr/>
        </p:nvSpPr>
        <p:spPr bwMode="auto">
          <a:xfrm>
            <a:off x="10645241" y="2053727"/>
            <a:ext cx="991749" cy="1175064"/>
          </a:xfrm>
          <a:custGeom>
            <a:avLst/>
            <a:gdLst>
              <a:gd name="T0" fmla="+- 0 3201 2458"/>
              <a:gd name="T1" fmla="*/ T0 w 899"/>
              <a:gd name="T2" fmla="+- 0 -379 -379"/>
              <a:gd name="T3" fmla="*/ -379 h 899"/>
              <a:gd name="T4" fmla="+- 0 2614 2458"/>
              <a:gd name="T5" fmla="*/ T4 w 899"/>
              <a:gd name="T6" fmla="+- 0 -379 -379"/>
              <a:gd name="T7" fmla="*/ -379 h 899"/>
              <a:gd name="T8" fmla="+- 0 2524 2458"/>
              <a:gd name="T9" fmla="*/ T8 w 899"/>
              <a:gd name="T10" fmla="+- 0 -377 -379"/>
              <a:gd name="T11" fmla="*/ -377 h 899"/>
              <a:gd name="T12" fmla="+- 0 2477 2458"/>
              <a:gd name="T13" fmla="*/ T12 w 899"/>
              <a:gd name="T14" fmla="+- 0 -360 -379"/>
              <a:gd name="T15" fmla="*/ -360 h 899"/>
              <a:gd name="T16" fmla="+- 0 2460 2458"/>
              <a:gd name="T17" fmla="*/ T16 w 899"/>
              <a:gd name="T18" fmla="+- 0 -314 -379"/>
              <a:gd name="T19" fmla="*/ -314 h 899"/>
              <a:gd name="T20" fmla="+- 0 2458 2458"/>
              <a:gd name="T21" fmla="*/ T20 w 899"/>
              <a:gd name="T22" fmla="+- 0 -223 -379"/>
              <a:gd name="T23" fmla="*/ -223 h 899"/>
              <a:gd name="T24" fmla="+- 0 2458 2458"/>
              <a:gd name="T25" fmla="*/ T24 w 899"/>
              <a:gd name="T26" fmla="+- 0 363 -379"/>
              <a:gd name="T27" fmla="*/ 363 h 899"/>
              <a:gd name="T28" fmla="+- 0 2460 2458"/>
              <a:gd name="T29" fmla="*/ T28 w 899"/>
              <a:gd name="T30" fmla="+- 0 454 -379"/>
              <a:gd name="T31" fmla="*/ 454 h 899"/>
              <a:gd name="T32" fmla="+- 0 2477 2458"/>
              <a:gd name="T33" fmla="*/ T32 w 899"/>
              <a:gd name="T34" fmla="+- 0 500 -379"/>
              <a:gd name="T35" fmla="*/ 500 h 899"/>
              <a:gd name="T36" fmla="+- 0 2524 2458"/>
              <a:gd name="T37" fmla="*/ T36 w 899"/>
              <a:gd name="T38" fmla="+- 0 517 -379"/>
              <a:gd name="T39" fmla="*/ 517 h 899"/>
              <a:gd name="T40" fmla="+- 0 2614 2458"/>
              <a:gd name="T41" fmla="*/ T40 w 899"/>
              <a:gd name="T42" fmla="+- 0 519 -379"/>
              <a:gd name="T43" fmla="*/ 519 h 899"/>
              <a:gd name="T44" fmla="+- 0 3201 2458"/>
              <a:gd name="T45" fmla="*/ T44 w 899"/>
              <a:gd name="T46" fmla="+- 0 519 -379"/>
              <a:gd name="T47" fmla="*/ 519 h 899"/>
              <a:gd name="T48" fmla="+- 0 3291 2458"/>
              <a:gd name="T49" fmla="*/ T48 w 899"/>
              <a:gd name="T50" fmla="+- 0 517 -379"/>
              <a:gd name="T51" fmla="*/ 517 h 899"/>
              <a:gd name="T52" fmla="+- 0 3337 2458"/>
              <a:gd name="T53" fmla="*/ T52 w 899"/>
              <a:gd name="T54" fmla="+- 0 500 -379"/>
              <a:gd name="T55" fmla="*/ 500 h 899"/>
              <a:gd name="T56" fmla="+- 0 3354 2458"/>
              <a:gd name="T57" fmla="*/ T56 w 899"/>
              <a:gd name="T58" fmla="+- 0 454 -379"/>
              <a:gd name="T59" fmla="*/ 454 h 899"/>
              <a:gd name="T60" fmla="+- 0 3357 2458"/>
              <a:gd name="T61" fmla="*/ T60 w 899"/>
              <a:gd name="T62" fmla="+- 0 363 -379"/>
              <a:gd name="T63" fmla="*/ 363 h 899"/>
              <a:gd name="T64" fmla="+- 0 3357 2458"/>
              <a:gd name="T65" fmla="*/ T64 w 899"/>
              <a:gd name="T66" fmla="+- 0 -223 -379"/>
              <a:gd name="T67" fmla="*/ -223 h 899"/>
              <a:gd name="T68" fmla="+- 0 3354 2458"/>
              <a:gd name="T69" fmla="*/ T68 w 899"/>
              <a:gd name="T70" fmla="+- 0 -314 -379"/>
              <a:gd name="T71" fmla="*/ -314 h 899"/>
              <a:gd name="T72" fmla="+- 0 3337 2458"/>
              <a:gd name="T73" fmla="*/ T72 w 899"/>
              <a:gd name="T74" fmla="+- 0 -360 -379"/>
              <a:gd name="T75" fmla="*/ -360 h 899"/>
              <a:gd name="T76" fmla="+- 0 3291 2458"/>
              <a:gd name="T77" fmla="*/ T76 w 899"/>
              <a:gd name="T78" fmla="+- 0 -377 -379"/>
              <a:gd name="T79" fmla="*/ -377 h 899"/>
              <a:gd name="T80" fmla="+- 0 3201 2458"/>
              <a:gd name="T81" fmla="*/ T80 w 899"/>
              <a:gd name="T82" fmla="+- 0 -379 -379"/>
              <a:gd name="T83" fmla="*/ -379 h 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99" h="899">
                <a:moveTo>
                  <a:pt x="743" y="0"/>
                </a:moveTo>
                <a:lnTo>
                  <a:pt x="156" y="0"/>
                </a:lnTo>
                <a:lnTo>
                  <a:pt x="66" y="2"/>
                </a:lnTo>
                <a:lnTo>
                  <a:pt x="19" y="19"/>
                </a:lnTo>
                <a:lnTo>
                  <a:pt x="2" y="65"/>
                </a:lnTo>
                <a:lnTo>
                  <a:pt x="0" y="156"/>
                </a:lnTo>
                <a:lnTo>
                  <a:pt x="0" y="742"/>
                </a:lnTo>
                <a:lnTo>
                  <a:pt x="2" y="833"/>
                </a:lnTo>
                <a:lnTo>
                  <a:pt x="19" y="879"/>
                </a:lnTo>
                <a:lnTo>
                  <a:pt x="66" y="896"/>
                </a:lnTo>
                <a:lnTo>
                  <a:pt x="156" y="898"/>
                </a:lnTo>
                <a:lnTo>
                  <a:pt x="743" y="898"/>
                </a:lnTo>
                <a:lnTo>
                  <a:pt x="833" y="896"/>
                </a:lnTo>
                <a:lnTo>
                  <a:pt x="879" y="879"/>
                </a:lnTo>
                <a:lnTo>
                  <a:pt x="896" y="833"/>
                </a:lnTo>
                <a:lnTo>
                  <a:pt x="899" y="742"/>
                </a:lnTo>
                <a:lnTo>
                  <a:pt x="899" y="156"/>
                </a:lnTo>
                <a:lnTo>
                  <a:pt x="896" y="65"/>
                </a:lnTo>
                <a:lnTo>
                  <a:pt x="879" y="19"/>
                </a:lnTo>
                <a:lnTo>
                  <a:pt x="833" y="2"/>
                </a:lnTo>
                <a:lnTo>
                  <a:pt x="743" y="0"/>
                </a:lnTo>
                <a:close/>
              </a:path>
            </a:pathLst>
          </a:custGeom>
          <a:solidFill>
            <a:srgbClr val="EE234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6"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9496" y="2429408"/>
            <a:ext cx="388938" cy="4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3"/>
          <p:cNvSpPr>
            <a:spLocks/>
          </p:cNvSpPr>
          <p:nvPr/>
        </p:nvSpPr>
        <p:spPr bwMode="auto">
          <a:xfrm>
            <a:off x="10663445" y="567559"/>
            <a:ext cx="980250" cy="1275144"/>
          </a:xfrm>
          <a:custGeom>
            <a:avLst/>
            <a:gdLst>
              <a:gd name="T0" fmla="+- 0 3201 2458"/>
              <a:gd name="T1" fmla="*/ T0 w 899"/>
              <a:gd name="T2" fmla="+- 0 -379 -379"/>
              <a:gd name="T3" fmla="*/ -379 h 899"/>
              <a:gd name="T4" fmla="+- 0 2614 2458"/>
              <a:gd name="T5" fmla="*/ T4 w 899"/>
              <a:gd name="T6" fmla="+- 0 -379 -379"/>
              <a:gd name="T7" fmla="*/ -379 h 899"/>
              <a:gd name="T8" fmla="+- 0 2524 2458"/>
              <a:gd name="T9" fmla="*/ T8 w 899"/>
              <a:gd name="T10" fmla="+- 0 -377 -379"/>
              <a:gd name="T11" fmla="*/ -377 h 899"/>
              <a:gd name="T12" fmla="+- 0 2477 2458"/>
              <a:gd name="T13" fmla="*/ T12 w 899"/>
              <a:gd name="T14" fmla="+- 0 -360 -379"/>
              <a:gd name="T15" fmla="*/ -360 h 899"/>
              <a:gd name="T16" fmla="+- 0 2460 2458"/>
              <a:gd name="T17" fmla="*/ T16 w 899"/>
              <a:gd name="T18" fmla="+- 0 -314 -379"/>
              <a:gd name="T19" fmla="*/ -314 h 899"/>
              <a:gd name="T20" fmla="+- 0 2458 2458"/>
              <a:gd name="T21" fmla="*/ T20 w 899"/>
              <a:gd name="T22" fmla="+- 0 -223 -379"/>
              <a:gd name="T23" fmla="*/ -223 h 899"/>
              <a:gd name="T24" fmla="+- 0 2458 2458"/>
              <a:gd name="T25" fmla="*/ T24 w 899"/>
              <a:gd name="T26" fmla="+- 0 363 -379"/>
              <a:gd name="T27" fmla="*/ 363 h 899"/>
              <a:gd name="T28" fmla="+- 0 2460 2458"/>
              <a:gd name="T29" fmla="*/ T28 w 899"/>
              <a:gd name="T30" fmla="+- 0 454 -379"/>
              <a:gd name="T31" fmla="*/ 454 h 899"/>
              <a:gd name="T32" fmla="+- 0 2477 2458"/>
              <a:gd name="T33" fmla="*/ T32 w 899"/>
              <a:gd name="T34" fmla="+- 0 500 -379"/>
              <a:gd name="T35" fmla="*/ 500 h 899"/>
              <a:gd name="T36" fmla="+- 0 2524 2458"/>
              <a:gd name="T37" fmla="*/ T36 w 899"/>
              <a:gd name="T38" fmla="+- 0 517 -379"/>
              <a:gd name="T39" fmla="*/ 517 h 899"/>
              <a:gd name="T40" fmla="+- 0 2614 2458"/>
              <a:gd name="T41" fmla="*/ T40 w 899"/>
              <a:gd name="T42" fmla="+- 0 519 -379"/>
              <a:gd name="T43" fmla="*/ 519 h 899"/>
              <a:gd name="T44" fmla="+- 0 3201 2458"/>
              <a:gd name="T45" fmla="*/ T44 w 899"/>
              <a:gd name="T46" fmla="+- 0 519 -379"/>
              <a:gd name="T47" fmla="*/ 519 h 899"/>
              <a:gd name="T48" fmla="+- 0 3291 2458"/>
              <a:gd name="T49" fmla="*/ T48 w 899"/>
              <a:gd name="T50" fmla="+- 0 517 -379"/>
              <a:gd name="T51" fmla="*/ 517 h 899"/>
              <a:gd name="T52" fmla="+- 0 3337 2458"/>
              <a:gd name="T53" fmla="*/ T52 w 899"/>
              <a:gd name="T54" fmla="+- 0 500 -379"/>
              <a:gd name="T55" fmla="*/ 500 h 899"/>
              <a:gd name="T56" fmla="+- 0 3354 2458"/>
              <a:gd name="T57" fmla="*/ T56 w 899"/>
              <a:gd name="T58" fmla="+- 0 454 -379"/>
              <a:gd name="T59" fmla="*/ 454 h 899"/>
              <a:gd name="T60" fmla="+- 0 3357 2458"/>
              <a:gd name="T61" fmla="*/ T60 w 899"/>
              <a:gd name="T62" fmla="+- 0 363 -379"/>
              <a:gd name="T63" fmla="*/ 363 h 899"/>
              <a:gd name="T64" fmla="+- 0 3357 2458"/>
              <a:gd name="T65" fmla="*/ T64 w 899"/>
              <a:gd name="T66" fmla="+- 0 -223 -379"/>
              <a:gd name="T67" fmla="*/ -223 h 899"/>
              <a:gd name="T68" fmla="+- 0 3354 2458"/>
              <a:gd name="T69" fmla="*/ T68 w 899"/>
              <a:gd name="T70" fmla="+- 0 -314 -379"/>
              <a:gd name="T71" fmla="*/ -314 h 899"/>
              <a:gd name="T72" fmla="+- 0 3337 2458"/>
              <a:gd name="T73" fmla="*/ T72 w 899"/>
              <a:gd name="T74" fmla="+- 0 -360 -379"/>
              <a:gd name="T75" fmla="*/ -360 h 899"/>
              <a:gd name="T76" fmla="+- 0 3291 2458"/>
              <a:gd name="T77" fmla="*/ T76 w 899"/>
              <a:gd name="T78" fmla="+- 0 -377 -379"/>
              <a:gd name="T79" fmla="*/ -377 h 899"/>
              <a:gd name="T80" fmla="+- 0 3201 2458"/>
              <a:gd name="T81" fmla="*/ T80 w 899"/>
              <a:gd name="T82" fmla="+- 0 -379 -379"/>
              <a:gd name="T83" fmla="*/ -379 h 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99" h="899">
                <a:moveTo>
                  <a:pt x="743" y="0"/>
                </a:moveTo>
                <a:lnTo>
                  <a:pt x="156" y="0"/>
                </a:lnTo>
                <a:lnTo>
                  <a:pt x="66" y="2"/>
                </a:lnTo>
                <a:lnTo>
                  <a:pt x="19" y="19"/>
                </a:lnTo>
                <a:lnTo>
                  <a:pt x="2" y="65"/>
                </a:lnTo>
                <a:lnTo>
                  <a:pt x="0" y="156"/>
                </a:lnTo>
                <a:lnTo>
                  <a:pt x="0" y="742"/>
                </a:lnTo>
                <a:lnTo>
                  <a:pt x="2" y="833"/>
                </a:lnTo>
                <a:lnTo>
                  <a:pt x="19" y="879"/>
                </a:lnTo>
                <a:lnTo>
                  <a:pt x="66" y="896"/>
                </a:lnTo>
                <a:lnTo>
                  <a:pt x="156" y="898"/>
                </a:lnTo>
                <a:lnTo>
                  <a:pt x="743" y="898"/>
                </a:lnTo>
                <a:lnTo>
                  <a:pt x="833" y="896"/>
                </a:lnTo>
                <a:lnTo>
                  <a:pt x="879" y="879"/>
                </a:lnTo>
                <a:lnTo>
                  <a:pt x="896" y="833"/>
                </a:lnTo>
                <a:lnTo>
                  <a:pt x="899" y="742"/>
                </a:lnTo>
                <a:lnTo>
                  <a:pt x="899" y="156"/>
                </a:lnTo>
                <a:lnTo>
                  <a:pt x="896" y="65"/>
                </a:lnTo>
                <a:lnTo>
                  <a:pt x="879" y="19"/>
                </a:lnTo>
                <a:lnTo>
                  <a:pt x="833" y="2"/>
                </a:lnTo>
                <a:lnTo>
                  <a:pt x="743" y="0"/>
                </a:lnTo>
                <a:close/>
              </a:path>
            </a:pathLst>
          </a:custGeom>
          <a:solidFill>
            <a:srgbClr val="EE234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8" name="Pictur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6647" y="1008735"/>
            <a:ext cx="514636" cy="41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23"/>
          <p:cNvSpPr>
            <a:spLocks/>
          </p:cNvSpPr>
          <p:nvPr/>
        </p:nvSpPr>
        <p:spPr bwMode="auto">
          <a:xfrm>
            <a:off x="10688352" y="3593476"/>
            <a:ext cx="955343" cy="1152330"/>
          </a:xfrm>
          <a:custGeom>
            <a:avLst/>
            <a:gdLst>
              <a:gd name="T0" fmla="+- 0 3201 2458"/>
              <a:gd name="T1" fmla="*/ T0 w 899"/>
              <a:gd name="T2" fmla="+- 0 -379 -379"/>
              <a:gd name="T3" fmla="*/ -379 h 899"/>
              <a:gd name="T4" fmla="+- 0 2614 2458"/>
              <a:gd name="T5" fmla="*/ T4 w 899"/>
              <a:gd name="T6" fmla="+- 0 -379 -379"/>
              <a:gd name="T7" fmla="*/ -379 h 899"/>
              <a:gd name="T8" fmla="+- 0 2524 2458"/>
              <a:gd name="T9" fmla="*/ T8 w 899"/>
              <a:gd name="T10" fmla="+- 0 -377 -379"/>
              <a:gd name="T11" fmla="*/ -377 h 899"/>
              <a:gd name="T12" fmla="+- 0 2477 2458"/>
              <a:gd name="T13" fmla="*/ T12 w 899"/>
              <a:gd name="T14" fmla="+- 0 -360 -379"/>
              <a:gd name="T15" fmla="*/ -360 h 899"/>
              <a:gd name="T16" fmla="+- 0 2460 2458"/>
              <a:gd name="T17" fmla="*/ T16 w 899"/>
              <a:gd name="T18" fmla="+- 0 -314 -379"/>
              <a:gd name="T19" fmla="*/ -314 h 899"/>
              <a:gd name="T20" fmla="+- 0 2458 2458"/>
              <a:gd name="T21" fmla="*/ T20 w 899"/>
              <a:gd name="T22" fmla="+- 0 -223 -379"/>
              <a:gd name="T23" fmla="*/ -223 h 899"/>
              <a:gd name="T24" fmla="+- 0 2458 2458"/>
              <a:gd name="T25" fmla="*/ T24 w 899"/>
              <a:gd name="T26" fmla="+- 0 363 -379"/>
              <a:gd name="T27" fmla="*/ 363 h 899"/>
              <a:gd name="T28" fmla="+- 0 2460 2458"/>
              <a:gd name="T29" fmla="*/ T28 w 899"/>
              <a:gd name="T30" fmla="+- 0 454 -379"/>
              <a:gd name="T31" fmla="*/ 454 h 899"/>
              <a:gd name="T32" fmla="+- 0 2477 2458"/>
              <a:gd name="T33" fmla="*/ T32 w 899"/>
              <a:gd name="T34" fmla="+- 0 500 -379"/>
              <a:gd name="T35" fmla="*/ 500 h 899"/>
              <a:gd name="T36" fmla="+- 0 2524 2458"/>
              <a:gd name="T37" fmla="*/ T36 w 899"/>
              <a:gd name="T38" fmla="+- 0 517 -379"/>
              <a:gd name="T39" fmla="*/ 517 h 899"/>
              <a:gd name="T40" fmla="+- 0 2614 2458"/>
              <a:gd name="T41" fmla="*/ T40 w 899"/>
              <a:gd name="T42" fmla="+- 0 519 -379"/>
              <a:gd name="T43" fmla="*/ 519 h 899"/>
              <a:gd name="T44" fmla="+- 0 3201 2458"/>
              <a:gd name="T45" fmla="*/ T44 w 899"/>
              <a:gd name="T46" fmla="+- 0 519 -379"/>
              <a:gd name="T47" fmla="*/ 519 h 899"/>
              <a:gd name="T48" fmla="+- 0 3291 2458"/>
              <a:gd name="T49" fmla="*/ T48 w 899"/>
              <a:gd name="T50" fmla="+- 0 517 -379"/>
              <a:gd name="T51" fmla="*/ 517 h 899"/>
              <a:gd name="T52" fmla="+- 0 3337 2458"/>
              <a:gd name="T53" fmla="*/ T52 w 899"/>
              <a:gd name="T54" fmla="+- 0 500 -379"/>
              <a:gd name="T55" fmla="*/ 500 h 899"/>
              <a:gd name="T56" fmla="+- 0 3354 2458"/>
              <a:gd name="T57" fmla="*/ T56 w 899"/>
              <a:gd name="T58" fmla="+- 0 454 -379"/>
              <a:gd name="T59" fmla="*/ 454 h 899"/>
              <a:gd name="T60" fmla="+- 0 3357 2458"/>
              <a:gd name="T61" fmla="*/ T60 w 899"/>
              <a:gd name="T62" fmla="+- 0 363 -379"/>
              <a:gd name="T63" fmla="*/ 363 h 899"/>
              <a:gd name="T64" fmla="+- 0 3357 2458"/>
              <a:gd name="T65" fmla="*/ T64 w 899"/>
              <a:gd name="T66" fmla="+- 0 -223 -379"/>
              <a:gd name="T67" fmla="*/ -223 h 899"/>
              <a:gd name="T68" fmla="+- 0 3354 2458"/>
              <a:gd name="T69" fmla="*/ T68 w 899"/>
              <a:gd name="T70" fmla="+- 0 -314 -379"/>
              <a:gd name="T71" fmla="*/ -314 h 899"/>
              <a:gd name="T72" fmla="+- 0 3337 2458"/>
              <a:gd name="T73" fmla="*/ T72 w 899"/>
              <a:gd name="T74" fmla="+- 0 -360 -379"/>
              <a:gd name="T75" fmla="*/ -360 h 899"/>
              <a:gd name="T76" fmla="+- 0 3291 2458"/>
              <a:gd name="T77" fmla="*/ T76 w 899"/>
              <a:gd name="T78" fmla="+- 0 -377 -379"/>
              <a:gd name="T79" fmla="*/ -377 h 899"/>
              <a:gd name="T80" fmla="+- 0 3201 2458"/>
              <a:gd name="T81" fmla="*/ T80 w 899"/>
              <a:gd name="T82" fmla="+- 0 -379 -379"/>
              <a:gd name="T83" fmla="*/ -379 h 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99" h="899">
                <a:moveTo>
                  <a:pt x="743" y="0"/>
                </a:moveTo>
                <a:lnTo>
                  <a:pt x="156" y="0"/>
                </a:lnTo>
                <a:lnTo>
                  <a:pt x="66" y="2"/>
                </a:lnTo>
                <a:lnTo>
                  <a:pt x="19" y="19"/>
                </a:lnTo>
                <a:lnTo>
                  <a:pt x="2" y="65"/>
                </a:lnTo>
                <a:lnTo>
                  <a:pt x="0" y="156"/>
                </a:lnTo>
                <a:lnTo>
                  <a:pt x="0" y="742"/>
                </a:lnTo>
                <a:lnTo>
                  <a:pt x="2" y="833"/>
                </a:lnTo>
                <a:lnTo>
                  <a:pt x="19" y="879"/>
                </a:lnTo>
                <a:lnTo>
                  <a:pt x="66" y="896"/>
                </a:lnTo>
                <a:lnTo>
                  <a:pt x="156" y="898"/>
                </a:lnTo>
                <a:lnTo>
                  <a:pt x="743" y="898"/>
                </a:lnTo>
                <a:lnTo>
                  <a:pt x="833" y="896"/>
                </a:lnTo>
                <a:lnTo>
                  <a:pt x="879" y="879"/>
                </a:lnTo>
                <a:lnTo>
                  <a:pt x="896" y="833"/>
                </a:lnTo>
                <a:lnTo>
                  <a:pt x="899" y="742"/>
                </a:lnTo>
                <a:lnTo>
                  <a:pt x="899" y="156"/>
                </a:lnTo>
                <a:lnTo>
                  <a:pt x="896" y="65"/>
                </a:lnTo>
                <a:lnTo>
                  <a:pt x="879" y="19"/>
                </a:lnTo>
                <a:lnTo>
                  <a:pt x="833" y="2"/>
                </a:lnTo>
                <a:lnTo>
                  <a:pt x="743" y="0"/>
                </a:lnTo>
                <a:close/>
              </a:path>
            </a:pathLst>
          </a:custGeom>
          <a:solidFill>
            <a:srgbClr val="EE234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11"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7207" y="4169641"/>
            <a:ext cx="596458" cy="43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23"/>
          <p:cNvSpPr>
            <a:spLocks/>
          </p:cNvSpPr>
          <p:nvPr/>
        </p:nvSpPr>
        <p:spPr bwMode="auto">
          <a:xfrm>
            <a:off x="10675932" y="5102579"/>
            <a:ext cx="1056065" cy="1134225"/>
          </a:xfrm>
          <a:custGeom>
            <a:avLst/>
            <a:gdLst>
              <a:gd name="T0" fmla="+- 0 3201 2458"/>
              <a:gd name="T1" fmla="*/ T0 w 899"/>
              <a:gd name="T2" fmla="+- 0 -379 -379"/>
              <a:gd name="T3" fmla="*/ -379 h 899"/>
              <a:gd name="T4" fmla="+- 0 2614 2458"/>
              <a:gd name="T5" fmla="*/ T4 w 899"/>
              <a:gd name="T6" fmla="+- 0 -379 -379"/>
              <a:gd name="T7" fmla="*/ -379 h 899"/>
              <a:gd name="T8" fmla="+- 0 2524 2458"/>
              <a:gd name="T9" fmla="*/ T8 w 899"/>
              <a:gd name="T10" fmla="+- 0 -377 -379"/>
              <a:gd name="T11" fmla="*/ -377 h 899"/>
              <a:gd name="T12" fmla="+- 0 2477 2458"/>
              <a:gd name="T13" fmla="*/ T12 w 899"/>
              <a:gd name="T14" fmla="+- 0 -360 -379"/>
              <a:gd name="T15" fmla="*/ -360 h 899"/>
              <a:gd name="T16" fmla="+- 0 2460 2458"/>
              <a:gd name="T17" fmla="*/ T16 w 899"/>
              <a:gd name="T18" fmla="+- 0 -314 -379"/>
              <a:gd name="T19" fmla="*/ -314 h 899"/>
              <a:gd name="T20" fmla="+- 0 2458 2458"/>
              <a:gd name="T21" fmla="*/ T20 w 899"/>
              <a:gd name="T22" fmla="+- 0 -223 -379"/>
              <a:gd name="T23" fmla="*/ -223 h 899"/>
              <a:gd name="T24" fmla="+- 0 2458 2458"/>
              <a:gd name="T25" fmla="*/ T24 w 899"/>
              <a:gd name="T26" fmla="+- 0 363 -379"/>
              <a:gd name="T27" fmla="*/ 363 h 899"/>
              <a:gd name="T28" fmla="+- 0 2460 2458"/>
              <a:gd name="T29" fmla="*/ T28 w 899"/>
              <a:gd name="T30" fmla="+- 0 454 -379"/>
              <a:gd name="T31" fmla="*/ 454 h 899"/>
              <a:gd name="T32" fmla="+- 0 2477 2458"/>
              <a:gd name="T33" fmla="*/ T32 w 899"/>
              <a:gd name="T34" fmla="+- 0 500 -379"/>
              <a:gd name="T35" fmla="*/ 500 h 899"/>
              <a:gd name="T36" fmla="+- 0 2524 2458"/>
              <a:gd name="T37" fmla="*/ T36 w 899"/>
              <a:gd name="T38" fmla="+- 0 517 -379"/>
              <a:gd name="T39" fmla="*/ 517 h 899"/>
              <a:gd name="T40" fmla="+- 0 2614 2458"/>
              <a:gd name="T41" fmla="*/ T40 w 899"/>
              <a:gd name="T42" fmla="+- 0 519 -379"/>
              <a:gd name="T43" fmla="*/ 519 h 899"/>
              <a:gd name="T44" fmla="+- 0 3201 2458"/>
              <a:gd name="T45" fmla="*/ T44 w 899"/>
              <a:gd name="T46" fmla="+- 0 519 -379"/>
              <a:gd name="T47" fmla="*/ 519 h 899"/>
              <a:gd name="T48" fmla="+- 0 3291 2458"/>
              <a:gd name="T49" fmla="*/ T48 w 899"/>
              <a:gd name="T50" fmla="+- 0 517 -379"/>
              <a:gd name="T51" fmla="*/ 517 h 899"/>
              <a:gd name="T52" fmla="+- 0 3337 2458"/>
              <a:gd name="T53" fmla="*/ T52 w 899"/>
              <a:gd name="T54" fmla="+- 0 500 -379"/>
              <a:gd name="T55" fmla="*/ 500 h 899"/>
              <a:gd name="T56" fmla="+- 0 3354 2458"/>
              <a:gd name="T57" fmla="*/ T56 w 899"/>
              <a:gd name="T58" fmla="+- 0 454 -379"/>
              <a:gd name="T59" fmla="*/ 454 h 899"/>
              <a:gd name="T60" fmla="+- 0 3357 2458"/>
              <a:gd name="T61" fmla="*/ T60 w 899"/>
              <a:gd name="T62" fmla="+- 0 363 -379"/>
              <a:gd name="T63" fmla="*/ 363 h 899"/>
              <a:gd name="T64" fmla="+- 0 3357 2458"/>
              <a:gd name="T65" fmla="*/ T64 w 899"/>
              <a:gd name="T66" fmla="+- 0 -223 -379"/>
              <a:gd name="T67" fmla="*/ -223 h 899"/>
              <a:gd name="T68" fmla="+- 0 3354 2458"/>
              <a:gd name="T69" fmla="*/ T68 w 899"/>
              <a:gd name="T70" fmla="+- 0 -314 -379"/>
              <a:gd name="T71" fmla="*/ -314 h 899"/>
              <a:gd name="T72" fmla="+- 0 3337 2458"/>
              <a:gd name="T73" fmla="*/ T72 w 899"/>
              <a:gd name="T74" fmla="+- 0 -360 -379"/>
              <a:gd name="T75" fmla="*/ -360 h 899"/>
              <a:gd name="T76" fmla="+- 0 3291 2458"/>
              <a:gd name="T77" fmla="*/ T76 w 899"/>
              <a:gd name="T78" fmla="+- 0 -377 -379"/>
              <a:gd name="T79" fmla="*/ -377 h 899"/>
              <a:gd name="T80" fmla="+- 0 3201 2458"/>
              <a:gd name="T81" fmla="*/ T80 w 899"/>
              <a:gd name="T82" fmla="+- 0 -379 -379"/>
              <a:gd name="T83" fmla="*/ -379 h 8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99" h="899">
                <a:moveTo>
                  <a:pt x="743" y="0"/>
                </a:moveTo>
                <a:lnTo>
                  <a:pt x="156" y="0"/>
                </a:lnTo>
                <a:lnTo>
                  <a:pt x="66" y="2"/>
                </a:lnTo>
                <a:lnTo>
                  <a:pt x="19" y="19"/>
                </a:lnTo>
                <a:lnTo>
                  <a:pt x="2" y="65"/>
                </a:lnTo>
                <a:lnTo>
                  <a:pt x="0" y="156"/>
                </a:lnTo>
                <a:lnTo>
                  <a:pt x="0" y="742"/>
                </a:lnTo>
                <a:lnTo>
                  <a:pt x="2" y="833"/>
                </a:lnTo>
                <a:lnTo>
                  <a:pt x="19" y="879"/>
                </a:lnTo>
                <a:lnTo>
                  <a:pt x="66" y="896"/>
                </a:lnTo>
                <a:lnTo>
                  <a:pt x="156" y="898"/>
                </a:lnTo>
                <a:lnTo>
                  <a:pt x="743" y="898"/>
                </a:lnTo>
                <a:lnTo>
                  <a:pt x="833" y="896"/>
                </a:lnTo>
                <a:lnTo>
                  <a:pt x="879" y="879"/>
                </a:lnTo>
                <a:lnTo>
                  <a:pt x="896" y="833"/>
                </a:lnTo>
                <a:lnTo>
                  <a:pt x="899" y="742"/>
                </a:lnTo>
                <a:lnTo>
                  <a:pt x="899" y="156"/>
                </a:lnTo>
                <a:lnTo>
                  <a:pt x="896" y="65"/>
                </a:lnTo>
                <a:lnTo>
                  <a:pt x="879" y="19"/>
                </a:lnTo>
                <a:lnTo>
                  <a:pt x="833" y="2"/>
                </a:lnTo>
                <a:lnTo>
                  <a:pt x="743" y="0"/>
                </a:lnTo>
                <a:close/>
              </a:path>
            </a:pathLst>
          </a:custGeom>
          <a:solidFill>
            <a:srgbClr val="EE234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ru-RU"/>
          </a:p>
        </p:txBody>
      </p:sp>
      <p:pic>
        <p:nvPicPr>
          <p:cNvPr id="16" name="Picture 4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93316" y="5373470"/>
            <a:ext cx="467967" cy="57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28261" y="1020465"/>
            <a:ext cx="9439321" cy="400110"/>
          </a:xfrm>
          <a:prstGeom prst="rect">
            <a:avLst/>
          </a:prstGeom>
        </p:spPr>
        <p:txBody>
          <a:bodyPr wrap="square">
            <a:spAutoFit/>
          </a:bodyPr>
          <a:lstStyle/>
          <a:p>
            <a:pPr algn="ctr"/>
            <a:r>
              <a:rPr lang="ru-RU" sz="2000" b="1" dirty="0">
                <a:solidFill>
                  <a:srgbClr val="FF0000"/>
                </a:solidFill>
              </a:rPr>
              <a:t>Реализация данного гранта  в пилотных регионах позволит:</a:t>
            </a:r>
          </a:p>
        </p:txBody>
      </p:sp>
    </p:spTree>
    <p:extLst>
      <p:ext uri="{BB962C8B-B14F-4D97-AF65-F5344CB8AC3E}">
        <p14:creationId xmlns:p14="http://schemas.microsoft.com/office/powerpoint/2010/main" val="3523739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127"/>
            <a:ext cx="12100955" cy="1033153"/>
          </a:xfrm>
          <a:ln>
            <a:noFill/>
          </a:ln>
        </p:spPr>
        <p:txBody>
          <a:bodyPr>
            <a:noAutofit/>
          </a:bodyPr>
          <a:lstStyle/>
          <a:p>
            <a:pPr algn="ctr"/>
            <a:r>
              <a:rPr lang="ru-RU" sz="2000" b="1" dirty="0">
                <a:solidFill>
                  <a:srgbClr val="C00000"/>
                </a:solidFill>
                <a:latin typeface="+mn-lt"/>
              </a:rPr>
              <a:t>Внедрение и реализация социального заказа посредством НПО будет являться  лучшей практикой, как для Казахстана, так и  для стран  Центрально-Азиатского региона  в борьбе с распространением ВИЧ инфекции. </a:t>
            </a:r>
            <a:endParaRPr lang="ru-RU" sz="2000" b="1" dirty="0">
              <a:latin typeface="+mn-lt"/>
            </a:endParaRPr>
          </a:p>
        </p:txBody>
      </p:sp>
      <p:sp>
        <p:nvSpPr>
          <p:cNvPr id="6" name="Прямоугольник 5"/>
          <p:cNvSpPr/>
          <p:nvPr/>
        </p:nvSpPr>
        <p:spPr>
          <a:xfrm>
            <a:off x="2134590" y="745492"/>
            <a:ext cx="9642251" cy="2354491"/>
          </a:xfrm>
          <a:prstGeom prst="rect">
            <a:avLst/>
          </a:prstGeom>
          <a:ln>
            <a:noFill/>
          </a:ln>
        </p:spPr>
        <p:txBody>
          <a:bodyPr wrap="square">
            <a:spAutoFit/>
          </a:bodyPr>
          <a:lstStyle/>
          <a:p>
            <a:pPr algn="just"/>
            <a:r>
              <a:rPr lang="ru-RU" sz="1600" dirty="0" smtClean="0"/>
              <a:t>«Положить </a:t>
            </a:r>
            <a:r>
              <a:rPr lang="ru-RU" sz="1600" dirty="0"/>
              <a:t>конец эпидемии к 2030 году –  </a:t>
            </a:r>
            <a:r>
              <a:rPr lang="ru-RU" sz="1600" dirty="0" smtClean="0"/>
              <a:t>наша общая </a:t>
            </a:r>
            <a:r>
              <a:rPr lang="ru-RU" sz="1600" dirty="0"/>
              <a:t>задача, которая требует скоординированных </a:t>
            </a:r>
            <a:r>
              <a:rPr lang="ru-RU" sz="1600" dirty="0" smtClean="0"/>
              <a:t>действий.</a:t>
            </a:r>
            <a:r>
              <a:rPr lang="ru-RU" sz="1600" dirty="0"/>
              <a:t> Важно укреплять партнерство между государственными организациями и неправительственным </a:t>
            </a:r>
            <a:r>
              <a:rPr lang="ru-RU" sz="1600" dirty="0" smtClean="0"/>
              <a:t>сектором»</a:t>
            </a:r>
            <a:endParaRPr lang="ru-RU" sz="1600" dirty="0"/>
          </a:p>
          <a:p>
            <a:pPr algn="just"/>
            <a:endParaRPr lang="ru-RU" sz="1000" dirty="0" smtClean="0"/>
          </a:p>
          <a:p>
            <a:pPr algn="just"/>
            <a:r>
              <a:rPr lang="ru-RU" sz="1600" dirty="0" smtClean="0"/>
              <a:t>«В </a:t>
            </a:r>
            <a:r>
              <a:rPr lang="ru-RU" sz="1600" dirty="0"/>
              <a:t>Казахстане на национальном уровне вопросы борьбы с ВИЧ/СПИДом включены в основные стратегические документы Казахстана, включая Стратегию развития до 2050 года и программу "</a:t>
            </a:r>
            <a:r>
              <a:rPr lang="ru-RU" sz="1600" dirty="0" err="1"/>
              <a:t>Денсаулык</a:t>
            </a:r>
            <a:r>
              <a:rPr lang="ru-RU" sz="1600" dirty="0"/>
              <a:t>" (2016-2019 годы</a:t>
            </a:r>
            <a:r>
              <a:rPr lang="ru-RU" sz="1600" dirty="0" smtClean="0"/>
              <a:t>)»</a:t>
            </a:r>
          </a:p>
          <a:p>
            <a:pPr algn="just"/>
            <a:endParaRPr lang="ru-RU" sz="900" dirty="0" smtClean="0"/>
          </a:p>
          <a:p>
            <a:r>
              <a:rPr lang="ru-RU" sz="1600" b="1" dirty="0" smtClean="0"/>
              <a:t>Председатель </a:t>
            </a:r>
            <a:r>
              <a:rPr lang="ru-RU" sz="1600" b="1" dirty="0"/>
              <a:t>Сената </a:t>
            </a:r>
            <a:r>
              <a:rPr lang="ru-RU" sz="1600" b="1" dirty="0" smtClean="0"/>
              <a:t>Токаев </a:t>
            </a:r>
            <a:r>
              <a:rPr lang="ru-RU" sz="1600" b="1" dirty="0" err="1" smtClean="0"/>
              <a:t>Касым-Жомарт</a:t>
            </a:r>
            <a:r>
              <a:rPr lang="ru-RU" sz="1600" dirty="0"/>
              <a:t/>
            </a:r>
            <a:br>
              <a:rPr lang="ru-RU" sz="1600" dirty="0"/>
            </a:br>
            <a:endParaRPr lang="ru-RU" sz="1600"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26415" y="3570678"/>
            <a:ext cx="1908176" cy="2175029"/>
          </a:xfrm>
          <a:prstGeom prst="rect">
            <a:avLst/>
          </a:prstGeom>
          <a:noFill/>
          <a:ln>
            <a:noFill/>
          </a:ln>
        </p:spPr>
      </p:pic>
      <p:sp>
        <p:nvSpPr>
          <p:cNvPr id="8" name="Прямоугольник 7"/>
          <p:cNvSpPr/>
          <p:nvPr/>
        </p:nvSpPr>
        <p:spPr>
          <a:xfrm>
            <a:off x="2134591" y="3294044"/>
            <a:ext cx="3414872" cy="3431709"/>
          </a:xfrm>
          <a:prstGeom prst="rect">
            <a:avLst/>
          </a:prstGeom>
        </p:spPr>
        <p:txBody>
          <a:bodyPr wrap="square">
            <a:spAutoFit/>
          </a:bodyPr>
          <a:lstStyle/>
          <a:p>
            <a:r>
              <a:rPr lang="ru-RU" sz="1600" dirty="0"/>
              <a:t>Правительством Республики Казахстан принимаются планомерные меры по увеличению выделяемых финансовых средств из госбюджета на мероприятия по борьбе с ВИЧ/СПИДом и обеспечению всеобщего доступа к профилактическим программам и лечению.      </a:t>
            </a:r>
          </a:p>
          <a:p>
            <a:endParaRPr lang="ru-RU" sz="1600" dirty="0"/>
          </a:p>
          <a:p>
            <a:endParaRPr lang="ru-RU" sz="700" dirty="0"/>
          </a:p>
          <a:p>
            <a:r>
              <a:rPr lang="ru-RU" sz="1600" b="1" dirty="0" smtClean="0"/>
              <a:t>Министр</a:t>
            </a:r>
            <a:r>
              <a:rPr lang="ru-RU" sz="1600" dirty="0" smtClean="0"/>
              <a:t> </a:t>
            </a:r>
            <a:r>
              <a:rPr lang="ru-RU" sz="1600" b="1" dirty="0" smtClean="0"/>
              <a:t>здравоохранения </a:t>
            </a:r>
            <a:r>
              <a:rPr lang="ru-RU" sz="1600" b="1" dirty="0" err="1" smtClean="0"/>
              <a:t>Биртанов</a:t>
            </a:r>
            <a:r>
              <a:rPr lang="ru-RU" sz="1600" b="1" dirty="0" smtClean="0"/>
              <a:t> </a:t>
            </a:r>
            <a:r>
              <a:rPr lang="ru-RU" sz="1600" b="1" dirty="0" err="1">
                <a:solidFill>
                  <a:srgbClr val="000000"/>
                </a:solidFill>
              </a:rPr>
              <a:t>Елжан</a:t>
            </a:r>
            <a:r>
              <a:rPr lang="ru-RU" sz="1600" b="1" dirty="0">
                <a:solidFill>
                  <a:srgbClr val="000000"/>
                </a:solidFill>
              </a:rPr>
              <a:t> </a:t>
            </a:r>
            <a:r>
              <a:rPr lang="ru-RU" sz="1600" b="1" dirty="0" err="1">
                <a:solidFill>
                  <a:srgbClr val="000000"/>
                </a:solidFill>
              </a:rPr>
              <a:t>Амантаевич</a:t>
            </a:r>
            <a:endParaRPr lang="ru-RU" sz="1600" dirty="0">
              <a:solidFill>
                <a:srgbClr val="000000"/>
              </a:solidFill>
            </a:endParaRPr>
          </a:p>
          <a:p>
            <a:endParaRPr lang="ru-RU" b="1" dirty="0"/>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416" y="3195024"/>
            <a:ext cx="2066462" cy="309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7726878" y="3072348"/>
            <a:ext cx="4465122" cy="3785652"/>
          </a:xfrm>
          <a:prstGeom prst="rect">
            <a:avLst/>
          </a:prstGeom>
        </p:spPr>
        <p:txBody>
          <a:bodyPr wrap="square">
            <a:spAutoFit/>
          </a:bodyPr>
          <a:lstStyle/>
          <a:p>
            <a:r>
              <a:rPr lang="ru-RU" sz="1600" dirty="0" smtClean="0"/>
              <a:t>В </a:t>
            </a:r>
            <a:r>
              <a:rPr lang="ru-RU" sz="1600" dirty="0"/>
              <a:t>рамках взаимодействия с неправительственными организациями </a:t>
            </a:r>
            <a:r>
              <a:rPr lang="ru-RU" sz="1600" dirty="0" smtClean="0"/>
              <a:t>и решения вопросов, связанных с мобилизацией </a:t>
            </a:r>
            <a:r>
              <a:rPr lang="ru-RU" sz="1600" dirty="0"/>
              <a:t>общества для борьбы с </a:t>
            </a:r>
            <a:r>
              <a:rPr lang="ru-RU" sz="1600" dirty="0" smtClean="0"/>
              <a:t>ВИЧ-инфекцией,  НПО будут предоставлены ряд </a:t>
            </a:r>
            <a:r>
              <a:rPr lang="ru-RU" sz="1600" dirty="0"/>
              <a:t>государственных </a:t>
            </a:r>
            <a:r>
              <a:rPr lang="ru-RU" sz="1600" dirty="0" smtClean="0"/>
              <a:t>функций.</a:t>
            </a:r>
          </a:p>
          <a:p>
            <a:r>
              <a:rPr lang="ru-RU" sz="1600" dirty="0" smtClean="0"/>
              <a:t>Функции</a:t>
            </a:r>
            <a:r>
              <a:rPr lang="ru-RU" sz="1600" dirty="0"/>
              <a:t>, которые будут переданы в ближайшей перспективе – это работа в группах риска, </a:t>
            </a:r>
            <a:r>
              <a:rPr lang="ru-RU" sz="1600" dirty="0" smtClean="0"/>
              <a:t>экспресс-тестирование</a:t>
            </a:r>
            <a:r>
              <a:rPr lang="ru-RU" sz="1600" dirty="0"/>
              <a:t>, </a:t>
            </a:r>
            <a:r>
              <a:rPr lang="ru-RU" sz="1600" dirty="0" smtClean="0"/>
              <a:t>приверженность к АРТ, образовательная </a:t>
            </a:r>
            <a:r>
              <a:rPr lang="ru-RU" sz="1600" dirty="0"/>
              <a:t>и разъяснительная </a:t>
            </a:r>
            <a:r>
              <a:rPr lang="ru-RU" sz="1600" dirty="0" smtClean="0"/>
              <a:t>работа среди </a:t>
            </a:r>
            <a:r>
              <a:rPr lang="ru-RU" sz="1600" dirty="0"/>
              <a:t>населения. Эти проблемы невозможно решить без поддержки НПО.</a:t>
            </a:r>
          </a:p>
          <a:p>
            <a:endParaRPr lang="ru-RU" sz="700" dirty="0"/>
          </a:p>
          <a:p>
            <a:r>
              <a:rPr lang="ru-RU" sz="1600" b="1" dirty="0" smtClean="0"/>
              <a:t>Генеральный директор РЦ СПИД </a:t>
            </a:r>
            <a:r>
              <a:rPr lang="ru-RU" sz="1600" b="1" dirty="0" err="1" smtClean="0"/>
              <a:t>Байсеркин</a:t>
            </a:r>
            <a:r>
              <a:rPr lang="ru-RU" sz="1600" b="1" dirty="0" smtClean="0"/>
              <a:t> </a:t>
            </a:r>
            <a:r>
              <a:rPr lang="ru-RU" sz="1600" b="1" dirty="0" err="1" smtClean="0"/>
              <a:t>Бауыржан</a:t>
            </a:r>
            <a:r>
              <a:rPr lang="ru-RU" sz="1600" b="1" dirty="0" smtClean="0"/>
              <a:t> </a:t>
            </a:r>
            <a:r>
              <a:rPr lang="ru-RU" sz="1600" b="1" dirty="0" err="1" smtClean="0"/>
              <a:t>Сатжанович</a:t>
            </a:r>
            <a:endParaRPr lang="ru-RU" sz="1600" b="1"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15" y="855850"/>
            <a:ext cx="1908175" cy="162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415" y="551793"/>
            <a:ext cx="11818440" cy="2369716"/>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26415" y="3072348"/>
            <a:ext cx="5323048" cy="3653405"/>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660416" y="3072348"/>
            <a:ext cx="6384439" cy="3653405"/>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857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3338" y="0"/>
            <a:ext cx="6801611"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3200" dirty="0" smtClean="0">
                <a:solidFill>
                  <a:srgbClr val="FFFFFF"/>
                </a:solidFill>
                <a:latin typeface="Avenir Next Condensed Medium"/>
                <a:ea typeface="Avenir Next Condensed Medium"/>
                <a:cs typeface="Avenir Next Condensed Medium"/>
              </a:rPr>
              <a:t>Спасибо за внимание</a:t>
            </a:r>
          </a:p>
        </p:txBody>
      </p:sp>
      <p:sp>
        <p:nvSpPr>
          <p:cNvPr id="11270" name="TextBox 2"/>
          <p:cNvSpPr txBox="1">
            <a:spLocks noChangeArrowheads="1"/>
          </p:cNvSpPr>
          <p:nvPr/>
        </p:nvSpPr>
        <p:spPr bwMode="auto">
          <a:xfrm>
            <a:off x="7112000" y="685800"/>
            <a:ext cx="508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3200" dirty="0">
                <a:solidFill>
                  <a:srgbClr val="002060"/>
                </a:solidFill>
              </a:rPr>
              <a:t>ОСТАНОВИМ ВИЧ </a:t>
            </a:r>
            <a:r>
              <a:rPr lang="ru-RU" altLang="ru-RU" sz="3200" dirty="0" smtClean="0">
                <a:solidFill>
                  <a:srgbClr val="002060"/>
                </a:solidFill>
              </a:rPr>
              <a:t>СЕГОДНЯ! </a:t>
            </a:r>
            <a:endParaRPr lang="en-US" altLang="ru-RU" sz="3200" dirty="0">
              <a:solidFill>
                <a:srgbClr val="002060"/>
              </a:solidFill>
            </a:endParaRPr>
          </a:p>
          <a:p>
            <a:pPr algn="ctr" eaLnBrk="1" hangingPunct="1"/>
            <a:r>
              <a:rPr lang="ru-RU" altLang="ru-RU" sz="2800" dirty="0">
                <a:solidFill>
                  <a:srgbClr val="002060"/>
                </a:solidFill>
              </a:rPr>
              <a:t>Следующее поколение </a:t>
            </a:r>
            <a:r>
              <a:rPr lang="en-US" altLang="ru-RU" sz="2800" dirty="0">
                <a:solidFill>
                  <a:srgbClr val="002060"/>
                </a:solidFill>
              </a:rPr>
              <a:t>– </a:t>
            </a:r>
            <a:r>
              <a:rPr lang="ru-RU" altLang="ru-RU" sz="2800" dirty="0">
                <a:solidFill>
                  <a:srgbClr val="002060"/>
                </a:solidFill>
              </a:rPr>
              <a:t>свободное от ВИЧ</a:t>
            </a:r>
            <a:endParaRPr lang="en-US" altLang="ru-RU" sz="28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5000661"/>
            <a:ext cx="2488355" cy="177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590" y="3048000"/>
            <a:ext cx="3818634" cy="189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Картинки по запросу Счастливые казахские пар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517" y="5000661"/>
            <a:ext cx="2540000" cy="177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9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9210" y="109348"/>
            <a:ext cx="10752000" cy="448213"/>
          </a:xfrm>
        </p:spPr>
        <p:txBody>
          <a:bodyPr>
            <a:noAutofit/>
          </a:bodyPr>
          <a:lstStyle/>
          <a:p>
            <a:pPr algn="ctr"/>
            <a:r>
              <a:rPr lang="ru-RU" sz="2800" b="1" dirty="0" smtClean="0">
                <a:solidFill>
                  <a:schemeClr val="accent5">
                    <a:lumMod val="50000"/>
                  </a:schemeClr>
                </a:solidFill>
                <a:latin typeface="+mn-lt"/>
              </a:rPr>
              <a:t>Обзор выделенной суммы гранта Глобального Фонда</a:t>
            </a:r>
            <a:endParaRPr lang="ru-RU" sz="2800" b="1" dirty="0">
              <a:solidFill>
                <a:schemeClr val="accent5">
                  <a:lumMod val="50000"/>
                </a:schemeClr>
              </a:solidFill>
              <a:latin typeface="+mn-lt"/>
            </a:endParaRPr>
          </a:p>
        </p:txBody>
      </p:sp>
      <p:sp>
        <p:nvSpPr>
          <p:cNvPr id="3" name="Подзаголовок 2"/>
          <p:cNvSpPr>
            <a:spLocks noGrp="1"/>
          </p:cNvSpPr>
          <p:nvPr>
            <p:ph type="subTitle" idx="1"/>
          </p:nvPr>
        </p:nvSpPr>
        <p:spPr>
          <a:xfrm>
            <a:off x="842663" y="616741"/>
            <a:ext cx="10752000" cy="528000"/>
          </a:xfrm>
        </p:spPr>
        <p:txBody>
          <a:bodyPr>
            <a:normAutofit/>
          </a:bodyPr>
          <a:lstStyle/>
          <a:p>
            <a:pPr algn="ctr"/>
            <a:r>
              <a:rPr lang="ru-RU" sz="2400" b="1" dirty="0" smtClean="0">
                <a:solidFill>
                  <a:schemeClr val="accent1">
                    <a:lumMod val="50000"/>
                  </a:schemeClr>
                </a:solidFill>
              </a:rPr>
              <a:t>Схема распределения ресурсов между программами</a:t>
            </a:r>
            <a:endParaRPr lang="ru-RU" sz="2400" b="1" dirty="0">
              <a:solidFill>
                <a:schemeClr val="accent1">
                  <a:lumMod val="50000"/>
                </a:schemeClr>
              </a:solidFill>
            </a:endParaRPr>
          </a:p>
        </p:txBody>
      </p:sp>
      <p:graphicFrame>
        <p:nvGraphicFramePr>
          <p:cNvPr id="5" name="Объект 4"/>
          <p:cNvGraphicFramePr>
            <a:graphicFrameLocks noGrp="1"/>
          </p:cNvGraphicFramePr>
          <p:nvPr>
            <p:ph idx="13"/>
            <p:extLst>
              <p:ext uri="{D42A27DB-BD31-4B8C-83A1-F6EECF244321}">
                <p14:modId xmlns:p14="http://schemas.microsoft.com/office/powerpoint/2010/main" val="489327530"/>
              </p:ext>
            </p:extLst>
          </p:nvPr>
        </p:nvGraphicFramePr>
        <p:xfrm>
          <a:off x="575759" y="1137426"/>
          <a:ext cx="10750552" cy="2899323"/>
        </p:xfrm>
        <a:graphic>
          <a:graphicData uri="http://schemas.openxmlformats.org/drawingml/2006/table">
            <a:tbl>
              <a:tblPr firstRow="1" bandRow="1">
                <a:tableStyleId>{5C22544A-7EE6-4342-B048-85BDC9FD1C3A}</a:tableStyleId>
              </a:tblPr>
              <a:tblGrid>
                <a:gridCol w="2687638"/>
                <a:gridCol w="2687638"/>
                <a:gridCol w="2687638"/>
                <a:gridCol w="2687638"/>
              </a:tblGrid>
              <a:tr h="1116231">
                <a:tc>
                  <a:txBody>
                    <a:bodyPr/>
                    <a:lstStyle/>
                    <a:p>
                      <a:pPr algn="ctr"/>
                      <a:r>
                        <a:rPr lang="ru-RU" dirty="0" smtClean="0">
                          <a:solidFill>
                            <a:schemeClr val="tx1"/>
                          </a:solidFill>
                        </a:rPr>
                        <a:t>Компонент заболевания</a:t>
                      </a:r>
                      <a:endParaRPr lang="ru-RU" dirty="0">
                        <a:solidFill>
                          <a:schemeClr val="tx1"/>
                        </a:solidFill>
                      </a:endParaRPr>
                    </a:p>
                  </a:txBody>
                  <a:tcPr/>
                </a:tc>
                <a:tc>
                  <a:txBody>
                    <a:bodyPr/>
                    <a:lstStyle/>
                    <a:p>
                      <a:pPr algn="ctr"/>
                      <a:r>
                        <a:rPr lang="ru-RU" dirty="0" smtClean="0">
                          <a:solidFill>
                            <a:schemeClr val="tx1"/>
                          </a:solidFill>
                        </a:rPr>
                        <a:t>Предварительная</a:t>
                      </a:r>
                    </a:p>
                    <a:p>
                      <a:pPr algn="ctr"/>
                      <a:r>
                        <a:rPr lang="ru-RU" dirty="0" smtClean="0">
                          <a:solidFill>
                            <a:schemeClr val="tx1"/>
                          </a:solidFill>
                        </a:rPr>
                        <a:t>сумма </a:t>
                      </a:r>
                    </a:p>
                    <a:p>
                      <a:pPr algn="ctr"/>
                      <a:r>
                        <a:rPr lang="ru-RU" dirty="0" smtClean="0">
                          <a:solidFill>
                            <a:schemeClr val="tx1"/>
                          </a:solidFill>
                        </a:rPr>
                        <a:t>(доллары</a:t>
                      </a:r>
                      <a:r>
                        <a:rPr lang="ru-RU" baseline="0" dirty="0" smtClean="0">
                          <a:solidFill>
                            <a:schemeClr val="tx1"/>
                          </a:solidFill>
                        </a:rPr>
                        <a:t> США</a:t>
                      </a:r>
                      <a:r>
                        <a:rPr lang="en-US" dirty="0" smtClean="0">
                          <a:solidFill>
                            <a:schemeClr val="tx1"/>
                          </a:solidFill>
                        </a:rPr>
                        <a:t>)</a:t>
                      </a:r>
                      <a:endParaRPr lang="ru-RU" dirty="0">
                        <a:solidFill>
                          <a:schemeClr val="tx1"/>
                        </a:solidFill>
                      </a:endParaRPr>
                    </a:p>
                  </a:txBody>
                  <a:tcPr/>
                </a:tc>
                <a:tc>
                  <a:txBody>
                    <a:bodyPr/>
                    <a:lstStyle/>
                    <a:p>
                      <a:pPr algn="ctr"/>
                      <a:r>
                        <a:rPr lang="ru-RU" dirty="0" smtClean="0">
                          <a:solidFill>
                            <a:schemeClr val="tx1"/>
                          </a:solidFill>
                        </a:rPr>
                        <a:t>Согласованная и окончательная сумма  (доллары США)</a:t>
                      </a:r>
                      <a:endParaRPr lang="ru-RU" dirty="0">
                        <a:solidFill>
                          <a:schemeClr val="tx1"/>
                        </a:solidFill>
                      </a:endParaRPr>
                    </a:p>
                  </a:txBody>
                  <a:tcPr/>
                </a:tc>
                <a:tc>
                  <a:txBody>
                    <a:bodyPr/>
                    <a:lstStyle/>
                    <a:p>
                      <a:pPr algn="ctr"/>
                      <a:r>
                        <a:rPr lang="ru-RU" dirty="0" smtClean="0">
                          <a:solidFill>
                            <a:schemeClr val="tx1"/>
                          </a:solidFill>
                        </a:rPr>
                        <a:t>Период использования выделенных средств</a:t>
                      </a:r>
                      <a:endParaRPr lang="ru-RU" dirty="0">
                        <a:solidFill>
                          <a:schemeClr val="tx1"/>
                        </a:solidFill>
                      </a:endParaRPr>
                    </a:p>
                  </a:txBody>
                  <a:tcPr/>
                </a:tc>
              </a:tr>
              <a:tr h="601047">
                <a:tc>
                  <a:txBody>
                    <a:bodyPr/>
                    <a:lstStyle/>
                    <a:p>
                      <a:pPr algn="ctr"/>
                      <a:r>
                        <a:rPr lang="ru-RU" b="1" dirty="0" smtClean="0">
                          <a:solidFill>
                            <a:srgbClr val="C00000"/>
                          </a:solidFill>
                        </a:rPr>
                        <a:t>ВИЧ</a:t>
                      </a:r>
                      <a:endParaRPr lang="ru-RU" b="1" dirty="0">
                        <a:solidFill>
                          <a:srgbClr val="C00000"/>
                        </a:solidFill>
                      </a:endParaRPr>
                    </a:p>
                  </a:txBody>
                  <a:tcPr/>
                </a:tc>
                <a:tc>
                  <a:txBody>
                    <a:bodyPr/>
                    <a:lstStyle/>
                    <a:p>
                      <a:pPr algn="ctr"/>
                      <a:r>
                        <a:rPr lang="ru-RU" b="1" dirty="0" smtClean="0">
                          <a:solidFill>
                            <a:srgbClr val="C00000"/>
                          </a:solidFill>
                        </a:rPr>
                        <a:t>2 млн 714 тысячи 223</a:t>
                      </a:r>
                      <a:endParaRPr lang="ru-RU" b="1" dirty="0">
                        <a:solidFill>
                          <a:srgbClr val="C00000"/>
                        </a:solidFill>
                      </a:endParaRPr>
                    </a:p>
                  </a:txBody>
                  <a:tcPr/>
                </a:tc>
                <a:tc>
                  <a:txBody>
                    <a:bodyPr/>
                    <a:lstStyle/>
                    <a:p>
                      <a:pPr algn="ctr"/>
                      <a:r>
                        <a:rPr lang="ru-RU" b="1" u="sng" dirty="0" smtClean="0">
                          <a:solidFill>
                            <a:srgbClr val="C00000"/>
                          </a:solidFill>
                        </a:rPr>
                        <a:t>4 млн 500 тысяч</a:t>
                      </a:r>
                      <a:r>
                        <a:rPr lang="ru-RU" b="1" u="sng" baseline="0" dirty="0" smtClean="0">
                          <a:solidFill>
                            <a:srgbClr val="C00000"/>
                          </a:solidFill>
                        </a:rPr>
                        <a:t> 000</a:t>
                      </a:r>
                      <a:endParaRPr lang="ru-RU" b="1" u="sng" dirty="0">
                        <a:solidFill>
                          <a:srgbClr val="C00000"/>
                        </a:solidFill>
                      </a:endParaRPr>
                    </a:p>
                  </a:txBody>
                  <a:tcPr/>
                </a:tc>
                <a:tc>
                  <a:txBody>
                    <a:bodyPr/>
                    <a:lstStyle/>
                    <a:p>
                      <a:pPr algn="ctr"/>
                      <a:r>
                        <a:rPr lang="ru-RU" b="1" dirty="0" smtClean="0">
                          <a:solidFill>
                            <a:srgbClr val="C00000"/>
                          </a:solidFill>
                        </a:rPr>
                        <a:t>С января 2018 года по</a:t>
                      </a:r>
                    </a:p>
                    <a:p>
                      <a:pPr algn="ctr"/>
                      <a:r>
                        <a:rPr lang="ru-RU" b="1" dirty="0" smtClean="0">
                          <a:solidFill>
                            <a:srgbClr val="C00000"/>
                          </a:solidFill>
                        </a:rPr>
                        <a:t>31 декабря 2020 года</a:t>
                      </a:r>
                      <a:endParaRPr lang="ru-RU" b="1" dirty="0">
                        <a:solidFill>
                          <a:srgbClr val="C00000"/>
                        </a:solidFill>
                      </a:endParaRPr>
                    </a:p>
                  </a:txBody>
                  <a:tcPr/>
                </a:tc>
              </a:tr>
              <a:tr h="601047">
                <a:tc>
                  <a:txBody>
                    <a:bodyPr/>
                    <a:lstStyle/>
                    <a:p>
                      <a:pPr algn="ctr"/>
                      <a:r>
                        <a:rPr lang="ru-RU" dirty="0" smtClean="0"/>
                        <a:t>Туберкулез</a:t>
                      </a:r>
                      <a:endParaRPr lang="ru-RU" dirty="0"/>
                    </a:p>
                  </a:txBody>
                  <a:tcPr/>
                </a:tc>
                <a:tc>
                  <a:txBody>
                    <a:bodyPr/>
                    <a:lstStyle/>
                    <a:p>
                      <a:pPr algn="ctr"/>
                      <a:r>
                        <a:rPr lang="ru-RU" dirty="0" smtClean="0"/>
                        <a:t>9 млн 840 тысяч 440 </a:t>
                      </a:r>
                      <a:endParaRPr lang="ru-RU" dirty="0"/>
                    </a:p>
                  </a:txBody>
                  <a:tcPr/>
                </a:tc>
                <a:tc>
                  <a:txBody>
                    <a:bodyPr/>
                    <a:lstStyle/>
                    <a:p>
                      <a:pPr algn="ctr"/>
                      <a:r>
                        <a:rPr lang="ru-RU" dirty="0" smtClean="0"/>
                        <a:t>8</a:t>
                      </a:r>
                      <a:r>
                        <a:rPr lang="ru-RU" smtClean="0"/>
                        <a:t> млн 054 тысяч</a:t>
                      </a:r>
                      <a:r>
                        <a:rPr lang="ru-RU" baseline="0" smtClean="0"/>
                        <a:t> 663</a:t>
                      </a:r>
                      <a:endParaRPr lang="ru-RU" dirty="0"/>
                    </a:p>
                  </a:txBody>
                  <a:tcPr/>
                </a:tc>
                <a:tc>
                  <a:txBody>
                    <a:bodyPr/>
                    <a:lstStyle/>
                    <a:p>
                      <a:pPr algn="ctr"/>
                      <a:r>
                        <a:rPr lang="ru-RU" dirty="0" smtClean="0"/>
                        <a:t>3 года с начала</a:t>
                      </a:r>
                      <a:r>
                        <a:rPr lang="ru-RU" baseline="0" dirty="0" smtClean="0"/>
                        <a:t> действия гранта (2020г.)</a:t>
                      </a:r>
                      <a:endParaRPr lang="ru-RU" dirty="0"/>
                    </a:p>
                  </a:txBody>
                  <a:tcPr/>
                </a:tc>
              </a:tr>
              <a:tr h="502932">
                <a:tc>
                  <a:txBody>
                    <a:bodyPr/>
                    <a:lstStyle/>
                    <a:p>
                      <a:pPr algn="ctr"/>
                      <a:r>
                        <a:rPr lang="ru-RU" dirty="0" smtClean="0"/>
                        <a:t>ИТОГО</a:t>
                      </a:r>
                      <a:endParaRPr lang="ru-RU" dirty="0"/>
                    </a:p>
                  </a:txBody>
                  <a:tcPr/>
                </a:tc>
                <a:tc>
                  <a:txBody>
                    <a:bodyPr/>
                    <a:lstStyle/>
                    <a:p>
                      <a:pPr algn="ctr"/>
                      <a:r>
                        <a:rPr lang="ru-RU" b="1" dirty="0" smtClean="0"/>
                        <a:t>12 млн 554 тысячи  663</a:t>
                      </a:r>
                      <a:endParaRPr lang="ru-RU"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t>12 млн 554 тысячи  663</a:t>
                      </a:r>
                    </a:p>
                  </a:txBody>
                  <a:tcPr/>
                </a:tc>
                <a:tc>
                  <a:txBody>
                    <a:bodyPr/>
                    <a:lstStyle/>
                    <a:p>
                      <a:pPr algn="ctr"/>
                      <a:endParaRPr lang="ru-RU" dirty="0"/>
                    </a:p>
                  </a:txBody>
                  <a:tcPr/>
                </a:tc>
              </a:tr>
            </a:tbl>
          </a:graphicData>
        </a:graphic>
      </p:graphicFrame>
      <p:sp>
        <p:nvSpPr>
          <p:cNvPr id="4" name="Прямоугольник 3"/>
          <p:cNvSpPr/>
          <p:nvPr/>
        </p:nvSpPr>
        <p:spPr>
          <a:xfrm>
            <a:off x="320634" y="4551609"/>
            <a:ext cx="2956956" cy="1754326"/>
          </a:xfrm>
          <a:prstGeom prst="rect">
            <a:avLst/>
          </a:prstGeom>
        </p:spPr>
        <p:txBody>
          <a:bodyPr wrap="square">
            <a:spAutoFit/>
          </a:bodyPr>
          <a:lstStyle/>
          <a:p>
            <a:endParaRPr lang="ru-RU" b="1" dirty="0" smtClean="0">
              <a:solidFill>
                <a:srgbClr val="002060"/>
              </a:solidFill>
            </a:endParaRPr>
          </a:p>
          <a:p>
            <a:pPr algn="ctr"/>
            <a:r>
              <a:rPr lang="ru-RU" b="1" dirty="0" smtClean="0">
                <a:solidFill>
                  <a:srgbClr val="C00000"/>
                </a:solidFill>
              </a:rPr>
              <a:t>Условия  </a:t>
            </a:r>
            <a:r>
              <a:rPr lang="ru-RU" b="1" dirty="0">
                <a:solidFill>
                  <a:srgbClr val="C00000"/>
                </a:solidFill>
              </a:rPr>
              <a:t>ГФСТМ на выделение гранта </a:t>
            </a:r>
            <a:r>
              <a:rPr lang="ru-RU" b="1" dirty="0" smtClean="0">
                <a:solidFill>
                  <a:srgbClr val="C00000"/>
                </a:solidFill>
              </a:rPr>
              <a:t>(полного  </a:t>
            </a:r>
            <a:r>
              <a:rPr lang="ru-RU" b="1" dirty="0">
                <a:solidFill>
                  <a:srgbClr val="C00000"/>
                </a:solidFill>
              </a:rPr>
              <a:t>объема выделенной суммы ) по  </a:t>
            </a:r>
            <a:r>
              <a:rPr lang="ru-RU" b="1" dirty="0" smtClean="0">
                <a:solidFill>
                  <a:srgbClr val="C00000"/>
                </a:solidFill>
              </a:rPr>
              <a:t>ВИЧ</a:t>
            </a:r>
            <a:r>
              <a:rPr lang="ru-RU" b="1" dirty="0">
                <a:solidFill>
                  <a:srgbClr val="C00000"/>
                </a:solidFill>
              </a:rPr>
              <a:t/>
            </a:r>
            <a:br>
              <a:rPr lang="ru-RU" b="1" dirty="0">
                <a:solidFill>
                  <a:srgbClr val="C00000"/>
                </a:solidFill>
              </a:rPr>
            </a:br>
            <a:endParaRPr lang="ru-RU" dirty="0">
              <a:solidFill>
                <a:srgbClr val="C00000"/>
              </a:solidFill>
            </a:endParaRPr>
          </a:p>
        </p:txBody>
      </p:sp>
      <p:sp>
        <p:nvSpPr>
          <p:cNvPr id="7" name="Стрелка вправо 6"/>
          <p:cNvSpPr/>
          <p:nvPr/>
        </p:nvSpPr>
        <p:spPr>
          <a:xfrm>
            <a:off x="3277590" y="4346369"/>
            <a:ext cx="2149433" cy="235131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rPr>
              <a:t>Запрос на финансирование мероприятий  по ВИЧ должен быть направлен на:</a:t>
            </a:r>
            <a:endParaRPr lang="en-GB" sz="1400" b="1" dirty="0">
              <a:solidFill>
                <a:schemeClr val="tx1"/>
              </a:solidFill>
            </a:endParaRPr>
          </a:p>
        </p:txBody>
      </p:sp>
      <p:sp>
        <p:nvSpPr>
          <p:cNvPr id="8" name="Прямоугольник 7"/>
          <p:cNvSpPr/>
          <p:nvPr/>
        </p:nvSpPr>
        <p:spPr>
          <a:xfrm>
            <a:off x="5660571" y="4413110"/>
            <a:ext cx="6143502" cy="2308324"/>
          </a:xfrm>
          <a:prstGeom prst="rect">
            <a:avLst/>
          </a:prstGeom>
          <a:ln w="28575">
            <a:solidFill>
              <a:schemeClr val="accent5">
                <a:lumMod val="75000"/>
              </a:schemeClr>
            </a:solidFill>
            <a:prstDash val="sysDot"/>
          </a:ln>
        </p:spPr>
        <p:txBody>
          <a:bodyPr wrap="square">
            <a:spAutoFit/>
          </a:bodyPr>
          <a:lstStyle/>
          <a:p>
            <a:r>
              <a:rPr lang="ru-RU" b="1" dirty="0"/>
              <a:t>Укрепление нормативно-правовой </a:t>
            </a:r>
            <a:r>
              <a:rPr lang="ru-RU" b="1" dirty="0" smtClean="0"/>
              <a:t>базы</a:t>
            </a:r>
            <a:r>
              <a:rPr lang="en-US" b="1" dirty="0" smtClean="0"/>
              <a:t> </a:t>
            </a:r>
            <a:r>
              <a:rPr lang="ru-RU" b="1" dirty="0"/>
              <a:t>механизмов финансирования и </a:t>
            </a:r>
            <a:r>
              <a:rPr lang="ru-RU" b="1" dirty="0" smtClean="0"/>
              <a:t> реализации для осуществления </a:t>
            </a:r>
            <a:r>
              <a:rPr lang="ru-RU" b="1" dirty="0"/>
              <a:t>мероприятий по ВИЧ </a:t>
            </a:r>
            <a:r>
              <a:rPr lang="ru-RU" b="1" dirty="0" smtClean="0"/>
              <a:t>среди  </a:t>
            </a:r>
            <a:r>
              <a:rPr lang="ru-RU" b="1" dirty="0"/>
              <a:t>основных </a:t>
            </a:r>
            <a:r>
              <a:rPr lang="ru-RU" b="1" dirty="0" smtClean="0"/>
              <a:t>уязвимых групп населения: потребителей  </a:t>
            </a:r>
            <a:r>
              <a:rPr lang="ru-RU" b="1" dirty="0"/>
              <a:t>инъекционных наркотиков, </a:t>
            </a:r>
            <a:r>
              <a:rPr lang="ru-RU" b="1" dirty="0" smtClean="0"/>
              <a:t>мужчин, имеющих  </a:t>
            </a:r>
            <a:r>
              <a:rPr lang="ru-RU" b="1" dirty="0"/>
              <a:t>половые контакты с мужчинами, </a:t>
            </a:r>
            <a:r>
              <a:rPr lang="ru-RU" b="1" dirty="0" smtClean="0"/>
              <a:t>работниц </a:t>
            </a:r>
            <a:r>
              <a:rPr lang="ru-RU" b="1" dirty="0"/>
              <a:t>секс-бизнеса, включая схемы осуществления социальных заказов для неправительственных организаций. </a:t>
            </a:r>
          </a:p>
        </p:txBody>
      </p:sp>
    </p:spTree>
    <p:extLst>
      <p:ext uri="{BB962C8B-B14F-4D97-AF65-F5344CB8AC3E}">
        <p14:creationId xmlns:p14="http://schemas.microsoft.com/office/powerpoint/2010/main" val="348661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Заголовок 36"/>
          <p:cNvSpPr>
            <a:spLocks noGrp="1"/>
          </p:cNvSpPr>
          <p:nvPr>
            <p:ph type="title"/>
          </p:nvPr>
        </p:nvSpPr>
        <p:spPr>
          <a:xfrm>
            <a:off x="850075" y="246372"/>
            <a:ext cx="10515600" cy="584901"/>
          </a:xfrm>
        </p:spPr>
        <p:txBody>
          <a:bodyPr>
            <a:noAutofit/>
          </a:bodyPr>
          <a:lstStyle/>
          <a:p>
            <a:pPr algn="ctr"/>
            <a:r>
              <a:rPr lang="ru-RU" sz="3200" b="1" dirty="0" smtClean="0">
                <a:solidFill>
                  <a:srgbClr val="002060"/>
                </a:solidFill>
                <a:latin typeface="+mn-lt"/>
              </a:rPr>
              <a:t>Подготовительный этап</a:t>
            </a:r>
            <a:endParaRPr lang="ru-RU" sz="3200" b="1" dirty="0">
              <a:latin typeface="+mn-lt"/>
            </a:endParaRPr>
          </a:p>
        </p:txBody>
      </p:sp>
      <p:sp>
        <p:nvSpPr>
          <p:cNvPr id="3" name="Подзаголовок 2"/>
          <p:cNvSpPr>
            <a:spLocks noGrp="1"/>
          </p:cNvSpPr>
          <p:nvPr>
            <p:ph idx="1"/>
          </p:nvPr>
        </p:nvSpPr>
        <p:spPr>
          <a:xfrm>
            <a:off x="676893" y="816222"/>
            <a:ext cx="11116293" cy="5228318"/>
          </a:xfrm>
        </p:spPr>
        <p:txBody>
          <a:bodyPr>
            <a:noAutofit/>
          </a:bodyPr>
          <a:lstStyle/>
          <a:p>
            <a:pPr marL="0" indent="0">
              <a:buNone/>
            </a:pPr>
            <a:r>
              <a:rPr lang="ru-RU" sz="2400" dirty="0" smtClean="0">
                <a:solidFill>
                  <a:srgbClr val="C00000"/>
                </a:solidFill>
              </a:rPr>
              <a:t>В рамках подготовки Заявки:</a:t>
            </a:r>
          </a:p>
          <a:p>
            <a:pPr marL="0" indent="0">
              <a:buNone/>
            </a:pPr>
            <a:r>
              <a:rPr lang="ru-RU" sz="2400" dirty="0" smtClean="0"/>
              <a:t> - приказом </a:t>
            </a:r>
            <a:r>
              <a:rPr lang="ru-RU" sz="2400" dirty="0"/>
              <a:t>№ 6-П, от 24 января 2017 года </a:t>
            </a:r>
            <a:r>
              <a:rPr lang="ru-RU" sz="2400" dirty="0" smtClean="0"/>
              <a:t>РЦ СПИД  создана рабочая группа </a:t>
            </a:r>
            <a:r>
              <a:rPr lang="ru-RU" sz="2400" dirty="0"/>
              <a:t> </a:t>
            </a:r>
            <a:r>
              <a:rPr lang="ru-RU" sz="2400" dirty="0" smtClean="0"/>
              <a:t>из представителей  уязвимых </a:t>
            </a:r>
            <a:r>
              <a:rPr lang="ru-RU" sz="2400" dirty="0"/>
              <a:t>групп </a:t>
            </a:r>
            <a:r>
              <a:rPr lang="ru-RU" sz="2400" dirty="0" smtClean="0"/>
              <a:t>населения, государственных, международных, неправительственных  организаций и международных экспертов;</a:t>
            </a:r>
          </a:p>
          <a:p>
            <a:pPr marL="0" indent="0">
              <a:buNone/>
            </a:pPr>
            <a:r>
              <a:rPr lang="ru-RU" sz="2400" dirty="0" smtClean="0"/>
              <a:t> - с 18 по 24 марта 2017г. состоялся «Страновой  диалог» с  участием представителей  из Управлений здравоохранения  г. Алматы и Карагандинской области, </a:t>
            </a:r>
            <a:r>
              <a:rPr lang="ru-RU" sz="2400" dirty="0"/>
              <a:t>уязвимых групп населения и </a:t>
            </a:r>
            <a:r>
              <a:rPr lang="ru-RU" sz="2400" dirty="0" smtClean="0"/>
              <a:t>ЛЖВ, международных организаций (</a:t>
            </a:r>
            <a:r>
              <a:rPr lang="en-US" sz="2400" dirty="0" smtClean="0"/>
              <a:t>UNAIDS</a:t>
            </a:r>
            <a:r>
              <a:rPr lang="ru-RU" sz="2400" dirty="0" smtClean="0"/>
              <a:t>, </a:t>
            </a:r>
            <a:r>
              <a:rPr lang="en-US" sz="2400" dirty="0"/>
              <a:t>UNODC</a:t>
            </a:r>
            <a:r>
              <a:rPr lang="ru-RU" sz="2400" dirty="0"/>
              <a:t>, USAID, </a:t>
            </a:r>
            <a:r>
              <a:rPr lang="ru-RU" sz="2400" dirty="0" smtClean="0"/>
              <a:t>CDC</a:t>
            </a:r>
            <a:r>
              <a:rPr lang="en-US" sz="2400" dirty="0" smtClean="0"/>
              <a:t>)</a:t>
            </a:r>
            <a:r>
              <a:rPr lang="ru-RU" sz="2400" dirty="0" smtClean="0"/>
              <a:t>, неправительственных организаций (ОФ «Аман-</a:t>
            </a:r>
            <a:r>
              <a:rPr lang="ru-RU" sz="2400" dirty="0" err="1" smtClean="0"/>
              <a:t>саулык</a:t>
            </a:r>
            <a:r>
              <a:rPr lang="ru-RU" sz="2400" dirty="0" smtClean="0"/>
              <a:t>»,  ОЮЛ «КазСоюзЛЖВ», ОФ «Доверие плюс»), членами СКК, генеральным </a:t>
            </a:r>
            <a:r>
              <a:rPr lang="ru-RU" sz="2400" dirty="0"/>
              <a:t>директором РЦ СПИД, главными врачами ОГЦ </a:t>
            </a:r>
            <a:r>
              <a:rPr lang="ru-RU" sz="2400" dirty="0" smtClean="0"/>
              <a:t>СПИД;</a:t>
            </a:r>
          </a:p>
          <a:p>
            <a:pPr marL="0" lvl="0" indent="0">
              <a:buNone/>
            </a:pPr>
            <a:r>
              <a:rPr lang="ru-RU" sz="2400" dirty="0" smtClean="0"/>
              <a:t>- обсужден и одобрен проект концептуальной Заявки   на заседании СКК с </a:t>
            </a:r>
            <a:r>
              <a:rPr lang="ru-RU" sz="2400" dirty="0"/>
              <a:t>участием вице-министра здравоохранения РК Цой А. В</a:t>
            </a:r>
            <a:r>
              <a:rPr lang="ru-RU" sz="2400" dirty="0" smtClean="0"/>
              <a:t>. </a:t>
            </a:r>
            <a:r>
              <a:rPr lang="ru-RU" sz="2400" dirty="0"/>
              <a:t>  </a:t>
            </a:r>
            <a:r>
              <a:rPr lang="ru-RU" sz="2400" dirty="0" smtClean="0"/>
              <a:t>по внедрению механизма социального заказа для реализации </a:t>
            </a:r>
            <a:r>
              <a:rPr lang="ru-RU" sz="2400" dirty="0"/>
              <a:t>профилактических программ  </a:t>
            </a:r>
            <a:r>
              <a:rPr lang="ru-RU" sz="2400" dirty="0" smtClean="0"/>
              <a:t>через СПИД сервисные  НПО.</a:t>
            </a:r>
          </a:p>
        </p:txBody>
      </p:sp>
    </p:spTree>
    <p:extLst>
      <p:ext uri="{BB962C8B-B14F-4D97-AF65-F5344CB8AC3E}">
        <p14:creationId xmlns:p14="http://schemas.microsoft.com/office/powerpoint/2010/main" val="420117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1350864" cy="576571"/>
          </a:xfrm>
        </p:spPr>
        <p:txBody>
          <a:bodyPr>
            <a:normAutofit/>
          </a:bodyPr>
          <a:lstStyle/>
          <a:p>
            <a:pPr algn="ctr"/>
            <a:r>
              <a:rPr lang="ru-RU" sz="2800" b="1" dirty="0">
                <a:solidFill>
                  <a:srgbClr val="002060"/>
                </a:solidFill>
                <a:latin typeface="+mn-lt"/>
              </a:rPr>
              <a:t>Цель запроса на финансирование</a:t>
            </a:r>
          </a:p>
        </p:txBody>
      </p:sp>
      <p:sp>
        <p:nvSpPr>
          <p:cNvPr id="3" name="Объект 2"/>
          <p:cNvSpPr>
            <a:spLocks noGrp="1"/>
          </p:cNvSpPr>
          <p:nvPr>
            <p:ph idx="1"/>
          </p:nvPr>
        </p:nvSpPr>
        <p:spPr>
          <a:xfrm>
            <a:off x="1924336" y="579927"/>
            <a:ext cx="9967414" cy="1494533"/>
          </a:xfrm>
          <a:ln w="38100">
            <a:solidFill>
              <a:srgbClr val="0070C0"/>
            </a:solidFill>
            <a:prstDash val="sysDot"/>
          </a:ln>
        </p:spPr>
        <p:style>
          <a:lnRef idx="2">
            <a:schemeClr val="accent2"/>
          </a:lnRef>
          <a:fillRef idx="1">
            <a:schemeClr val="lt1"/>
          </a:fillRef>
          <a:effectRef idx="0">
            <a:schemeClr val="accent2"/>
          </a:effectRef>
          <a:fontRef idx="minor">
            <a:schemeClr val="dk1"/>
          </a:fontRef>
        </p:style>
        <p:txBody>
          <a:bodyPr>
            <a:noAutofit/>
          </a:bodyPr>
          <a:lstStyle/>
          <a:p>
            <a:pPr marL="0" lvl="0" indent="0" algn="ctr">
              <a:buNone/>
            </a:pPr>
            <a:r>
              <a:rPr lang="ru-RU" sz="2400" dirty="0" smtClean="0">
                <a:solidFill>
                  <a:schemeClr val="tx1"/>
                </a:solidFill>
              </a:rPr>
              <a:t>Создать</a:t>
            </a:r>
            <a:r>
              <a:rPr lang="ru-RU" sz="2400" dirty="0" smtClean="0">
                <a:solidFill>
                  <a:srgbClr val="C00000"/>
                </a:solidFill>
              </a:rPr>
              <a:t> </a:t>
            </a:r>
            <a:r>
              <a:rPr lang="ru-RU" sz="2400" dirty="0" smtClean="0">
                <a:solidFill>
                  <a:schemeClr val="tx1"/>
                </a:solidFill>
              </a:rPr>
              <a:t> </a:t>
            </a:r>
            <a:r>
              <a:rPr lang="ru-RU" sz="2400" dirty="0" smtClean="0"/>
              <a:t>устойчивый национальный  ответ </a:t>
            </a:r>
            <a:r>
              <a:rPr lang="ru-RU" sz="2400" dirty="0"/>
              <a:t>на </a:t>
            </a:r>
            <a:r>
              <a:rPr lang="ru-RU" sz="2400" dirty="0" smtClean="0"/>
              <a:t>распространение ВИЧ-инфекции  </a:t>
            </a:r>
            <a:r>
              <a:rPr lang="ru-RU" sz="2400" dirty="0"/>
              <a:t>в </a:t>
            </a:r>
            <a:r>
              <a:rPr lang="ru-RU" sz="2400" dirty="0" smtClean="0"/>
              <a:t>Казахстане, путем институционализации </a:t>
            </a:r>
            <a:r>
              <a:rPr lang="ru-RU" sz="2400" dirty="0"/>
              <a:t>системы </a:t>
            </a:r>
            <a:r>
              <a:rPr lang="ru-RU" sz="2400" dirty="0" smtClean="0"/>
              <a:t>социальных </a:t>
            </a:r>
            <a:r>
              <a:rPr lang="ru-RU" sz="2400" dirty="0"/>
              <a:t>контрактов для расширения доступа </a:t>
            </a:r>
            <a:r>
              <a:rPr lang="ru-RU" sz="2400" dirty="0" smtClean="0"/>
              <a:t>уязвимых групп населения и людей, живущих с ВИЧ </a:t>
            </a:r>
            <a:r>
              <a:rPr lang="ru-RU" sz="2400" dirty="0"/>
              <a:t>к услугам по </a:t>
            </a:r>
            <a:r>
              <a:rPr lang="ru-RU" sz="2400" dirty="0" smtClean="0"/>
              <a:t>профилактике, уходу </a:t>
            </a:r>
            <a:r>
              <a:rPr lang="ru-RU" sz="2400" dirty="0"/>
              <a:t>и </a:t>
            </a:r>
            <a:r>
              <a:rPr lang="ru-RU" sz="2400" dirty="0" smtClean="0"/>
              <a:t>поддержке.</a:t>
            </a:r>
            <a:endParaRPr lang="en-US" sz="2400" dirty="0"/>
          </a:p>
        </p:txBody>
      </p:sp>
      <p:sp>
        <p:nvSpPr>
          <p:cNvPr id="6" name="Стрелка вниз 5"/>
          <p:cNvSpPr/>
          <p:nvPr/>
        </p:nvSpPr>
        <p:spPr>
          <a:xfrm rot="16200000">
            <a:off x="-280881" y="406935"/>
            <a:ext cx="2502966" cy="1689096"/>
          </a:xfrm>
          <a:prstGeom prst="downArrow">
            <a:avLst/>
          </a:prstGeom>
          <a:ln/>
        </p:spPr>
        <p:style>
          <a:lnRef idx="1">
            <a:schemeClr val="accent5"/>
          </a:lnRef>
          <a:fillRef idx="3">
            <a:schemeClr val="accent5"/>
          </a:fillRef>
          <a:effectRef idx="2">
            <a:schemeClr val="accent5"/>
          </a:effectRef>
          <a:fontRef idx="minor">
            <a:schemeClr val="lt1"/>
          </a:fontRef>
        </p:style>
        <p:txBody>
          <a:bodyPr vert="vert" lIns="76819" tIns="38409" rIns="76819" bIns="38409" rtlCol="0" anchor="ctr"/>
          <a:lstStyle/>
          <a:p>
            <a:pPr algn="ctr"/>
            <a:r>
              <a:rPr lang="ru-RU" sz="2400" b="1" dirty="0" smtClean="0">
                <a:ln w="12700">
                  <a:solidFill>
                    <a:sysClr val="windowText" lastClr="000000"/>
                  </a:solidFill>
                  <a:prstDash val="solid"/>
                </a:ln>
                <a:solidFill>
                  <a:schemeClr val="bg1"/>
                </a:solidFill>
                <a:cs typeface="Arial" pitchFamily="34" charset="0"/>
              </a:rPr>
              <a:t>Цель гранта</a:t>
            </a:r>
            <a:endParaRPr lang="ru-RU" sz="2400" b="1" dirty="0">
              <a:ln w="12700">
                <a:solidFill>
                  <a:sysClr val="windowText" lastClr="000000"/>
                </a:solidFill>
                <a:prstDash val="solid"/>
              </a:ln>
              <a:solidFill>
                <a:schemeClr val="bg1"/>
              </a:solidFill>
              <a:cs typeface="Arial" pitchFamily="34" charset="0"/>
            </a:endParaRPr>
          </a:p>
        </p:txBody>
      </p:sp>
      <p:sp>
        <p:nvSpPr>
          <p:cNvPr id="7" name="Стрелка вниз 6"/>
          <p:cNvSpPr/>
          <p:nvPr/>
        </p:nvSpPr>
        <p:spPr>
          <a:xfrm>
            <a:off x="4827817" y="2191065"/>
            <a:ext cx="2938305" cy="1099674"/>
          </a:xfrm>
          <a:prstGeom prst="downArrow">
            <a:avLst/>
          </a:prstGeom>
          <a:ln/>
        </p:spPr>
        <p:style>
          <a:lnRef idx="1">
            <a:schemeClr val="accent5"/>
          </a:lnRef>
          <a:fillRef idx="3">
            <a:schemeClr val="accent5"/>
          </a:fillRef>
          <a:effectRef idx="2">
            <a:schemeClr val="accent5"/>
          </a:effectRef>
          <a:fontRef idx="minor">
            <a:schemeClr val="lt1"/>
          </a:fontRef>
        </p:style>
        <p:txBody>
          <a:bodyPr vert="horz" lIns="76819" tIns="38409" rIns="76819" bIns="38409" rtlCol="0" anchor="ctr"/>
          <a:lstStyle/>
          <a:p>
            <a:pPr algn="ctr"/>
            <a:r>
              <a:rPr lang="ru-RU" sz="2400" b="1" dirty="0" smtClean="0">
                <a:ln w="12700">
                  <a:solidFill>
                    <a:sysClr val="windowText" lastClr="000000"/>
                  </a:solidFill>
                  <a:prstDash val="solid"/>
                </a:ln>
                <a:solidFill>
                  <a:schemeClr val="bg1"/>
                </a:solidFill>
                <a:cs typeface="Arial" pitchFamily="34" charset="0"/>
              </a:rPr>
              <a:t>Задачи  гранта</a:t>
            </a:r>
            <a:endParaRPr lang="ru-RU" sz="2400" b="1" dirty="0">
              <a:ln w="12700">
                <a:solidFill>
                  <a:sysClr val="windowText" lastClr="000000"/>
                </a:solidFill>
                <a:prstDash val="solid"/>
              </a:ln>
              <a:solidFill>
                <a:schemeClr val="bg1"/>
              </a:solidFill>
              <a:cs typeface="Arial" pitchFamily="34" charset="0"/>
            </a:endParaRPr>
          </a:p>
        </p:txBody>
      </p:sp>
      <p:sp>
        <p:nvSpPr>
          <p:cNvPr id="8" name="Прямоугольник 7"/>
          <p:cNvSpPr/>
          <p:nvPr/>
        </p:nvSpPr>
        <p:spPr>
          <a:xfrm>
            <a:off x="1448790" y="3322111"/>
            <a:ext cx="9773392" cy="1200329"/>
          </a:xfrm>
          <a:prstGeom prst="rect">
            <a:avLst/>
          </a:prstGeom>
        </p:spPr>
        <p:txBody>
          <a:bodyPr wrap="square">
            <a:spAutoFit/>
          </a:bodyPr>
          <a:lstStyle/>
          <a:p>
            <a:pPr lvl="0" algn="ctr"/>
            <a:r>
              <a:rPr lang="ru-RU" sz="2400" b="1" dirty="0">
                <a:solidFill>
                  <a:srgbClr val="C00000"/>
                </a:solidFill>
              </a:rPr>
              <a:t>Задача</a:t>
            </a:r>
            <a:r>
              <a:rPr lang="en-US" sz="2400" b="1" dirty="0">
                <a:solidFill>
                  <a:srgbClr val="C00000"/>
                </a:solidFill>
              </a:rPr>
              <a:t> </a:t>
            </a:r>
            <a:r>
              <a:rPr lang="en-US" sz="2400" b="1" dirty="0" smtClean="0">
                <a:solidFill>
                  <a:srgbClr val="C00000"/>
                </a:solidFill>
              </a:rPr>
              <a:t>1</a:t>
            </a:r>
            <a:r>
              <a:rPr lang="en-US" sz="2400" dirty="0" smtClean="0">
                <a:solidFill>
                  <a:srgbClr val="C00000"/>
                </a:solidFill>
              </a:rPr>
              <a:t> </a:t>
            </a:r>
            <a:endParaRPr lang="ru-RU" sz="2400" dirty="0" smtClean="0">
              <a:solidFill>
                <a:srgbClr val="C00000"/>
              </a:solidFill>
            </a:endParaRPr>
          </a:p>
          <a:p>
            <a:pPr lvl="0" algn="ctr"/>
            <a:endParaRPr lang="ru-RU" sz="800" dirty="0" smtClean="0"/>
          </a:p>
          <a:p>
            <a:pPr lvl="0" algn="ctr"/>
            <a:r>
              <a:rPr lang="ru-RU" sz="2000" dirty="0" smtClean="0"/>
              <a:t>Разработать и внедрить механизм  социального  заказа через  СПИД-сервисные НПО </a:t>
            </a:r>
          </a:p>
          <a:p>
            <a:pPr lvl="0" algn="ctr"/>
            <a:r>
              <a:rPr lang="ru-RU" sz="2000" dirty="0" smtClean="0"/>
              <a:t>для </a:t>
            </a:r>
            <a:r>
              <a:rPr lang="ru-RU" sz="2000" dirty="0"/>
              <a:t>обеспечения устойчивых национальных мер в ответ на </a:t>
            </a:r>
            <a:r>
              <a:rPr lang="ru-RU" sz="2000" dirty="0" smtClean="0"/>
              <a:t>ВИЧ.</a:t>
            </a:r>
            <a:endParaRPr lang="en-US" sz="2000" dirty="0"/>
          </a:p>
        </p:txBody>
      </p:sp>
      <p:sp>
        <p:nvSpPr>
          <p:cNvPr id="9" name="Прямоугольник 8"/>
          <p:cNvSpPr/>
          <p:nvPr/>
        </p:nvSpPr>
        <p:spPr>
          <a:xfrm>
            <a:off x="555811" y="4512979"/>
            <a:ext cx="11482316" cy="1754326"/>
          </a:xfrm>
          <a:prstGeom prst="rect">
            <a:avLst/>
          </a:prstGeom>
        </p:spPr>
        <p:txBody>
          <a:bodyPr wrap="square">
            <a:spAutoFit/>
          </a:bodyPr>
          <a:lstStyle/>
          <a:p>
            <a:pPr algn="ctr"/>
            <a:r>
              <a:rPr lang="ru-RU" sz="2000" b="1" dirty="0" smtClean="0">
                <a:solidFill>
                  <a:srgbClr val="C00000"/>
                </a:solidFill>
              </a:rPr>
              <a:t>          Задача 2</a:t>
            </a:r>
          </a:p>
          <a:p>
            <a:pPr algn="ctr"/>
            <a:endParaRPr lang="ru-RU" sz="800" b="1" dirty="0" smtClean="0"/>
          </a:p>
          <a:p>
            <a:pPr algn="ctr"/>
            <a:r>
              <a:rPr lang="ru-RU" sz="2000" dirty="0"/>
              <a:t>Усилить профилактические  мероприятия  среди  уязвимых групп населения,</a:t>
            </a:r>
          </a:p>
          <a:p>
            <a:pPr algn="ctr"/>
            <a:r>
              <a:rPr lang="ru-RU" sz="2000" dirty="0"/>
              <a:t> предоставить  комплекс услуг по уходу  и поддержке  людям, живущим  с ВИЧ</a:t>
            </a:r>
            <a:endParaRPr lang="en-US" sz="2000" dirty="0"/>
          </a:p>
          <a:p>
            <a:pPr lvl="0" algn="ctr"/>
            <a:endParaRPr lang="en-US" sz="2000" dirty="0"/>
          </a:p>
          <a:p>
            <a:pPr algn="ctr"/>
            <a:endParaRPr lang="en-US" sz="2000" dirty="0"/>
          </a:p>
        </p:txBody>
      </p:sp>
    </p:spTree>
    <p:extLst>
      <p:ext uri="{BB962C8B-B14F-4D97-AF65-F5344CB8AC3E}">
        <p14:creationId xmlns:p14="http://schemas.microsoft.com/office/powerpoint/2010/main" val="231954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1941793" cy="1325563"/>
          </a:xfrm>
        </p:spPr>
        <p:txBody>
          <a:bodyPr>
            <a:normAutofit/>
          </a:bodyPr>
          <a:lstStyle/>
          <a:p>
            <a:pPr algn="ctr"/>
            <a:r>
              <a:rPr lang="ru-RU" sz="2800" b="1" dirty="0" smtClean="0">
                <a:solidFill>
                  <a:srgbClr val="002060"/>
                </a:solidFill>
                <a:latin typeface="+mn-lt"/>
              </a:rPr>
              <a:t>Реализация  </a:t>
            </a:r>
            <a:r>
              <a:rPr lang="ru-RU" sz="2800" b="1" dirty="0">
                <a:solidFill>
                  <a:srgbClr val="002060"/>
                </a:solidFill>
                <a:latin typeface="+mn-lt"/>
              </a:rPr>
              <a:t>проекта: </a:t>
            </a:r>
            <a:r>
              <a:rPr lang="ru-RU" sz="2800" b="1" dirty="0" smtClean="0">
                <a:solidFill>
                  <a:srgbClr val="002060"/>
                </a:solidFill>
                <a:latin typeface="+mn-lt"/>
              </a:rPr>
              <a:t/>
            </a:r>
            <a:br>
              <a:rPr lang="ru-RU" sz="2800" b="1" dirty="0" smtClean="0">
                <a:solidFill>
                  <a:srgbClr val="002060"/>
                </a:solidFill>
                <a:latin typeface="+mn-lt"/>
              </a:rPr>
            </a:br>
            <a:r>
              <a:rPr lang="ru-RU" sz="2800" b="1" dirty="0" smtClean="0">
                <a:solidFill>
                  <a:srgbClr val="002060"/>
                </a:solidFill>
                <a:latin typeface="+mn-lt"/>
              </a:rPr>
              <a:t>Карагандинская область, </a:t>
            </a:r>
            <a:r>
              <a:rPr lang="ru-RU" sz="2800" b="1" dirty="0">
                <a:solidFill>
                  <a:srgbClr val="002060"/>
                </a:solidFill>
                <a:latin typeface="+mn-lt"/>
              </a:rPr>
              <a:t>г</a:t>
            </a:r>
            <a:r>
              <a:rPr lang="ru-RU" sz="2800" b="1" dirty="0" smtClean="0">
                <a:solidFill>
                  <a:srgbClr val="002060"/>
                </a:solidFill>
                <a:latin typeface="+mn-lt"/>
              </a:rPr>
              <a:t>. Алматы</a:t>
            </a:r>
            <a:endParaRPr lang="en-US" sz="2800" b="1" dirty="0">
              <a:solidFill>
                <a:srgbClr val="002060"/>
              </a:solidFill>
              <a:latin typeface="+mn-lt"/>
            </a:endParaRPr>
          </a:p>
        </p:txBody>
      </p:sp>
      <p:pic>
        <p:nvPicPr>
          <p:cNvPr id="3074" name="Picture 2" descr="Image result for kazakhstan m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9" y="1584296"/>
            <a:ext cx="7629921" cy="42727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464972162"/>
              </p:ext>
            </p:extLst>
          </p:nvPr>
        </p:nvGraphicFramePr>
        <p:xfrm>
          <a:off x="7929350" y="1138872"/>
          <a:ext cx="4107976" cy="4926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lowchart: Connector 4"/>
          <p:cNvSpPr/>
          <p:nvPr/>
        </p:nvSpPr>
        <p:spPr>
          <a:xfrm>
            <a:off x="4043559" y="2909859"/>
            <a:ext cx="1612900" cy="1384300"/>
          </a:xfrm>
          <a:prstGeom prst="flowChartConnector">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Flowchart: Connector 5"/>
          <p:cNvSpPr/>
          <p:nvPr/>
        </p:nvSpPr>
        <p:spPr>
          <a:xfrm>
            <a:off x="5910528" y="4655091"/>
            <a:ext cx="558800" cy="520700"/>
          </a:xfrm>
          <a:prstGeom prst="flowChartConnector">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9"/>
          <a:stretch>
            <a:fillRect/>
          </a:stretch>
        </p:blipFill>
        <p:spPr>
          <a:xfrm>
            <a:off x="6994676" y="5768671"/>
            <a:ext cx="759615" cy="709531"/>
          </a:xfrm>
          <a:prstGeom prst="rect">
            <a:avLst/>
          </a:prstGeom>
        </p:spPr>
      </p:pic>
      <p:sp>
        <p:nvSpPr>
          <p:cNvPr id="8" name="TextBox 7"/>
          <p:cNvSpPr txBox="1"/>
          <p:nvPr/>
        </p:nvSpPr>
        <p:spPr>
          <a:xfrm>
            <a:off x="6957840" y="5899464"/>
            <a:ext cx="848566" cy="369332"/>
          </a:xfrm>
          <a:prstGeom prst="rect">
            <a:avLst/>
          </a:prstGeom>
          <a:noFill/>
        </p:spPr>
        <p:txBody>
          <a:bodyPr wrap="none" rtlCol="0">
            <a:spAutoFit/>
          </a:bodyPr>
          <a:lstStyle/>
          <a:p>
            <a:r>
              <a:rPr lang="ru-RU" dirty="0" smtClean="0"/>
              <a:t>Астана</a:t>
            </a:r>
            <a:endParaRPr lang="en-US" dirty="0"/>
          </a:p>
        </p:txBody>
      </p:sp>
      <p:sp>
        <p:nvSpPr>
          <p:cNvPr id="10" name="Left Brace 9"/>
          <p:cNvSpPr/>
          <p:nvPr/>
        </p:nvSpPr>
        <p:spPr>
          <a:xfrm>
            <a:off x="6754299" y="5768670"/>
            <a:ext cx="133757" cy="6309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228599" y="5901867"/>
            <a:ext cx="6562180" cy="461665"/>
          </a:xfrm>
          <a:prstGeom prst="rect">
            <a:avLst/>
          </a:prstGeom>
          <a:noFill/>
        </p:spPr>
        <p:txBody>
          <a:bodyPr wrap="square" rtlCol="0">
            <a:spAutoFit/>
          </a:bodyPr>
          <a:lstStyle/>
          <a:p>
            <a:r>
              <a:rPr lang="en-US" sz="2400" dirty="0"/>
              <a:t>- </a:t>
            </a:r>
            <a:r>
              <a:rPr lang="ru-RU" sz="2400" dirty="0"/>
              <a:t>т</a:t>
            </a:r>
            <a:r>
              <a:rPr lang="ru-RU" sz="2400" dirty="0" smtClean="0"/>
              <a:t>ретий </a:t>
            </a:r>
            <a:r>
              <a:rPr lang="ru-RU" sz="2400" dirty="0"/>
              <a:t>регион будет подключен в третьем году</a:t>
            </a:r>
            <a:endParaRPr lang="en-US" sz="2400" dirty="0"/>
          </a:p>
        </p:txBody>
      </p:sp>
    </p:spTree>
    <p:extLst>
      <p:ext uri="{BB962C8B-B14F-4D97-AF65-F5344CB8AC3E}">
        <p14:creationId xmlns:p14="http://schemas.microsoft.com/office/powerpoint/2010/main" val="378350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4" y="133113"/>
            <a:ext cx="10515600" cy="808583"/>
          </a:xfrm>
        </p:spPr>
        <p:txBody>
          <a:bodyPr>
            <a:normAutofit/>
          </a:bodyPr>
          <a:lstStyle/>
          <a:p>
            <a:pPr algn="ctr"/>
            <a:r>
              <a:rPr lang="ru-RU" sz="3200" b="1" dirty="0">
                <a:solidFill>
                  <a:srgbClr val="002060"/>
                </a:solidFill>
                <a:latin typeface="+mn-lt"/>
              </a:rPr>
              <a:t>Схема реализации проекта</a:t>
            </a:r>
            <a:endParaRPr lang="en-US" sz="3200" b="1" dirty="0">
              <a:solidFill>
                <a:srgbClr val="002060"/>
              </a:solidFill>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91842094"/>
              </p:ext>
            </p:extLst>
          </p:nvPr>
        </p:nvGraphicFramePr>
        <p:xfrm>
          <a:off x="354841" y="860213"/>
          <a:ext cx="11600597" cy="346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341195" y="4076130"/>
            <a:ext cx="1037230"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 (ЛУИН)</a:t>
            </a:r>
            <a:endParaRPr lang="ru-RU" dirty="0">
              <a:solidFill>
                <a:schemeClr val="tx1"/>
              </a:solidFill>
            </a:endParaRPr>
          </a:p>
        </p:txBody>
      </p:sp>
      <p:sp>
        <p:nvSpPr>
          <p:cNvPr id="9" name="Прямоугольник 8"/>
          <p:cNvSpPr/>
          <p:nvPr/>
        </p:nvSpPr>
        <p:spPr>
          <a:xfrm>
            <a:off x="3061649" y="4076130"/>
            <a:ext cx="1037230"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 (ЛЖВ)</a:t>
            </a:r>
            <a:endParaRPr lang="ru-RU" dirty="0">
              <a:solidFill>
                <a:schemeClr val="tx1"/>
              </a:solidFill>
            </a:endParaRPr>
          </a:p>
        </p:txBody>
      </p:sp>
      <p:sp>
        <p:nvSpPr>
          <p:cNvPr id="10" name="Прямоугольник 9"/>
          <p:cNvSpPr/>
          <p:nvPr/>
        </p:nvSpPr>
        <p:spPr>
          <a:xfrm>
            <a:off x="4879075" y="4007890"/>
            <a:ext cx="1037230"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 (ЛУИН)</a:t>
            </a:r>
            <a:endParaRPr lang="ru-RU" dirty="0">
              <a:solidFill>
                <a:schemeClr val="tx1"/>
              </a:solidFill>
            </a:endParaRPr>
          </a:p>
        </p:txBody>
      </p:sp>
      <p:sp>
        <p:nvSpPr>
          <p:cNvPr id="11" name="Прямоугольник 10"/>
          <p:cNvSpPr/>
          <p:nvPr/>
        </p:nvSpPr>
        <p:spPr>
          <a:xfrm>
            <a:off x="6250675" y="4003341"/>
            <a:ext cx="1351128"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a:t>
            </a:r>
          </a:p>
          <a:p>
            <a:pPr algn="ctr"/>
            <a:r>
              <a:rPr lang="ru-RU" dirty="0" smtClean="0">
                <a:solidFill>
                  <a:schemeClr val="tx1"/>
                </a:solidFill>
              </a:rPr>
              <a:t> (РС, МСМ)</a:t>
            </a:r>
            <a:endParaRPr lang="ru-RU" dirty="0">
              <a:solidFill>
                <a:schemeClr val="tx1"/>
              </a:solidFill>
            </a:endParaRPr>
          </a:p>
        </p:txBody>
      </p:sp>
      <p:sp>
        <p:nvSpPr>
          <p:cNvPr id="12" name="Прямоугольник 11"/>
          <p:cNvSpPr/>
          <p:nvPr/>
        </p:nvSpPr>
        <p:spPr>
          <a:xfrm>
            <a:off x="7927074" y="4007890"/>
            <a:ext cx="1037230"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 (ЛЖВ)</a:t>
            </a:r>
            <a:endParaRPr lang="ru-RU" dirty="0">
              <a:solidFill>
                <a:schemeClr val="tx1"/>
              </a:solidFill>
            </a:endParaRPr>
          </a:p>
        </p:txBody>
      </p:sp>
      <p:sp>
        <p:nvSpPr>
          <p:cNvPr id="13" name="Прямоугольник 12"/>
          <p:cNvSpPr/>
          <p:nvPr/>
        </p:nvSpPr>
        <p:spPr>
          <a:xfrm>
            <a:off x="9717206" y="4046560"/>
            <a:ext cx="1037230"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 (ЛУИН)</a:t>
            </a:r>
            <a:endParaRPr lang="ru-RU" dirty="0">
              <a:solidFill>
                <a:schemeClr val="tx1"/>
              </a:solidFill>
            </a:endParaRPr>
          </a:p>
        </p:txBody>
      </p:sp>
      <p:sp>
        <p:nvSpPr>
          <p:cNvPr id="14" name="Прямоугольник 13"/>
          <p:cNvSpPr/>
          <p:nvPr/>
        </p:nvSpPr>
        <p:spPr>
          <a:xfrm>
            <a:off x="11043313" y="4003340"/>
            <a:ext cx="1037230"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 (ЛЖВ)</a:t>
            </a:r>
            <a:endParaRPr lang="ru-RU" dirty="0">
              <a:solidFill>
                <a:schemeClr val="tx1"/>
              </a:solidFill>
            </a:endParaRPr>
          </a:p>
        </p:txBody>
      </p:sp>
      <p:sp>
        <p:nvSpPr>
          <p:cNvPr id="15" name="Прямоугольник 14"/>
          <p:cNvSpPr/>
          <p:nvPr/>
        </p:nvSpPr>
        <p:spPr>
          <a:xfrm>
            <a:off x="1514902" y="4085227"/>
            <a:ext cx="1351128" cy="6687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НПО</a:t>
            </a:r>
          </a:p>
          <a:p>
            <a:pPr algn="ctr"/>
            <a:r>
              <a:rPr lang="ru-RU" dirty="0" smtClean="0">
                <a:solidFill>
                  <a:schemeClr val="tx1"/>
                </a:solidFill>
              </a:rPr>
              <a:t> (РС, МСМ)</a:t>
            </a:r>
            <a:endParaRPr lang="ru-RU" dirty="0">
              <a:solidFill>
                <a:schemeClr val="tx1"/>
              </a:solidFill>
            </a:endParaRPr>
          </a:p>
        </p:txBody>
      </p:sp>
      <p:sp>
        <p:nvSpPr>
          <p:cNvPr id="16" name="TextBox 15"/>
          <p:cNvSpPr txBox="1"/>
          <p:nvPr/>
        </p:nvSpPr>
        <p:spPr>
          <a:xfrm>
            <a:off x="7178722" y="1273116"/>
            <a:ext cx="887106" cy="369332"/>
          </a:xfrm>
          <a:prstGeom prst="rect">
            <a:avLst/>
          </a:prstGeom>
          <a:solidFill>
            <a:schemeClr val="bg1"/>
          </a:solidFill>
          <a:ln>
            <a:solidFill>
              <a:srgbClr val="002060"/>
            </a:solidFill>
          </a:ln>
        </p:spPr>
        <p:txBody>
          <a:bodyPr wrap="square" rtlCol="0">
            <a:spAutoFit/>
          </a:bodyPr>
          <a:lstStyle/>
          <a:p>
            <a:pPr algn="ctr"/>
            <a:r>
              <a:rPr lang="ru-RU" b="1" dirty="0" smtClean="0">
                <a:solidFill>
                  <a:srgbClr val="C00000"/>
                </a:solidFill>
              </a:rPr>
              <a:t>ОП</a:t>
            </a:r>
            <a:endParaRPr lang="ru-RU" b="1" dirty="0">
              <a:solidFill>
                <a:srgbClr val="C00000"/>
              </a:solidFill>
            </a:endParaRPr>
          </a:p>
        </p:txBody>
      </p:sp>
      <p:sp>
        <p:nvSpPr>
          <p:cNvPr id="17" name="TextBox 16"/>
          <p:cNvSpPr txBox="1"/>
          <p:nvPr/>
        </p:nvSpPr>
        <p:spPr>
          <a:xfrm>
            <a:off x="3239070" y="3486328"/>
            <a:ext cx="887106" cy="369332"/>
          </a:xfrm>
          <a:prstGeom prst="rect">
            <a:avLst/>
          </a:prstGeom>
          <a:solidFill>
            <a:schemeClr val="bg1"/>
          </a:solidFill>
          <a:ln>
            <a:solidFill>
              <a:srgbClr val="002060"/>
            </a:solidFill>
          </a:ln>
        </p:spPr>
        <p:txBody>
          <a:bodyPr wrap="square" rtlCol="0">
            <a:spAutoFit/>
          </a:bodyPr>
          <a:lstStyle/>
          <a:p>
            <a:pPr algn="ctr"/>
            <a:r>
              <a:rPr lang="ru-RU" b="1" dirty="0" smtClean="0">
                <a:solidFill>
                  <a:srgbClr val="C00000"/>
                </a:solidFill>
              </a:rPr>
              <a:t>СП 1</a:t>
            </a:r>
            <a:endParaRPr lang="ru-RU" b="1" dirty="0">
              <a:solidFill>
                <a:srgbClr val="C00000"/>
              </a:solidFill>
            </a:endParaRPr>
          </a:p>
        </p:txBody>
      </p:sp>
      <p:sp>
        <p:nvSpPr>
          <p:cNvPr id="18" name="TextBox 17"/>
          <p:cNvSpPr txBox="1"/>
          <p:nvPr/>
        </p:nvSpPr>
        <p:spPr>
          <a:xfrm>
            <a:off x="8239835" y="3481104"/>
            <a:ext cx="887106" cy="369332"/>
          </a:xfrm>
          <a:prstGeom prst="rect">
            <a:avLst/>
          </a:prstGeom>
          <a:solidFill>
            <a:schemeClr val="bg1"/>
          </a:solidFill>
          <a:ln>
            <a:solidFill>
              <a:srgbClr val="002060"/>
            </a:solidFill>
          </a:ln>
        </p:spPr>
        <p:txBody>
          <a:bodyPr wrap="square" rtlCol="0">
            <a:spAutoFit/>
          </a:bodyPr>
          <a:lstStyle/>
          <a:p>
            <a:pPr algn="ctr"/>
            <a:r>
              <a:rPr lang="ru-RU" b="1" dirty="0" smtClean="0">
                <a:solidFill>
                  <a:srgbClr val="C00000"/>
                </a:solidFill>
              </a:rPr>
              <a:t>СП 2</a:t>
            </a:r>
            <a:endParaRPr lang="ru-RU" b="1" dirty="0">
              <a:solidFill>
                <a:srgbClr val="C00000"/>
              </a:solidFill>
            </a:endParaRPr>
          </a:p>
        </p:txBody>
      </p:sp>
      <p:sp>
        <p:nvSpPr>
          <p:cNvPr id="19" name="TextBox 18"/>
          <p:cNvSpPr txBox="1"/>
          <p:nvPr/>
        </p:nvSpPr>
        <p:spPr>
          <a:xfrm>
            <a:off x="11403841" y="3530217"/>
            <a:ext cx="776786" cy="369332"/>
          </a:xfrm>
          <a:prstGeom prst="rect">
            <a:avLst/>
          </a:prstGeom>
          <a:solidFill>
            <a:schemeClr val="bg1"/>
          </a:solidFill>
          <a:ln>
            <a:solidFill>
              <a:srgbClr val="002060"/>
            </a:solidFill>
          </a:ln>
        </p:spPr>
        <p:txBody>
          <a:bodyPr wrap="square" rtlCol="0">
            <a:spAutoFit/>
          </a:bodyPr>
          <a:lstStyle/>
          <a:p>
            <a:pPr algn="ctr"/>
            <a:r>
              <a:rPr lang="ru-RU" b="1" dirty="0" smtClean="0">
                <a:solidFill>
                  <a:srgbClr val="C00000"/>
                </a:solidFill>
              </a:rPr>
              <a:t>СП 3</a:t>
            </a:r>
            <a:endParaRPr lang="ru-RU" b="1" dirty="0">
              <a:solidFill>
                <a:srgbClr val="C00000"/>
              </a:solidFill>
            </a:endParaRPr>
          </a:p>
        </p:txBody>
      </p:sp>
      <p:cxnSp>
        <p:nvCxnSpPr>
          <p:cNvPr id="21" name="Прямая со стрелкой 20"/>
          <p:cNvCxnSpPr>
            <a:endCxn id="7" idx="0"/>
          </p:cNvCxnSpPr>
          <p:nvPr/>
        </p:nvCxnSpPr>
        <p:spPr>
          <a:xfrm>
            <a:off x="859810" y="3855660"/>
            <a:ext cx="0" cy="22047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190466" y="3864757"/>
            <a:ext cx="0" cy="22047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164610" y="4160460"/>
            <a:ext cx="0" cy="220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587089" y="3864757"/>
            <a:ext cx="0" cy="22047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5397690" y="3864757"/>
            <a:ext cx="0" cy="13858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6926239" y="3850436"/>
            <a:ext cx="0" cy="12455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8445689" y="3850436"/>
            <a:ext cx="0" cy="12455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13" idx="0"/>
          </p:cNvCxnSpPr>
          <p:nvPr/>
        </p:nvCxnSpPr>
        <p:spPr>
          <a:xfrm>
            <a:off x="10235821" y="3850436"/>
            <a:ext cx="0" cy="19612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11403841" y="3850436"/>
            <a:ext cx="0" cy="12455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339988" y="1642448"/>
            <a:ext cx="0" cy="380300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2565779" y="5472753"/>
            <a:ext cx="3548417" cy="873456"/>
          </a:xfrm>
          <a:prstGeom prst="rect">
            <a:avLst/>
          </a:prstGeom>
          <a:solidFill>
            <a:srgbClr val="0033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rPr>
              <a:t>ОФ «АМАН</a:t>
            </a:r>
            <a:r>
              <a:rPr lang="en-US" sz="2400" b="1" dirty="0">
                <a:solidFill>
                  <a:schemeClr val="bg1"/>
                </a:solidFill>
              </a:rPr>
              <a:t>-</a:t>
            </a:r>
            <a:r>
              <a:rPr lang="ru-RU" sz="2400" b="1" dirty="0" smtClean="0">
                <a:solidFill>
                  <a:schemeClr val="bg1"/>
                </a:solidFill>
              </a:rPr>
              <a:t>САУЛЫК»</a:t>
            </a:r>
            <a:endParaRPr lang="ru-RU" sz="2400" b="1" dirty="0">
              <a:solidFill>
                <a:schemeClr val="bg1"/>
              </a:solidFill>
            </a:endParaRPr>
          </a:p>
        </p:txBody>
      </p:sp>
      <p:cxnSp>
        <p:nvCxnSpPr>
          <p:cNvPr id="48" name="Прямая со стрелкой 47"/>
          <p:cNvCxnSpPr/>
          <p:nvPr/>
        </p:nvCxnSpPr>
        <p:spPr>
          <a:xfrm>
            <a:off x="9478370" y="1579599"/>
            <a:ext cx="0" cy="380300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7704161" y="5445457"/>
            <a:ext cx="3548417" cy="873456"/>
          </a:xfrm>
          <a:prstGeom prst="rect">
            <a:avLst/>
          </a:prstGeom>
          <a:solidFill>
            <a:srgbClr val="0033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rPr>
              <a:t>ОЮЛ  «КазСоюзЛЖВ»</a:t>
            </a:r>
            <a:endParaRPr lang="ru-RU" sz="2400" b="1" dirty="0">
              <a:solidFill>
                <a:schemeClr val="bg1"/>
              </a:solidFill>
            </a:endParaRPr>
          </a:p>
        </p:txBody>
      </p:sp>
      <p:sp>
        <p:nvSpPr>
          <p:cNvPr id="50" name="TextBox 49"/>
          <p:cNvSpPr txBox="1"/>
          <p:nvPr/>
        </p:nvSpPr>
        <p:spPr>
          <a:xfrm>
            <a:off x="484497" y="4744871"/>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1</a:t>
            </a:r>
            <a:endParaRPr lang="ru-RU" b="1" dirty="0">
              <a:solidFill>
                <a:srgbClr val="C00000"/>
              </a:solidFill>
            </a:endParaRPr>
          </a:p>
        </p:txBody>
      </p:sp>
      <p:sp>
        <p:nvSpPr>
          <p:cNvPr id="52" name="TextBox 51"/>
          <p:cNvSpPr txBox="1"/>
          <p:nvPr/>
        </p:nvSpPr>
        <p:spPr>
          <a:xfrm>
            <a:off x="1869745" y="4753968"/>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2</a:t>
            </a:r>
            <a:endParaRPr lang="ru-RU" b="1" dirty="0">
              <a:solidFill>
                <a:srgbClr val="C00000"/>
              </a:solidFill>
            </a:endParaRPr>
          </a:p>
        </p:txBody>
      </p:sp>
      <p:sp>
        <p:nvSpPr>
          <p:cNvPr id="53" name="TextBox 52"/>
          <p:cNvSpPr txBox="1"/>
          <p:nvPr/>
        </p:nvSpPr>
        <p:spPr>
          <a:xfrm>
            <a:off x="3307308" y="4720687"/>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3</a:t>
            </a:r>
            <a:endParaRPr lang="ru-RU" b="1" dirty="0">
              <a:solidFill>
                <a:srgbClr val="C00000"/>
              </a:solidFill>
            </a:endParaRPr>
          </a:p>
        </p:txBody>
      </p:sp>
      <p:sp>
        <p:nvSpPr>
          <p:cNvPr id="54" name="TextBox 53"/>
          <p:cNvSpPr txBox="1"/>
          <p:nvPr/>
        </p:nvSpPr>
        <p:spPr>
          <a:xfrm>
            <a:off x="5022377" y="4670648"/>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1</a:t>
            </a:r>
            <a:endParaRPr lang="ru-RU" b="1" dirty="0">
              <a:solidFill>
                <a:srgbClr val="C00000"/>
              </a:solidFill>
            </a:endParaRPr>
          </a:p>
        </p:txBody>
      </p:sp>
      <p:sp>
        <p:nvSpPr>
          <p:cNvPr id="55" name="TextBox 54"/>
          <p:cNvSpPr txBox="1"/>
          <p:nvPr/>
        </p:nvSpPr>
        <p:spPr>
          <a:xfrm>
            <a:off x="9860508" y="4726075"/>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1</a:t>
            </a:r>
            <a:endParaRPr lang="ru-RU" b="1" dirty="0">
              <a:solidFill>
                <a:srgbClr val="C00000"/>
              </a:solidFill>
            </a:endParaRPr>
          </a:p>
        </p:txBody>
      </p:sp>
      <p:sp>
        <p:nvSpPr>
          <p:cNvPr id="56" name="TextBox 55"/>
          <p:cNvSpPr txBox="1"/>
          <p:nvPr/>
        </p:nvSpPr>
        <p:spPr>
          <a:xfrm>
            <a:off x="6550926" y="4674178"/>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2</a:t>
            </a:r>
            <a:endParaRPr lang="ru-RU" b="1" dirty="0">
              <a:solidFill>
                <a:srgbClr val="C00000"/>
              </a:solidFill>
            </a:endParaRPr>
          </a:p>
        </p:txBody>
      </p:sp>
      <p:sp>
        <p:nvSpPr>
          <p:cNvPr id="57" name="TextBox 56"/>
          <p:cNvSpPr txBox="1"/>
          <p:nvPr/>
        </p:nvSpPr>
        <p:spPr>
          <a:xfrm>
            <a:off x="11295797" y="4676631"/>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2</a:t>
            </a:r>
            <a:endParaRPr lang="ru-RU" b="1" dirty="0">
              <a:solidFill>
                <a:srgbClr val="C00000"/>
              </a:solidFill>
            </a:endParaRPr>
          </a:p>
        </p:txBody>
      </p:sp>
      <p:sp>
        <p:nvSpPr>
          <p:cNvPr id="58" name="TextBox 57"/>
          <p:cNvSpPr txBox="1"/>
          <p:nvPr/>
        </p:nvSpPr>
        <p:spPr>
          <a:xfrm>
            <a:off x="8124968" y="4696088"/>
            <a:ext cx="750626"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ССП 3</a:t>
            </a:r>
            <a:endParaRPr lang="ru-RU" b="1" dirty="0">
              <a:solidFill>
                <a:srgbClr val="C00000"/>
              </a:solidFill>
            </a:endParaRPr>
          </a:p>
        </p:txBody>
      </p:sp>
      <p:sp>
        <p:nvSpPr>
          <p:cNvPr id="59" name="TextBox 58"/>
          <p:cNvSpPr txBox="1"/>
          <p:nvPr/>
        </p:nvSpPr>
        <p:spPr>
          <a:xfrm>
            <a:off x="4602707" y="6161543"/>
            <a:ext cx="1948219"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Субконтрактер 1</a:t>
            </a:r>
            <a:endParaRPr lang="ru-RU" b="1" dirty="0">
              <a:solidFill>
                <a:srgbClr val="C00000"/>
              </a:solidFill>
            </a:endParaRPr>
          </a:p>
        </p:txBody>
      </p:sp>
      <p:sp>
        <p:nvSpPr>
          <p:cNvPr id="60" name="TextBox 59"/>
          <p:cNvSpPr txBox="1"/>
          <p:nvPr/>
        </p:nvSpPr>
        <p:spPr>
          <a:xfrm>
            <a:off x="7178722" y="6161543"/>
            <a:ext cx="1948219" cy="369332"/>
          </a:xfrm>
          <a:prstGeom prst="rect">
            <a:avLst/>
          </a:prstGeom>
          <a:solidFill>
            <a:schemeClr val="bg1"/>
          </a:solidFill>
          <a:ln>
            <a:solidFill>
              <a:srgbClr val="002060"/>
            </a:solidFill>
          </a:ln>
        </p:spPr>
        <p:txBody>
          <a:bodyPr wrap="square" rtlCol="0">
            <a:spAutoFit/>
          </a:bodyPr>
          <a:lstStyle/>
          <a:p>
            <a:r>
              <a:rPr lang="ru-RU" b="1" dirty="0" smtClean="0">
                <a:solidFill>
                  <a:srgbClr val="C00000"/>
                </a:solidFill>
              </a:rPr>
              <a:t>Субконтрактер 2 </a:t>
            </a:r>
            <a:endParaRPr lang="ru-RU" b="1" dirty="0">
              <a:solidFill>
                <a:srgbClr val="C00000"/>
              </a:solidFill>
            </a:endParaRPr>
          </a:p>
        </p:txBody>
      </p:sp>
      <p:sp>
        <p:nvSpPr>
          <p:cNvPr id="3" name="TextBox 2"/>
          <p:cNvSpPr txBox="1"/>
          <p:nvPr/>
        </p:nvSpPr>
        <p:spPr>
          <a:xfrm>
            <a:off x="3399998" y="1839631"/>
            <a:ext cx="2176818" cy="400110"/>
          </a:xfrm>
          <a:prstGeom prst="rect">
            <a:avLst/>
          </a:prstGeom>
          <a:noFill/>
        </p:spPr>
        <p:txBody>
          <a:bodyPr wrap="square" rtlCol="0">
            <a:spAutoFit/>
          </a:bodyPr>
          <a:lstStyle/>
          <a:p>
            <a:pPr algn="ctr"/>
            <a:r>
              <a:rPr lang="ru-RU" sz="2000" b="1" dirty="0" smtClean="0">
                <a:solidFill>
                  <a:srgbClr val="C00000"/>
                </a:solidFill>
              </a:rPr>
              <a:t>2018 – 2020 гг</a:t>
            </a:r>
            <a:r>
              <a:rPr lang="ru-RU" b="1" dirty="0" smtClean="0">
                <a:solidFill>
                  <a:srgbClr val="C00000"/>
                </a:solidFill>
              </a:rPr>
              <a:t>.</a:t>
            </a:r>
            <a:endParaRPr lang="ru-RU" b="1" dirty="0">
              <a:solidFill>
                <a:srgbClr val="C00000"/>
              </a:solidFill>
            </a:endParaRPr>
          </a:p>
        </p:txBody>
      </p:sp>
      <p:sp>
        <p:nvSpPr>
          <p:cNvPr id="5" name="TextBox 4"/>
          <p:cNvSpPr txBox="1"/>
          <p:nvPr/>
        </p:nvSpPr>
        <p:spPr>
          <a:xfrm>
            <a:off x="10348415" y="1837729"/>
            <a:ext cx="1112291" cy="400110"/>
          </a:xfrm>
          <a:prstGeom prst="rect">
            <a:avLst/>
          </a:prstGeom>
          <a:noFill/>
        </p:spPr>
        <p:txBody>
          <a:bodyPr wrap="square" rtlCol="0">
            <a:spAutoFit/>
          </a:bodyPr>
          <a:lstStyle/>
          <a:p>
            <a:r>
              <a:rPr lang="ru-RU" sz="2000" b="1" dirty="0" smtClean="0">
                <a:solidFill>
                  <a:srgbClr val="C00000"/>
                </a:solidFill>
              </a:rPr>
              <a:t>2020г.</a:t>
            </a:r>
            <a:endParaRPr lang="ru-RU" sz="2000" b="1" dirty="0">
              <a:solidFill>
                <a:srgbClr val="C00000"/>
              </a:solidFill>
            </a:endParaRPr>
          </a:p>
        </p:txBody>
      </p:sp>
    </p:spTree>
    <p:extLst>
      <p:ext uri="{BB962C8B-B14F-4D97-AF65-F5344CB8AC3E}">
        <p14:creationId xmlns:p14="http://schemas.microsoft.com/office/powerpoint/2010/main" val="79548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89" y="-95534"/>
            <a:ext cx="12255689" cy="1325563"/>
          </a:xfrm>
        </p:spPr>
        <p:txBody>
          <a:bodyPr>
            <a:noAutofit/>
          </a:bodyPr>
          <a:lstStyle/>
          <a:p>
            <a:pPr lvl="0" algn="ctr"/>
            <a:r>
              <a:rPr lang="ru-RU" sz="2400" b="1" dirty="0" smtClean="0">
                <a:solidFill>
                  <a:srgbClr val="002060"/>
                </a:solidFill>
                <a:latin typeface="+mn-lt"/>
              </a:rPr>
              <a:t>Задача 1: Разработать </a:t>
            </a:r>
            <a:r>
              <a:rPr lang="ru-RU" sz="2400" b="1" dirty="0">
                <a:solidFill>
                  <a:srgbClr val="002060"/>
                </a:solidFill>
                <a:latin typeface="+mn-lt"/>
              </a:rPr>
              <a:t>и внедрить механизм  социального  заказа через  СПИД-сервисные НПО </a:t>
            </a:r>
            <a:r>
              <a:rPr lang="ru-RU" sz="2400" b="1" dirty="0" smtClean="0">
                <a:solidFill>
                  <a:srgbClr val="002060"/>
                </a:solidFill>
                <a:latin typeface="+mn-lt"/>
              </a:rPr>
              <a:t> для </a:t>
            </a:r>
            <a:r>
              <a:rPr lang="ru-RU" sz="2400" b="1" dirty="0">
                <a:solidFill>
                  <a:srgbClr val="002060"/>
                </a:solidFill>
                <a:latin typeface="+mn-lt"/>
              </a:rPr>
              <a:t>обеспечения устойчивых национальных мер в ответ на ВИЧ.</a:t>
            </a:r>
            <a:r>
              <a:rPr lang="en-US" sz="2400" b="1" dirty="0">
                <a:solidFill>
                  <a:srgbClr val="002060"/>
                </a:solidFill>
                <a:latin typeface="+mn-lt"/>
              </a:rPr>
              <a:t/>
            </a:r>
            <a:br>
              <a:rPr lang="en-US" sz="2400" b="1" dirty="0">
                <a:solidFill>
                  <a:srgbClr val="002060"/>
                </a:solidFill>
                <a:latin typeface="+mn-lt"/>
              </a:rPr>
            </a:br>
            <a:r>
              <a:rPr lang="ru-RU" sz="2400" b="1" dirty="0" smtClean="0">
                <a:solidFill>
                  <a:srgbClr val="002060"/>
                </a:solidFill>
                <a:latin typeface="+mn-lt"/>
              </a:rPr>
              <a:t> (на 3 года - 977 285</a:t>
            </a:r>
            <a:r>
              <a:rPr lang="en-US" sz="2400" b="1" dirty="0" smtClean="0">
                <a:solidFill>
                  <a:srgbClr val="002060"/>
                </a:solidFill>
                <a:latin typeface="+mn-lt"/>
              </a:rPr>
              <a:t>$</a:t>
            </a:r>
            <a:r>
              <a:rPr lang="ru-RU" sz="2400" b="1" dirty="0" smtClean="0">
                <a:solidFill>
                  <a:srgbClr val="002060"/>
                </a:solidFill>
                <a:latin typeface="+mn-lt"/>
              </a:rPr>
              <a:t>)</a:t>
            </a:r>
            <a:endParaRPr lang="en-US" sz="2400" b="1" dirty="0">
              <a:solidFill>
                <a:srgbClr val="002060"/>
              </a:solidFill>
              <a:latin typeface="+mn-lt"/>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3856625076"/>
              </p:ext>
            </p:extLst>
          </p:nvPr>
        </p:nvGraphicFramePr>
        <p:xfrm>
          <a:off x="154380" y="1146413"/>
          <a:ext cx="11405274" cy="5555568"/>
        </p:xfrm>
        <a:graphic>
          <a:graphicData uri="http://schemas.openxmlformats.org/drawingml/2006/table">
            <a:tbl>
              <a:tblPr firstRow="1" bandRow="1">
                <a:tableStyleId>{BDBED569-4797-4DF1-A0F4-6AAB3CD982D8}</a:tableStyleId>
              </a:tblPr>
              <a:tblGrid>
                <a:gridCol w="6108968">
                  <a:extLst>
                    <a:ext uri="{9D8B030D-6E8A-4147-A177-3AD203B41FA5}">
                      <a16:colId xmlns:a16="http://schemas.microsoft.com/office/drawing/2014/main" xmlns="" val="20000"/>
                    </a:ext>
                  </a:extLst>
                </a:gridCol>
                <a:gridCol w="2657798">
                  <a:extLst>
                    <a:ext uri="{9D8B030D-6E8A-4147-A177-3AD203B41FA5}">
                      <a16:colId xmlns:a16="http://schemas.microsoft.com/office/drawing/2014/main" xmlns="" val="20001"/>
                    </a:ext>
                  </a:extLst>
                </a:gridCol>
                <a:gridCol w="2638508">
                  <a:extLst>
                    <a:ext uri="{9D8B030D-6E8A-4147-A177-3AD203B41FA5}">
                      <a16:colId xmlns:a16="http://schemas.microsoft.com/office/drawing/2014/main" xmlns="" val="20002"/>
                    </a:ext>
                  </a:extLst>
                </a:gridCol>
              </a:tblGrid>
              <a:tr h="343694">
                <a:tc>
                  <a:txBody>
                    <a:bodyPr/>
                    <a:lstStyle/>
                    <a:p>
                      <a:pPr algn="ctr"/>
                      <a:r>
                        <a:rPr lang="ru-RU" sz="1800" dirty="0" smtClean="0"/>
                        <a:t>Основные мероприятия </a:t>
                      </a:r>
                      <a:endParaRPr lang="ru-RU" sz="1800" dirty="0"/>
                    </a:p>
                  </a:txBody>
                  <a:tcPr/>
                </a:tc>
                <a:tc>
                  <a:txBody>
                    <a:bodyPr/>
                    <a:lstStyle/>
                    <a:p>
                      <a:pPr algn="ctr"/>
                      <a:r>
                        <a:rPr lang="ru-RU" sz="1800" dirty="0" smtClean="0"/>
                        <a:t>Исполнитель</a:t>
                      </a:r>
                      <a:endParaRPr lang="ru-RU" sz="1800" dirty="0"/>
                    </a:p>
                  </a:txBody>
                  <a:tcPr/>
                </a:tc>
                <a:tc>
                  <a:txBody>
                    <a:bodyPr/>
                    <a:lstStyle/>
                    <a:p>
                      <a:pPr algn="ctr"/>
                      <a:r>
                        <a:rPr lang="ru-RU" sz="1800" dirty="0" smtClean="0"/>
                        <a:t>Бюджет</a:t>
                      </a:r>
                      <a:r>
                        <a:rPr lang="ru-RU" sz="1800" baseline="0" dirty="0" smtClean="0"/>
                        <a:t> (</a:t>
                      </a:r>
                      <a:r>
                        <a:rPr lang="en-US" sz="1800" baseline="0" dirty="0" smtClean="0"/>
                        <a:t>$</a:t>
                      </a:r>
                      <a:r>
                        <a:rPr lang="ru-RU" sz="1800" baseline="0" dirty="0" smtClean="0"/>
                        <a:t>)</a:t>
                      </a:r>
                      <a:endParaRPr lang="ru-RU" sz="1800" dirty="0"/>
                    </a:p>
                  </a:txBody>
                  <a:tcPr/>
                </a:tc>
                <a:extLst>
                  <a:ext uri="{0D108BD9-81ED-4DB2-BD59-A6C34878D82A}">
                    <a16:rowId xmlns:a16="http://schemas.microsoft.com/office/drawing/2014/main" xmlns="" val="10000"/>
                  </a:ext>
                </a:extLst>
              </a:tr>
              <a:tr h="881369">
                <a:tc>
                  <a:txBody>
                    <a:bodyPr/>
                    <a:lstStyle/>
                    <a:p>
                      <a:pPr algn="ctr"/>
                      <a:r>
                        <a:rPr lang="ru-RU" sz="1800" i="0" dirty="0" smtClean="0"/>
                        <a:t>1.1.1.1</a:t>
                      </a:r>
                      <a:r>
                        <a:rPr lang="ru-RU" sz="1800" i="0" baseline="0" dirty="0" smtClean="0"/>
                        <a:t> </a:t>
                      </a:r>
                      <a:r>
                        <a:rPr lang="ru-RU" sz="1800" i="0" dirty="0" smtClean="0"/>
                        <a:t>-</a:t>
                      </a:r>
                      <a:r>
                        <a:rPr lang="ru-RU" sz="1800" i="0" baseline="0" dirty="0" smtClean="0"/>
                        <a:t> 1.1.1.5 </a:t>
                      </a:r>
                    </a:p>
                    <a:p>
                      <a:pPr algn="ctr"/>
                      <a:r>
                        <a:rPr lang="ru-RU" sz="1800" i="0" dirty="0" smtClean="0"/>
                        <a:t>Оценка, пересмотр и разработка нормативной</a:t>
                      </a:r>
                      <a:r>
                        <a:rPr lang="ru-RU" sz="1800" i="0" baseline="0" dirty="0" smtClean="0"/>
                        <a:t> и </a:t>
                      </a:r>
                      <a:r>
                        <a:rPr lang="ru-RU" sz="1800" i="0" dirty="0" smtClean="0"/>
                        <a:t>правовой</a:t>
                      </a:r>
                      <a:r>
                        <a:rPr lang="ru-RU" sz="1800" i="0" baseline="0" dirty="0" smtClean="0"/>
                        <a:t> </a:t>
                      </a:r>
                      <a:r>
                        <a:rPr lang="ru-RU" sz="1800" i="0" dirty="0" smtClean="0"/>
                        <a:t> базы по предоставлению соцзаказа</a:t>
                      </a:r>
                      <a:endParaRPr lang="ru-RU" sz="1800" dirty="0" smtClean="0"/>
                    </a:p>
                  </a:txBody>
                  <a:tcPr anchor="ctr"/>
                </a:tc>
                <a:tc>
                  <a:txBody>
                    <a:bodyPr/>
                    <a:lstStyle/>
                    <a:p>
                      <a:pPr algn="ctr"/>
                      <a:r>
                        <a:rPr lang="ru-RU" sz="1800" dirty="0" smtClean="0"/>
                        <a:t>РЦ</a:t>
                      </a:r>
                      <a:r>
                        <a:rPr lang="ru-RU" sz="1800" baseline="0" dirty="0" smtClean="0"/>
                        <a:t> СПИД</a:t>
                      </a:r>
                    </a:p>
                    <a:p>
                      <a:pPr algn="ctr"/>
                      <a:r>
                        <a:rPr lang="ru-RU" sz="1800" dirty="0" smtClean="0"/>
                        <a:t>ОФ «Аман-</a:t>
                      </a:r>
                      <a:r>
                        <a:rPr lang="en-US" sz="1800" dirty="0" smtClean="0"/>
                        <a:t>c</a:t>
                      </a:r>
                      <a:r>
                        <a:rPr lang="ru-RU" sz="1800" dirty="0" err="1" smtClean="0"/>
                        <a:t>аулык</a:t>
                      </a:r>
                      <a:r>
                        <a:rPr lang="ru-RU" sz="1800" dirty="0" smtClean="0"/>
                        <a:t>»</a:t>
                      </a:r>
                      <a:endParaRPr lang="ru-RU" sz="1800" dirty="0"/>
                    </a:p>
                  </a:txBody>
                  <a:tcPr anchor="ctr"/>
                </a:tc>
                <a:tc>
                  <a:txBody>
                    <a:bodyPr/>
                    <a:lstStyle/>
                    <a:p>
                      <a:pPr algn="ctr"/>
                      <a:r>
                        <a:rPr lang="ru-RU" sz="1800" dirty="0" smtClean="0"/>
                        <a:t>176 858</a:t>
                      </a:r>
                      <a:endParaRPr lang="ru-RU" sz="1800" dirty="0"/>
                    </a:p>
                  </a:txBody>
                  <a:tcPr anchor="ctr"/>
                </a:tc>
                <a:extLst>
                  <a:ext uri="{0D108BD9-81ED-4DB2-BD59-A6C34878D82A}">
                    <a16:rowId xmlns:a16="http://schemas.microsoft.com/office/drawing/2014/main" xmlns="" val="10001"/>
                  </a:ext>
                </a:extLst>
              </a:tr>
              <a:tr h="1401214">
                <a:tc>
                  <a:txBody>
                    <a:bodyPr/>
                    <a:lstStyle/>
                    <a:p>
                      <a:pPr algn="ctr"/>
                      <a:r>
                        <a:rPr lang="ru-RU" sz="1800" dirty="0" smtClean="0"/>
                        <a:t>1.1.2.1 – 1.1.2.4</a:t>
                      </a:r>
                    </a:p>
                    <a:p>
                      <a:pPr algn="ctr"/>
                      <a:r>
                        <a:rPr lang="ru-RU" sz="1800" dirty="0" smtClean="0"/>
                        <a:t>Проведение информационно-разъяснительных</a:t>
                      </a:r>
                      <a:r>
                        <a:rPr lang="ru-RU" sz="1800" baseline="0" dirty="0" smtClean="0"/>
                        <a:t>, </a:t>
                      </a:r>
                      <a:r>
                        <a:rPr lang="ru-RU" sz="1800" dirty="0" smtClean="0"/>
                        <a:t>адвокационных</a:t>
                      </a:r>
                      <a:r>
                        <a:rPr lang="ru-RU" sz="1800" baseline="0" dirty="0" smtClean="0"/>
                        <a:t> мероприятий по  внедрению и реализации системы социальных заказов для профилактики  ВИЧ</a:t>
                      </a:r>
                      <a:endParaRPr lang="ru-RU" sz="1800" dirty="0"/>
                    </a:p>
                  </a:txBody>
                  <a:tcPr anchor="ctr"/>
                </a:tc>
                <a:tc>
                  <a:txBody>
                    <a:bodyPr/>
                    <a:lstStyle/>
                    <a:p>
                      <a:pPr algn="ctr"/>
                      <a:r>
                        <a:rPr lang="ru-RU" sz="1800" dirty="0" smtClean="0"/>
                        <a:t> РЦ</a:t>
                      </a:r>
                      <a:r>
                        <a:rPr lang="ru-RU" sz="1800" baseline="0" dirty="0" smtClean="0"/>
                        <a:t> СПИД</a:t>
                      </a:r>
                    </a:p>
                    <a:p>
                      <a:pPr algn="ctr"/>
                      <a:r>
                        <a:rPr lang="ru-RU" sz="1800" dirty="0" smtClean="0"/>
                        <a:t>ОФ «Аман-</a:t>
                      </a:r>
                      <a:r>
                        <a:rPr lang="en-US" sz="1800" dirty="0" smtClean="0"/>
                        <a:t>c</a:t>
                      </a:r>
                      <a:r>
                        <a:rPr lang="ru-RU" sz="1800" dirty="0" err="1" smtClean="0"/>
                        <a:t>аулык</a:t>
                      </a:r>
                      <a:r>
                        <a:rPr lang="ru-RU" sz="1800" dirty="0" smtClean="0"/>
                        <a:t>»</a:t>
                      </a:r>
                    </a:p>
                    <a:p>
                      <a:pPr algn="ctr"/>
                      <a:r>
                        <a:rPr lang="ru-RU" sz="1800" dirty="0" smtClean="0"/>
                        <a:t>ОЮЛ «КазСоюзЛЖВ»</a:t>
                      </a:r>
                    </a:p>
                    <a:p>
                      <a:pPr algn="ctr"/>
                      <a:endParaRPr lang="ru-RU" sz="1800" dirty="0"/>
                    </a:p>
                  </a:txBody>
                  <a:tcPr anchor="ctr"/>
                </a:tc>
                <a:tc>
                  <a:txBody>
                    <a:bodyPr/>
                    <a:lstStyle/>
                    <a:p>
                      <a:pPr algn="ctr"/>
                      <a:r>
                        <a:rPr lang="ru-RU" sz="1800" dirty="0" smtClean="0"/>
                        <a:t>375781</a:t>
                      </a:r>
                      <a:endParaRPr lang="ru-RU" sz="1800" dirty="0"/>
                    </a:p>
                  </a:txBody>
                  <a:tcPr anchor="ctr"/>
                </a:tc>
                <a:extLst>
                  <a:ext uri="{0D108BD9-81ED-4DB2-BD59-A6C34878D82A}">
                    <a16:rowId xmlns:a16="http://schemas.microsoft.com/office/drawing/2014/main" xmlns="" val="10002"/>
                  </a:ext>
                </a:extLst>
              </a:tr>
              <a:tr h="1586280">
                <a:tc>
                  <a:txBody>
                    <a:bodyPr/>
                    <a:lstStyle/>
                    <a:p>
                      <a:pPr lvl="0" algn="ctr"/>
                      <a:r>
                        <a:rPr lang="ru-RU" sz="1800" i="0" dirty="0" smtClean="0"/>
                        <a:t>1.1.3.1</a:t>
                      </a:r>
                      <a:r>
                        <a:rPr lang="ru-RU" sz="1800" i="0" baseline="0" dirty="0" smtClean="0"/>
                        <a:t> –1.1.3.8</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i="0" dirty="0" smtClean="0"/>
                        <a:t>Усиление потенциала для социального контрактирования  и устойчивости</a:t>
                      </a:r>
                      <a:r>
                        <a:rPr lang="ru-RU" sz="1800" i="0" baseline="0" dirty="0" smtClean="0"/>
                        <a:t> реализации профилактических программ (Формирование и усиление потенциала, планирование и лидерства)</a:t>
                      </a:r>
                      <a:endParaRPr lang="ru-RU" sz="1800" dirty="0" smtClean="0"/>
                    </a:p>
                    <a:p>
                      <a:pPr lvl="0" algn="ctr"/>
                      <a:endParaRPr lang="ru-RU" sz="1800" dirty="0"/>
                    </a:p>
                  </a:txBody>
                  <a:tcPr anchor="ctr"/>
                </a:tc>
                <a:tc>
                  <a:txBody>
                    <a:bodyPr/>
                    <a:lstStyle/>
                    <a:p>
                      <a:pPr algn="ctr"/>
                      <a:r>
                        <a:rPr lang="ru-RU" sz="1800" dirty="0" smtClean="0"/>
                        <a:t>РЦ СПИД</a:t>
                      </a:r>
                      <a:endParaRPr lang="ru-RU" sz="1800" dirty="0"/>
                    </a:p>
                  </a:txBody>
                  <a:tcPr anchor="ctr"/>
                </a:tc>
                <a:tc>
                  <a:txBody>
                    <a:bodyPr/>
                    <a:lstStyle/>
                    <a:p>
                      <a:pPr algn="ctr"/>
                      <a:r>
                        <a:rPr lang="ru-RU" sz="1800" dirty="0" smtClean="0"/>
                        <a:t>346 464</a:t>
                      </a:r>
                      <a:endParaRPr lang="ru-RU" sz="1800" dirty="0"/>
                    </a:p>
                  </a:txBody>
                  <a:tcPr anchor="ctr"/>
                </a:tc>
                <a:extLst>
                  <a:ext uri="{0D108BD9-81ED-4DB2-BD59-A6C34878D82A}">
                    <a16:rowId xmlns:a16="http://schemas.microsoft.com/office/drawing/2014/main" xmlns="" val="10003"/>
                  </a:ext>
                </a:extLst>
              </a:tr>
              <a:tr h="1136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smtClean="0"/>
                        <a:t>1.1.4.1</a:t>
                      </a:r>
                      <a:r>
                        <a:rPr lang="ru-RU" sz="1800" b="0" baseline="0" dirty="0" smtClean="0"/>
                        <a:t> – 1.1.4.2</a:t>
                      </a:r>
                      <a:endParaRPr lang="ru-RU" sz="18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smtClean="0"/>
                        <a:t>Мониторинг на уровне сообществ </a:t>
                      </a:r>
                    </a:p>
                    <a:p>
                      <a:endParaRPr lang="ru-RU" sz="1800" dirty="0"/>
                    </a:p>
                  </a:txBody>
                  <a:tcPr anchor="ctr"/>
                </a:tc>
                <a:tc>
                  <a:txBody>
                    <a:bodyPr/>
                    <a:lstStyle/>
                    <a:p>
                      <a:pPr algn="ctr"/>
                      <a:r>
                        <a:rPr lang="ru-RU" sz="1800" dirty="0" smtClean="0"/>
                        <a:t>ОЮЛ «КазСоюзЛЖВ»</a:t>
                      </a:r>
                    </a:p>
                    <a:p>
                      <a:pPr algn="ctr"/>
                      <a:endParaRPr lang="ru-RU" sz="1800" dirty="0"/>
                    </a:p>
                  </a:txBody>
                  <a:tcPr anchor="ctr"/>
                </a:tc>
                <a:tc>
                  <a:txBody>
                    <a:bodyPr/>
                    <a:lstStyle/>
                    <a:p>
                      <a:pPr algn="ctr"/>
                      <a:r>
                        <a:rPr lang="ru-RU" sz="1800" dirty="0" smtClean="0"/>
                        <a:t>78 182</a:t>
                      </a:r>
                      <a:endParaRPr lang="ru-RU" sz="180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2737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831" y="0"/>
            <a:ext cx="11955438" cy="1325563"/>
          </a:xfrm>
        </p:spPr>
        <p:txBody>
          <a:bodyPr>
            <a:normAutofit fontScale="90000"/>
          </a:bodyPr>
          <a:lstStyle/>
          <a:p>
            <a:pPr algn="ctr"/>
            <a:r>
              <a:rPr lang="ru-RU" sz="2800" b="1" dirty="0" smtClean="0">
                <a:solidFill>
                  <a:srgbClr val="002060"/>
                </a:solidFill>
                <a:latin typeface="+mn-lt"/>
              </a:rPr>
              <a:t>Задача 2: </a:t>
            </a:r>
            <a:r>
              <a:rPr lang="ru-RU" sz="2400" b="1" dirty="0">
                <a:solidFill>
                  <a:srgbClr val="002060"/>
                </a:solidFill>
                <a:latin typeface="+mn-lt"/>
              </a:rPr>
              <a:t>Усилить профилактические  мероприятия  среди  уязвимых групп населения,</a:t>
            </a:r>
            <a:br>
              <a:rPr lang="ru-RU" sz="2400" b="1" dirty="0">
                <a:solidFill>
                  <a:srgbClr val="002060"/>
                </a:solidFill>
                <a:latin typeface="+mn-lt"/>
              </a:rPr>
            </a:br>
            <a:r>
              <a:rPr lang="ru-RU" sz="2400" b="1" dirty="0">
                <a:solidFill>
                  <a:srgbClr val="002060"/>
                </a:solidFill>
                <a:latin typeface="+mn-lt"/>
              </a:rPr>
              <a:t> предоставить  комплекс услуг по уходу  и поддержке  людям, живущим  с ВИЧ</a:t>
            </a:r>
            <a:r>
              <a:rPr lang="en-US" sz="2400" b="1" dirty="0">
                <a:solidFill>
                  <a:srgbClr val="002060"/>
                </a:solidFill>
                <a:latin typeface="+mn-lt"/>
              </a:rPr>
              <a:t/>
            </a:r>
            <a:br>
              <a:rPr lang="en-US" sz="2400" b="1" dirty="0">
                <a:solidFill>
                  <a:srgbClr val="002060"/>
                </a:solidFill>
                <a:latin typeface="+mn-lt"/>
              </a:rPr>
            </a:br>
            <a:r>
              <a:rPr lang="ru-RU" sz="2400" b="1" dirty="0" smtClean="0">
                <a:solidFill>
                  <a:srgbClr val="002060"/>
                </a:solidFill>
                <a:latin typeface="+mn-lt"/>
              </a:rPr>
              <a:t>(Вклад ГФСТМ -  2 758 490 </a:t>
            </a:r>
            <a:r>
              <a:rPr lang="en-US" sz="2400" b="1" dirty="0" smtClean="0">
                <a:solidFill>
                  <a:srgbClr val="002060"/>
                </a:solidFill>
                <a:latin typeface="+mn-lt"/>
              </a:rPr>
              <a:t>$</a:t>
            </a:r>
            <a:r>
              <a:rPr lang="ru-RU" sz="2400" b="1" dirty="0" smtClean="0">
                <a:solidFill>
                  <a:srgbClr val="002060"/>
                </a:solidFill>
                <a:latin typeface="+mn-lt"/>
              </a:rPr>
              <a:t> </a:t>
            </a:r>
            <a:r>
              <a:rPr lang="en-US" sz="2400" b="1" dirty="0" smtClean="0">
                <a:solidFill>
                  <a:srgbClr val="002060"/>
                </a:solidFill>
                <a:latin typeface="+mn-lt"/>
              </a:rPr>
              <a:t>)</a:t>
            </a:r>
            <a:endParaRPr lang="en-US" sz="2400" b="1" dirty="0">
              <a:solidFill>
                <a:srgbClr val="002060"/>
              </a:solidFill>
              <a:latin typeface="+mn-lt"/>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1826417149"/>
              </p:ext>
            </p:extLst>
          </p:nvPr>
        </p:nvGraphicFramePr>
        <p:xfrm>
          <a:off x="462251" y="1185953"/>
          <a:ext cx="11109277" cy="5672047"/>
        </p:xfrm>
        <a:graphic>
          <a:graphicData uri="http://schemas.openxmlformats.org/drawingml/2006/table">
            <a:tbl>
              <a:tblPr firstRow="1" bandRow="1">
                <a:tableStyleId>{BDBED569-4797-4DF1-A0F4-6AAB3CD982D8}</a:tableStyleId>
              </a:tblPr>
              <a:tblGrid>
                <a:gridCol w="3782742">
                  <a:extLst>
                    <a:ext uri="{9D8B030D-6E8A-4147-A177-3AD203B41FA5}">
                      <a16:colId xmlns:a16="http://schemas.microsoft.com/office/drawing/2014/main" xmlns="" val="20000"/>
                    </a:ext>
                  </a:extLst>
                </a:gridCol>
                <a:gridCol w="1932077">
                  <a:extLst>
                    <a:ext uri="{9D8B030D-6E8A-4147-A177-3AD203B41FA5}">
                      <a16:colId xmlns:a16="http://schemas.microsoft.com/office/drawing/2014/main" xmlns="" val="20001"/>
                    </a:ext>
                  </a:extLst>
                </a:gridCol>
                <a:gridCol w="2637611">
                  <a:extLst>
                    <a:ext uri="{9D8B030D-6E8A-4147-A177-3AD203B41FA5}">
                      <a16:colId xmlns:a16="http://schemas.microsoft.com/office/drawing/2014/main" xmlns="" val="20002"/>
                    </a:ext>
                  </a:extLst>
                </a:gridCol>
                <a:gridCol w="2756847">
                  <a:extLst>
                    <a:ext uri="{9D8B030D-6E8A-4147-A177-3AD203B41FA5}">
                      <a16:colId xmlns:a16="http://schemas.microsoft.com/office/drawing/2014/main" xmlns="" val="20003"/>
                    </a:ext>
                  </a:extLst>
                </a:gridCol>
              </a:tblGrid>
              <a:tr h="734287">
                <a:tc>
                  <a:txBody>
                    <a:bodyPr/>
                    <a:lstStyle/>
                    <a:p>
                      <a:pPr algn="ctr"/>
                      <a:r>
                        <a:rPr lang="ru-RU" sz="2000" dirty="0" smtClean="0"/>
                        <a:t>Мероприятие </a:t>
                      </a:r>
                      <a:endParaRPr lang="ru-RU" sz="2000" dirty="0"/>
                    </a:p>
                  </a:txBody>
                  <a:tcPr/>
                </a:tc>
                <a:tc>
                  <a:txBody>
                    <a:bodyPr/>
                    <a:lstStyle/>
                    <a:p>
                      <a:pPr algn="ctr"/>
                      <a:r>
                        <a:rPr lang="ru-RU" sz="2000" dirty="0" smtClean="0"/>
                        <a:t>Исполнитель</a:t>
                      </a:r>
                      <a:endParaRPr lang="ru-RU" sz="2000" dirty="0"/>
                    </a:p>
                  </a:txBody>
                  <a:tcPr/>
                </a:tc>
                <a:tc>
                  <a:txBody>
                    <a:bodyPr/>
                    <a:lstStyle/>
                    <a:p>
                      <a:pPr algn="ctr"/>
                      <a:r>
                        <a:rPr lang="ru-RU" sz="2000" dirty="0" smtClean="0"/>
                        <a:t>Бюджет</a:t>
                      </a:r>
                      <a:r>
                        <a:rPr lang="ru-RU" sz="2000" baseline="0" dirty="0" smtClean="0"/>
                        <a:t> (</a:t>
                      </a:r>
                      <a:r>
                        <a:rPr lang="en-US" sz="2000" baseline="0" dirty="0" smtClean="0"/>
                        <a:t>$</a:t>
                      </a:r>
                      <a:r>
                        <a:rPr lang="ru-RU" sz="2000" baseline="0" dirty="0" smtClean="0"/>
                        <a:t>)</a:t>
                      </a:r>
                      <a:r>
                        <a:rPr lang="en-US" sz="2000" baseline="0" dirty="0" smtClean="0"/>
                        <a:t>  </a:t>
                      </a:r>
                      <a:r>
                        <a:rPr lang="ru-RU" sz="2000" baseline="0" dirty="0" smtClean="0"/>
                        <a:t>ГФСТМ</a:t>
                      </a:r>
                      <a:endParaRPr lang="ru-RU"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Бюджет</a:t>
                      </a:r>
                      <a:r>
                        <a:rPr lang="ru-RU" sz="2000" baseline="0" dirty="0" smtClean="0"/>
                        <a:t> (</a:t>
                      </a:r>
                      <a:r>
                        <a:rPr lang="en-US" sz="2000" baseline="0" dirty="0" smtClean="0"/>
                        <a:t>$</a:t>
                      </a:r>
                      <a:r>
                        <a:rPr lang="ru-RU" sz="2000" baseline="0" dirty="0" smtClean="0"/>
                        <a:t>)</a:t>
                      </a:r>
                      <a:r>
                        <a:rPr lang="en-US" sz="2000" baseline="0" dirty="0" smtClean="0"/>
                        <a:t>  </a:t>
                      </a:r>
                      <a:r>
                        <a:rPr lang="ru-RU" sz="2000" baseline="0" dirty="0" smtClean="0"/>
                        <a:t>государственный</a:t>
                      </a:r>
                      <a:endParaRPr lang="ru-RU" sz="2000" dirty="0" smtClean="0"/>
                    </a:p>
                  </a:txBody>
                  <a:tcPr/>
                </a:tc>
                <a:extLst>
                  <a:ext uri="{0D108BD9-81ED-4DB2-BD59-A6C34878D82A}">
                    <a16:rowId xmlns:a16="http://schemas.microsoft.com/office/drawing/2014/main" xmlns="" val="10000"/>
                  </a:ext>
                </a:extLst>
              </a:tr>
              <a:tr h="1601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Комплексные профилактические программы для лиц,</a:t>
                      </a:r>
                      <a:r>
                        <a:rPr lang="ru-RU" sz="2000" baseline="0" dirty="0" smtClean="0"/>
                        <a:t> у</a:t>
                      </a:r>
                      <a:r>
                        <a:rPr lang="ru-RU" sz="2000" dirty="0" smtClean="0"/>
                        <a:t>потребляющих инъекционные наркотики (ЛУИН) и их партнеров </a:t>
                      </a:r>
                      <a:endParaRPr lang="en-US" sz="2000" dirty="0" smtClean="0"/>
                    </a:p>
                  </a:txBody>
                  <a:tcPr anchor="ctr"/>
                </a:tc>
                <a:tc>
                  <a:txBody>
                    <a:bodyPr/>
                    <a:lstStyle/>
                    <a:p>
                      <a:pPr algn="ctr"/>
                      <a:r>
                        <a:rPr lang="ru-RU" sz="2000" dirty="0" smtClean="0"/>
                        <a:t>ОЦ</a:t>
                      </a:r>
                      <a:r>
                        <a:rPr lang="ru-RU" sz="2000" baseline="0" dirty="0" smtClean="0"/>
                        <a:t> СПИД, </a:t>
                      </a:r>
                    </a:p>
                    <a:p>
                      <a:pPr algn="ctr"/>
                      <a:r>
                        <a:rPr lang="ru-RU" sz="2000" baseline="0" dirty="0" smtClean="0"/>
                        <a:t>НПО </a:t>
                      </a:r>
                      <a:endParaRPr lang="ru-RU" sz="2000" dirty="0"/>
                    </a:p>
                  </a:txBody>
                  <a:tcPr anchor="ctr"/>
                </a:tc>
                <a:tc>
                  <a:txBody>
                    <a:bodyPr/>
                    <a:lstStyle/>
                    <a:p>
                      <a:pPr algn="ctr"/>
                      <a:r>
                        <a:rPr lang="ru-RU" sz="2000" dirty="0" smtClean="0"/>
                        <a:t>1 177 251</a:t>
                      </a:r>
                      <a:endParaRPr lang="ru-RU" sz="2000" dirty="0"/>
                    </a:p>
                  </a:txBody>
                  <a:tcPr anchor="ctr"/>
                </a:tc>
                <a:tc>
                  <a:txBody>
                    <a:bodyPr/>
                    <a:lstStyle/>
                    <a:p>
                      <a:pPr algn="ctr"/>
                      <a:r>
                        <a:rPr lang="ru-RU" sz="2000" dirty="0" smtClean="0"/>
                        <a:t> 2 148 450 </a:t>
                      </a:r>
                      <a:endParaRPr lang="ru-RU" sz="2000" dirty="0"/>
                    </a:p>
                  </a:txBody>
                  <a:tcPr anchor="ctr"/>
                </a:tc>
                <a:extLst>
                  <a:ext uri="{0D108BD9-81ED-4DB2-BD59-A6C34878D82A}">
                    <a16:rowId xmlns:a16="http://schemas.microsoft.com/office/drawing/2014/main" xmlns="" val="10001"/>
                  </a:ext>
                </a:extLst>
              </a:tr>
              <a:tr h="699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Профилактические программы для работниц-секса</a:t>
                      </a:r>
                      <a:r>
                        <a:rPr lang="ru-RU" sz="2000" baseline="0" dirty="0" smtClean="0"/>
                        <a:t> </a:t>
                      </a:r>
                      <a:r>
                        <a:rPr lang="ru-RU" sz="2000" dirty="0" smtClean="0"/>
                        <a:t>(РС)</a:t>
                      </a:r>
                      <a:endParaRPr lang="ru-RU" sz="2000" dirty="0"/>
                    </a:p>
                  </a:txBody>
                  <a:tcPr anchor="ctr"/>
                </a:tc>
                <a:tc>
                  <a:txBody>
                    <a:bodyPr/>
                    <a:lstStyle/>
                    <a:p>
                      <a:pPr algn="ctr"/>
                      <a:r>
                        <a:rPr lang="ru-RU" sz="2000" smtClean="0"/>
                        <a:t>ОЦ</a:t>
                      </a:r>
                      <a:r>
                        <a:rPr lang="ru-RU" sz="2000" baseline="0" smtClean="0"/>
                        <a:t> СПИД, </a:t>
                      </a:r>
                    </a:p>
                    <a:p>
                      <a:pPr algn="ctr"/>
                      <a:r>
                        <a:rPr lang="ru-RU" sz="2000" baseline="0" smtClean="0"/>
                        <a:t>НПО </a:t>
                      </a:r>
                      <a:endParaRPr lang="ru-RU" sz="2000" dirty="0"/>
                    </a:p>
                  </a:txBody>
                  <a:tcPr anchor="ctr"/>
                </a:tc>
                <a:tc>
                  <a:txBody>
                    <a:bodyPr/>
                    <a:lstStyle/>
                    <a:p>
                      <a:pPr algn="ctr"/>
                      <a:r>
                        <a:rPr lang="ru-RU" sz="2000" dirty="0" smtClean="0"/>
                        <a:t>544 756</a:t>
                      </a:r>
                      <a:endParaRPr lang="ru-RU" sz="2000" dirty="0"/>
                    </a:p>
                  </a:txBody>
                  <a:tcPr anchor="ctr"/>
                </a:tc>
                <a:tc>
                  <a:txBody>
                    <a:bodyPr/>
                    <a:lstStyle/>
                    <a:p>
                      <a:pPr algn="ctr"/>
                      <a:r>
                        <a:rPr lang="ru-RU" sz="2000" dirty="0" smtClean="0"/>
                        <a:t>907 517</a:t>
                      </a:r>
                      <a:endParaRPr lang="ru-RU" sz="2000" dirty="0"/>
                    </a:p>
                  </a:txBody>
                  <a:tcPr anchor="ctr"/>
                </a:tc>
                <a:extLst>
                  <a:ext uri="{0D108BD9-81ED-4DB2-BD59-A6C34878D82A}">
                    <a16:rowId xmlns:a16="http://schemas.microsoft.com/office/drawing/2014/main" xmlns="" val="10002"/>
                  </a:ext>
                </a:extLst>
              </a:tr>
              <a:tr h="1299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Профилактические программы для мужчин,</a:t>
                      </a:r>
                      <a:r>
                        <a:rPr lang="ru-RU" sz="2000" baseline="0" dirty="0" smtClean="0"/>
                        <a:t> </a:t>
                      </a:r>
                      <a:r>
                        <a:rPr lang="ru-RU" sz="2000" dirty="0" smtClean="0"/>
                        <a:t>имеющих секс с мужчинами</a:t>
                      </a:r>
                      <a:r>
                        <a:rPr lang="ru-RU" sz="2000" baseline="0" dirty="0" smtClean="0"/>
                        <a:t>   </a:t>
                      </a:r>
                      <a:r>
                        <a:rPr lang="ru-RU" sz="2000" dirty="0" smtClean="0"/>
                        <a:t>(МСМ)</a:t>
                      </a:r>
                    </a:p>
                    <a:p>
                      <a:pPr lvl="0" algn="ctr"/>
                      <a:endParaRPr lang="ru-RU" sz="2000" dirty="0"/>
                    </a:p>
                  </a:txBody>
                  <a:tcPr anchor="ctr"/>
                </a:tc>
                <a:tc>
                  <a:txBody>
                    <a:bodyPr/>
                    <a:lstStyle/>
                    <a:p>
                      <a:pPr algn="ctr"/>
                      <a:r>
                        <a:rPr lang="ru-RU" sz="2000" dirty="0" smtClean="0"/>
                        <a:t>ОЦ</a:t>
                      </a:r>
                      <a:r>
                        <a:rPr lang="ru-RU" sz="2000" baseline="0" dirty="0" smtClean="0"/>
                        <a:t> СПИД, </a:t>
                      </a:r>
                    </a:p>
                    <a:p>
                      <a:pPr algn="ctr"/>
                      <a:r>
                        <a:rPr lang="ru-RU" sz="2000" baseline="0" dirty="0" smtClean="0"/>
                        <a:t>НПО </a:t>
                      </a:r>
                      <a:endParaRPr lang="ru-RU" sz="2000" dirty="0"/>
                    </a:p>
                  </a:txBody>
                  <a:tcPr anchor="ctr"/>
                </a:tc>
                <a:tc>
                  <a:txBody>
                    <a:bodyPr/>
                    <a:lstStyle/>
                    <a:p>
                      <a:pPr algn="ctr"/>
                      <a:r>
                        <a:rPr lang="ru-RU" sz="2000" dirty="0" smtClean="0"/>
                        <a:t>409 172</a:t>
                      </a:r>
                      <a:endParaRPr lang="ru-RU" sz="2000" dirty="0"/>
                    </a:p>
                  </a:txBody>
                  <a:tcPr anchor="ctr"/>
                </a:tc>
                <a:tc>
                  <a:txBody>
                    <a:bodyPr/>
                    <a:lstStyle/>
                    <a:p>
                      <a:pPr algn="ctr"/>
                      <a:r>
                        <a:rPr lang="ru-RU" sz="2000" dirty="0" smtClean="0"/>
                        <a:t>424</a:t>
                      </a:r>
                      <a:r>
                        <a:rPr lang="ru-RU" sz="2000" baseline="0" dirty="0" smtClean="0"/>
                        <a:t> </a:t>
                      </a:r>
                      <a:r>
                        <a:rPr lang="ru-RU" sz="2000" dirty="0" smtClean="0"/>
                        <a:t>637</a:t>
                      </a:r>
                      <a:endParaRPr lang="ru-RU" sz="2000" dirty="0"/>
                    </a:p>
                  </a:txBody>
                  <a:tcPr anchor="ctr"/>
                </a:tc>
                <a:extLst>
                  <a:ext uri="{0D108BD9-81ED-4DB2-BD59-A6C34878D82A}">
                    <a16:rowId xmlns:a16="http://schemas.microsoft.com/office/drawing/2014/main" xmlns="" val="10003"/>
                  </a:ext>
                </a:extLst>
              </a:tr>
              <a:tr h="1299565">
                <a:tc>
                  <a:txBody>
                    <a:bodyPr/>
                    <a:lstStyle/>
                    <a:p>
                      <a:pPr algn="ctr"/>
                      <a:r>
                        <a:rPr lang="ru-RU" sz="2000" b="0" dirty="0" smtClean="0">
                          <a:solidFill>
                            <a:schemeClr val="tx1"/>
                          </a:solidFill>
                        </a:rPr>
                        <a:t>Уход</a:t>
                      </a:r>
                      <a:r>
                        <a:rPr lang="ru-RU" sz="2000" b="0" baseline="0" dirty="0" smtClean="0">
                          <a:solidFill>
                            <a:schemeClr val="tx1"/>
                          </a:solidFill>
                        </a:rPr>
                        <a:t> </a:t>
                      </a:r>
                      <a:r>
                        <a:rPr lang="ru-RU" sz="2000" b="0" dirty="0" smtClean="0">
                          <a:solidFill>
                            <a:schemeClr val="tx1"/>
                          </a:solidFill>
                        </a:rPr>
                        <a:t> и поддержка  людей, живущих с  ВИЧ (ЛЖВ)</a:t>
                      </a:r>
                      <a:endParaRPr lang="ru-RU" sz="2000" b="0" dirty="0">
                        <a:solidFill>
                          <a:schemeClr val="tx1"/>
                        </a:solidFill>
                      </a:endParaRPr>
                    </a:p>
                  </a:txBody>
                  <a:tcPr anchor="ctr"/>
                </a:tc>
                <a:tc>
                  <a:txBody>
                    <a:bodyPr/>
                    <a:lstStyle/>
                    <a:p>
                      <a:pPr algn="ctr"/>
                      <a:r>
                        <a:rPr lang="ru-RU" sz="2000" dirty="0" smtClean="0"/>
                        <a:t>ОЦ</a:t>
                      </a:r>
                      <a:r>
                        <a:rPr lang="ru-RU" sz="2000" baseline="0" dirty="0" smtClean="0"/>
                        <a:t> СПИД, </a:t>
                      </a:r>
                    </a:p>
                    <a:p>
                      <a:pPr algn="ctr"/>
                      <a:r>
                        <a:rPr lang="ru-RU" sz="2000" baseline="0" dirty="0" smtClean="0"/>
                        <a:t>НПО </a:t>
                      </a:r>
                      <a:endParaRPr lang="ru-RU" sz="2000" dirty="0"/>
                    </a:p>
                  </a:txBody>
                  <a:tcPr anchor="ctr"/>
                </a:tc>
                <a:tc>
                  <a:txBody>
                    <a:bodyPr/>
                    <a:lstStyle/>
                    <a:p>
                      <a:pPr algn="ctr"/>
                      <a:r>
                        <a:rPr lang="ru-RU" sz="2000" dirty="0" smtClean="0"/>
                        <a:t>622 311</a:t>
                      </a:r>
                      <a:endParaRPr lang="ru-RU"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rPr>
                        <a:t>Более 4 млн</a:t>
                      </a:r>
                      <a:r>
                        <a:rPr lang="ru-RU" sz="2000" baseline="0" dirty="0" smtClean="0">
                          <a:solidFill>
                            <a:schemeClr val="tx1"/>
                          </a:solidFill>
                        </a:rPr>
                        <a:t>. – на закуп АРТ </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smtClean="0"/>
                    </a:p>
                    <a:p>
                      <a:pPr algn="ctr"/>
                      <a:endParaRPr lang="ru-RU" sz="200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6071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0343"/>
          </a:xfrm>
        </p:spPr>
        <p:txBody>
          <a:bodyPr>
            <a:noAutofit/>
          </a:bodyPr>
          <a:lstStyle/>
          <a:p>
            <a:pPr algn="ctr"/>
            <a:r>
              <a:rPr lang="ru-RU" sz="3200" b="1" dirty="0">
                <a:solidFill>
                  <a:srgbClr val="002060"/>
                </a:solidFill>
                <a:latin typeface="+mn-lt"/>
              </a:rPr>
              <a:t>Распределение </a:t>
            </a:r>
            <a:r>
              <a:rPr lang="ru-RU" sz="3200" b="1" dirty="0" smtClean="0">
                <a:solidFill>
                  <a:srgbClr val="002060"/>
                </a:solidFill>
                <a:latin typeface="+mn-lt"/>
              </a:rPr>
              <a:t>бюджета</a:t>
            </a:r>
            <a:endParaRPr lang="en-US" sz="3200" b="1" dirty="0">
              <a:solidFill>
                <a:srgbClr val="002060"/>
              </a:solidFill>
              <a:latin typeface="+mn-lt"/>
            </a:endParaRPr>
          </a:p>
        </p:txBody>
      </p:sp>
      <p:sp>
        <p:nvSpPr>
          <p:cNvPr id="9" name="TextBox 8"/>
          <p:cNvSpPr txBox="1"/>
          <p:nvPr/>
        </p:nvSpPr>
        <p:spPr>
          <a:xfrm>
            <a:off x="259307" y="6150114"/>
            <a:ext cx="11932693" cy="646331"/>
          </a:xfrm>
          <a:prstGeom prst="rect">
            <a:avLst/>
          </a:prstGeom>
          <a:noFill/>
        </p:spPr>
        <p:txBody>
          <a:bodyPr wrap="square" rtlCol="0">
            <a:spAutoFit/>
          </a:bodyPr>
          <a:lstStyle/>
          <a:p>
            <a:pPr algn="ctr">
              <a:tabLst>
                <a:tab pos="10580688" algn="l"/>
              </a:tabLst>
            </a:pPr>
            <a:r>
              <a:rPr lang="ru-RU" b="1" dirty="0" smtClean="0">
                <a:solidFill>
                  <a:srgbClr val="C00000"/>
                </a:solidFill>
              </a:rPr>
              <a:t>Совместное финансирование ГФ + РБ/МБ (</a:t>
            </a:r>
            <a:r>
              <a:rPr lang="en-US" b="1" dirty="0" smtClean="0">
                <a:solidFill>
                  <a:srgbClr val="C00000"/>
                </a:solidFill>
              </a:rPr>
              <a:t>matching funds)</a:t>
            </a:r>
            <a:r>
              <a:rPr lang="ru-RU" b="1" dirty="0" smtClean="0">
                <a:solidFill>
                  <a:srgbClr val="C00000"/>
                </a:solidFill>
              </a:rPr>
              <a:t>: на  каждый  вложенный 1  доллар от государства на  профилактику, уход и поддержку  Глобальный </a:t>
            </a:r>
            <a:r>
              <a:rPr lang="ru-RU" b="1" dirty="0">
                <a:solidFill>
                  <a:srgbClr val="C00000"/>
                </a:solidFill>
              </a:rPr>
              <a:t>фонд </a:t>
            </a:r>
            <a:r>
              <a:rPr lang="ru-RU" b="1" dirty="0" smtClean="0">
                <a:solidFill>
                  <a:srgbClr val="C00000"/>
                </a:solidFill>
              </a:rPr>
              <a:t>вложит дополнительных 80 центов.</a:t>
            </a:r>
            <a:endParaRPr lang="en-US" sz="2000" b="1" dirty="0">
              <a:solidFill>
                <a:srgbClr val="C00000"/>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29180108"/>
              </p:ext>
            </p:extLst>
          </p:nvPr>
        </p:nvGraphicFramePr>
        <p:xfrm>
          <a:off x="163774" y="668741"/>
          <a:ext cx="7438030" cy="5486399"/>
        </p:xfrm>
        <a:graphic>
          <a:graphicData uri="http://schemas.openxmlformats.org/drawingml/2006/table">
            <a:tbl>
              <a:tblPr>
                <a:tableStyleId>{BC89EF96-8CEA-46FF-86C4-4CE0E7609802}</a:tableStyleId>
              </a:tblPr>
              <a:tblGrid>
                <a:gridCol w="3070745">
                  <a:extLst>
                    <a:ext uri="{9D8B030D-6E8A-4147-A177-3AD203B41FA5}">
                      <a16:colId xmlns:a16="http://schemas.microsoft.com/office/drawing/2014/main" xmlns="" val="20000"/>
                    </a:ext>
                  </a:extLst>
                </a:gridCol>
                <a:gridCol w="760970">
                  <a:extLst>
                    <a:ext uri="{9D8B030D-6E8A-4147-A177-3AD203B41FA5}">
                      <a16:colId xmlns:a16="http://schemas.microsoft.com/office/drawing/2014/main" xmlns="" val="20001"/>
                    </a:ext>
                  </a:extLst>
                </a:gridCol>
                <a:gridCol w="721263">
                  <a:extLst>
                    <a:ext uri="{9D8B030D-6E8A-4147-A177-3AD203B41FA5}">
                      <a16:colId xmlns:a16="http://schemas.microsoft.com/office/drawing/2014/main" xmlns="" val="20002"/>
                    </a:ext>
                  </a:extLst>
                </a:gridCol>
                <a:gridCol w="721263">
                  <a:extLst>
                    <a:ext uri="{9D8B030D-6E8A-4147-A177-3AD203B41FA5}">
                      <a16:colId xmlns:a16="http://schemas.microsoft.com/office/drawing/2014/main" xmlns="" val="20003"/>
                    </a:ext>
                  </a:extLst>
                </a:gridCol>
                <a:gridCol w="721263">
                  <a:extLst>
                    <a:ext uri="{9D8B030D-6E8A-4147-A177-3AD203B41FA5}">
                      <a16:colId xmlns:a16="http://schemas.microsoft.com/office/drawing/2014/main" xmlns="" val="20004"/>
                    </a:ext>
                  </a:extLst>
                </a:gridCol>
                <a:gridCol w="721263">
                  <a:extLst>
                    <a:ext uri="{9D8B030D-6E8A-4147-A177-3AD203B41FA5}">
                      <a16:colId xmlns:a16="http://schemas.microsoft.com/office/drawing/2014/main" xmlns="" val="20005"/>
                    </a:ext>
                  </a:extLst>
                </a:gridCol>
                <a:gridCol w="721263">
                  <a:extLst>
                    <a:ext uri="{9D8B030D-6E8A-4147-A177-3AD203B41FA5}">
                      <a16:colId xmlns:a16="http://schemas.microsoft.com/office/drawing/2014/main" xmlns="" val="20006"/>
                    </a:ext>
                  </a:extLst>
                </a:gridCol>
              </a:tblGrid>
              <a:tr h="410821">
                <a:tc rowSpan="2">
                  <a:txBody>
                    <a:bodyPr/>
                    <a:lstStyle/>
                    <a:p>
                      <a:pPr algn="ctr" fontAlgn="ctr"/>
                      <a:r>
                        <a:rPr lang="ru-RU" sz="1200" b="1" u="none" strike="noStrike" dirty="0">
                          <a:effectLst/>
                        </a:rPr>
                        <a:t>Расширение масштабов доказательной профилактики ВИЧ-инфекции, ухода и поддержки ключевых групп населения</a:t>
                      </a:r>
                      <a:endParaRPr lang="ru-RU" sz="1200" b="1" i="0" u="none" strike="noStrike" dirty="0">
                        <a:solidFill>
                          <a:srgbClr val="000000"/>
                        </a:solidFill>
                        <a:effectLst/>
                        <a:latin typeface="Calibri"/>
                      </a:endParaRPr>
                    </a:p>
                  </a:txBody>
                  <a:tcPr marL="9332" marR="9332" marT="9332" marB="0" anchor="ctr"/>
                </a:tc>
                <a:tc gridSpan="3">
                  <a:txBody>
                    <a:bodyPr/>
                    <a:lstStyle/>
                    <a:p>
                      <a:pPr algn="ctr" fontAlgn="b"/>
                      <a:r>
                        <a:rPr lang="ru-RU" sz="1400" b="1" u="none" strike="noStrike" dirty="0">
                          <a:solidFill>
                            <a:srgbClr val="C00000"/>
                          </a:solidFill>
                          <a:effectLst/>
                        </a:rPr>
                        <a:t>Местное финансирование</a:t>
                      </a:r>
                      <a:endParaRPr lang="ru-RU" sz="1400" b="1" i="0" u="none" strike="noStrike" dirty="0">
                        <a:solidFill>
                          <a:srgbClr val="C00000"/>
                        </a:solidFill>
                        <a:effectLst/>
                        <a:latin typeface="Calibri"/>
                      </a:endParaRPr>
                    </a:p>
                  </a:txBody>
                  <a:tcPr marL="9332" marR="9332" marT="9332" marB="0" anchor="ctr"/>
                </a:tc>
                <a:tc hMerge="1">
                  <a:txBody>
                    <a:bodyPr/>
                    <a:lstStyle/>
                    <a:p>
                      <a:endParaRPr lang="ru-RU"/>
                    </a:p>
                  </a:txBody>
                  <a:tcPr/>
                </a:tc>
                <a:tc hMerge="1">
                  <a:txBody>
                    <a:bodyPr/>
                    <a:lstStyle/>
                    <a:p>
                      <a:endParaRPr lang="ru-RU"/>
                    </a:p>
                  </a:txBody>
                  <a:tcPr/>
                </a:tc>
                <a:tc gridSpan="3">
                  <a:txBody>
                    <a:bodyPr/>
                    <a:lstStyle/>
                    <a:p>
                      <a:pPr algn="ctr" fontAlgn="b"/>
                      <a:r>
                        <a:rPr lang="ru-RU" sz="1400" b="1" u="none" strike="noStrike" dirty="0">
                          <a:solidFill>
                            <a:srgbClr val="002060"/>
                          </a:solidFill>
                          <a:effectLst/>
                        </a:rPr>
                        <a:t>Финансирование ГФ</a:t>
                      </a:r>
                      <a:endParaRPr lang="ru-RU" sz="1400" b="1" i="0" u="none" strike="noStrike" dirty="0">
                        <a:solidFill>
                          <a:srgbClr val="002060"/>
                        </a:solidFill>
                        <a:effectLst/>
                        <a:latin typeface="Calibri"/>
                      </a:endParaRPr>
                    </a:p>
                  </a:txBody>
                  <a:tcPr marL="9332" marR="9332" marT="9332"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05770">
                <a:tc vMerge="1">
                  <a:txBody>
                    <a:bodyPr/>
                    <a:lstStyle/>
                    <a:p>
                      <a:endParaRPr lang="ru-RU"/>
                    </a:p>
                  </a:txBody>
                  <a:tcPr/>
                </a:tc>
                <a:tc>
                  <a:txBody>
                    <a:bodyPr/>
                    <a:lstStyle/>
                    <a:p>
                      <a:pPr algn="ctr" fontAlgn="b"/>
                      <a:r>
                        <a:rPr lang="ru-RU" sz="1200" b="1" u="none" strike="noStrike" dirty="0">
                          <a:solidFill>
                            <a:srgbClr val="C00000"/>
                          </a:solidFill>
                          <a:effectLst/>
                        </a:rPr>
                        <a:t>2018</a:t>
                      </a:r>
                      <a:endParaRPr lang="ru-RU" sz="1200" b="1" i="0" u="none" strike="noStrike" dirty="0">
                        <a:solidFill>
                          <a:srgbClr val="C00000"/>
                        </a:solidFill>
                        <a:effectLst/>
                        <a:latin typeface="Calibri"/>
                      </a:endParaRPr>
                    </a:p>
                  </a:txBody>
                  <a:tcPr marL="9332" marR="9332" marT="9332" marB="0" anchor="ctr"/>
                </a:tc>
                <a:tc>
                  <a:txBody>
                    <a:bodyPr/>
                    <a:lstStyle/>
                    <a:p>
                      <a:pPr algn="ctr" fontAlgn="b"/>
                      <a:r>
                        <a:rPr lang="ru-RU" sz="1200" b="1" u="none" strike="noStrike" dirty="0">
                          <a:solidFill>
                            <a:srgbClr val="C00000"/>
                          </a:solidFill>
                          <a:effectLst/>
                        </a:rPr>
                        <a:t>2019</a:t>
                      </a:r>
                      <a:endParaRPr lang="ru-RU" sz="1200" b="1" i="0" u="none" strike="noStrike" dirty="0">
                        <a:solidFill>
                          <a:srgbClr val="C00000"/>
                        </a:solidFill>
                        <a:effectLst/>
                        <a:latin typeface="Calibri"/>
                      </a:endParaRPr>
                    </a:p>
                  </a:txBody>
                  <a:tcPr marL="9332" marR="9332" marT="9332" marB="0" anchor="ctr"/>
                </a:tc>
                <a:tc>
                  <a:txBody>
                    <a:bodyPr/>
                    <a:lstStyle/>
                    <a:p>
                      <a:pPr algn="ctr" fontAlgn="b"/>
                      <a:r>
                        <a:rPr lang="ru-RU" sz="1200" b="1" u="none" strike="noStrike" dirty="0">
                          <a:solidFill>
                            <a:srgbClr val="C00000"/>
                          </a:solidFill>
                          <a:effectLst/>
                        </a:rPr>
                        <a:t>2020</a:t>
                      </a:r>
                      <a:endParaRPr lang="ru-RU" sz="1200" b="1" i="0" u="none" strike="noStrike" dirty="0">
                        <a:solidFill>
                          <a:srgbClr val="C00000"/>
                        </a:solidFill>
                        <a:effectLst/>
                        <a:latin typeface="Calibri"/>
                      </a:endParaRPr>
                    </a:p>
                  </a:txBody>
                  <a:tcPr marL="9332" marR="9332" marT="9332" marB="0" anchor="ctr"/>
                </a:tc>
                <a:tc>
                  <a:txBody>
                    <a:bodyPr/>
                    <a:lstStyle/>
                    <a:p>
                      <a:pPr algn="ctr" fontAlgn="b"/>
                      <a:r>
                        <a:rPr lang="ru-RU" sz="1200" b="1" u="none" strike="noStrike" dirty="0">
                          <a:solidFill>
                            <a:srgbClr val="002060"/>
                          </a:solidFill>
                          <a:effectLst/>
                        </a:rPr>
                        <a:t>2018</a:t>
                      </a:r>
                      <a:endParaRPr lang="ru-RU" sz="1200" b="1" i="0" u="none" strike="noStrike" dirty="0">
                        <a:solidFill>
                          <a:srgbClr val="002060"/>
                        </a:solidFill>
                        <a:effectLst/>
                        <a:latin typeface="Calibri"/>
                      </a:endParaRPr>
                    </a:p>
                  </a:txBody>
                  <a:tcPr marL="9332" marR="9332" marT="9332" marB="0" anchor="ctr"/>
                </a:tc>
                <a:tc>
                  <a:txBody>
                    <a:bodyPr/>
                    <a:lstStyle/>
                    <a:p>
                      <a:pPr algn="ctr" fontAlgn="b"/>
                      <a:r>
                        <a:rPr lang="ru-RU" sz="1200" b="1" u="none" strike="noStrike" dirty="0">
                          <a:solidFill>
                            <a:srgbClr val="002060"/>
                          </a:solidFill>
                          <a:effectLst/>
                        </a:rPr>
                        <a:t>2019</a:t>
                      </a:r>
                      <a:endParaRPr lang="ru-RU" sz="1200" b="1" i="0" u="none" strike="noStrike" dirty="0">
                        <a:solidFill>
                          <a:srgbClr val="002060"/>
                        </a:solidFill>
                        <a:effectLst/>
                        <a:latin typeface="Calibri"/>
                      </a:endParaRPr>
                    </a:p>
                  </a:txBody>
                  <a:tcPr marL="9332" marR="9332" marT="9332" marB="0" anchor="ctr"/>
                </a:tc>
                <a:tc>
                  <a:txBody>
                    <a:bodyPr/>
                    <a:lstStyle/>
                    <a:p>
                      <a:pPr algn="ctr" fontAlgn="b"/>
                      <a:r>
                        <a:rPr lang="ru-RU" sz="1200" b="1" u="none" strike="noStrike" dirty="0">
                          <a:solidFill>
                            <a:srgbClr val="002060"/>
                          </a:solidFill>
                          <a:effectLst/>
                        </a:rPr>
                        <a:t>2020</a:t>
                      </a:r>
                      <a:endParaRPr lang="ru-RU" sz="1200" b="1"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1"/>
                  </a:ext>
                </a:extLst>
              </a:tr>
              <a:tr h="670722">
                <a:tc>
                  <a:txBody>
                    <a:bodyPr/>
                    <a:lstStyle/>
                    <a:p>
                      <a:pPr algn="l" fontAlgn="ctr"/>
                      <a:r>
                        <a:rPr lang="ru-RU" sz="1200" b="1" u="none" strike="noStrike" dirty="0" smtClean="0">
                          <a:solidFill>
                            <a:schemeClr val="tx1"/>
                          </a:solidFill>
                          <a:effectLst/>
                        </a:rPr>
                        <a:t>2.1</a:t>
                      </a:r>
                      <a:r>
                        <a:rPr lang="ru-RU" sz="1200" b="1" u="none" strike="noStrike" dirty="0">
                          <a:solidFill>
                            <a:schemeClr val="tx1"/>
                          </a:solidFill>
                          <a:effectLst/>
                        </a:rPr>
                        <a:t>. Комплексные профилактические программы для лиц, употребляющих инъекционные наркотики  (ЛУИН) и их партнеров</a:t>
                      </a:r>
                      <a:endParaRPr lang="ru-RU" sz="1200" b="1" i="0" u="none" strike="noStrike" dirty="0">
                        <a:solidFill>
                          <a:schemeClr val="tx1"/>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646 661</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736 226</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765 563</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346 103</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337 347</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493 801</a:t>
                      </a:r>
                      <a:endParaRPr lang="ru-RU" sz="1200" b="1"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2"/>
                  </a:ext>
                </a:extLst>
              </a:tr>
              <a:tr h="335361">
                <a:tc>
                  <a:txBody>
                    <a:bodyPr/>
                    <a:lstStyle/>
                    <a:p>
                      <a:pPr algn="l" fontAlgn="ctr"/>
                      <a:r>
                        <a:rPr lang="ru-RU" sz="1200" u="none" strike="noStrike" dirty="0" smtClean="0">
                          <a:effectLst/>
                        </a:rPr>
                        <a:t>2.1.1</a:t>
                      </a:r>
                      <a:r>
                        <a:rPr lang="ru-RU" sz="1200" u="none" strike="noStrike" dirty="0">
                          <a:effectLst/>
                        </a:rPr>
                        <a:t>. Программа обмена шприцем для ЛУИН и их партнеров</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627 225</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657 804</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684 114</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346 103</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337 347</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a:solidFill>
                            <a:srgbClr val="002060"/>
                          </a:solidFill>
                          <a:effectLst/>
                        </a:rPr>
                        <a:t>493 801</a:t>
                      </a:r>
                      <a:endParaRPr lang="ru-RU" sz="1200" b="0" i="0" u="none" strike="noStrike">
                        <a:solidFill>
                          <a:srgbClr val="002060"/>
                        </a:solidFill>
                        <a:effectLst/>
                        <a:latin typeface="Calibri"/>
                      </a:endParaRPr>
                    </a:p>
                  </a:txBody>
                  <a:tcPr marL="9332" marR="9332" marT="9332" marB="0" anchor="ctr"/>
                </a:tc>
                <a:extLst>
                  <a:ext uri="{0D108BD9-81ED-4DB2-BD59-A6C34878D82A}">
                    <a16:rowId xmlns:a16="http://schemas.microsoft.com/office/drawing/2014/main" xmlns="" val="10003"/>
                  </a:ext>
                </a:extLst>
              </a:tr>
              <a:tr h="335361">
                <a:tc>
                  <a:txBody>
                    <a:bodyPr/>
                    <a:lstStyle/>
                    <a:p>
                      <a:pPr algn="l" fontAlgn="ctr"/>
                      <a:r>
                        <a:rPr lang="ru-RU" sz="1200" u="none" strike="noStrike" dirty="0" smtClean="0">
                          <a:effectLst/>
                        </a:rPr>
                        <a:t>2.1.2</a:t>
                      </a:r>
                      <a:r>
                        <a:rPr lang="ru-RU" sz="1200" u="none" strike="noStrike" dirty="0">
                          <a:effectLst/>
                        </a:rPr>
                        <a:t>. Услуги по тестированию на ВИЧ для ЛУИН</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19 436</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78 422</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81 448</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a:solidFill>
                            <a:srgbClr val="002060"/>
                          </a:solidFill>
                          <a:effectLst/>
                        </a:rPr>
                        <a:t>0</a:t>
                      </a:r>
                      <a:endParaRPr lang="ru-RU" sz="1200" b="0" i="0" u="none" strike="noStrike">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4"/>
                  </a:ext>
                </a:extLst>
              </a:tr>
              <a:tr h="503041">
                <a:tc>
                  <a:txBody>
                    <a:bodyPr/>
                    <a:lstStyle/>
                    <a:p>
                      <a:pPr algn="l" fontAlgn="ctr"/>
                      <a:r>
                        <a:rPr lang="ru-RU" sz="1200" b="1" u="none" strike="noStrike" dirty="0" smtClean="0">
                          <a:solidFill>
                            <a:schemeClr val="tx1"/>
                          </a:solidFill>
                          <a:effectLst/>
                        </a:rPr>
                        <a:t>2.2 </a:t>
                      </a:r>
                      <a:r>
                        <a:rPr lang="ru-RU" sz="1200" b="1" u="none" strike="noStrike" dirty="0">
                          <a:solidFill>
                            <a:schemeClr val="tx1"/>
                          </a:solidFill>
                          <a:effectLst/>
                        </a:rPr>
                        <a:t>Комплексные профилактические программы для секс-работников и их клиентов</a:t>
                      </a:r>
                      <a:endParaRPr lang="ru-RU" sz="1200" b="1" i="0" u="none" strike="noStrike" dirty="0">
                        <a:solidFill>
                          <a:schemeClr val="tx1"/>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286 402</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305 713</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315 402</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160 672</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157 169</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226 915</a:t>
                      </a:r>
                      <a:endParaRPr lang="ru-RU" sz="1200" b="1"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5"/>
                  </a:ext>
                </a:extLst>
              </a:tr>
              <a:tr h="335361">
                <a:tc>
                  <a:txBody>
                    <a:bodyPr/>
                    <a:lstStyle/>
                    <a:p>
                      <a:pPr algn="l" fontAlgn="ctr"/>
                      <a:r>
                        <a:rPr lang="ru-RU" sz="1200" u="none" strike="noStrike" dirty="0" smtClean="0">
                          <a:effectLst/>
                        </a:rPr>
                        <a:t>2.2.1</a:t>
                      </a:r>
                      <a:r>
                        <a:rPr lang="ru-RU" sz="1200" u="none" strike="noStrike" dirty="0">
                          <a:effectLst/>
                        </a:rPr>
                        <a:t>. Поведенческие вмешательства для секс-работников</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277 834</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296 540</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305 607</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160 672</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157 169</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226 915</a:t>
                      </a:r>
                      <a:endParaRPr lang="ru-RU" sz="1200" b="0"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6"/>
                  </a:ext>
                </a:extLst>
              </a:tr>
              <a:tr h="335361">
                <a:tc>
                  <a:txBody>
                    <a:bodyPr/>
                    <a:lstStyle/>
                    <a:p>
                      <a:pPr algn="l" fontAlgn="ctr"/>
                      <a:r>
                        <a:rPr lang="ru-RU" sz="1200" u="none" strike="noStrike" dirty="0" smtClean="0">
                          <a:effectLst/>
                        </a:rPr>
                        <a:t>2.2.2</a:t>
                      </a:r>
                      <a:r>
                        <a:rPr lang="ru-RU" sz="1200" u="none" strike="noStrike" dirty="0">
                          <a:effectLst/>
                        </a:rPr>
                        <a:t>. Услуги по тестированию на ВИЧ для секс-работников </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u="none" strike="noStrike">
                          <a:solidFill>
                            <a:srgbClr val="C00000"/>
                          </a:solidFill>
                          <a:effectLst/>
                        </a:rPr>
                        <a:t>8 568</a:t>
                      </a:r>
                      <a:endParaRPr lang="ru-RU" sz="1200" b="0" i="0" u="none" strike="noStrike">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9 173</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9 794</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a:solidFill>
                            <a:srgbClr val="002060"/>
                          </a:solidFill>
                          <a:effectLst/>
                        </a:rPr>
                        <a:t>0</a:t>
                      </a:r>
                      <a:endParaRPr lang="ru-RU" sz="1200" b="0" i="0" u="none" strike="noStrike">
                        <a:solidFill>
                          <a:srgbClr val="002060"/>
                        </a:solidFill>
                        <a:effectLst/>
                        <a:latin typeface="Calibri"/>
                      </a:endParaRPr>
                    </a:p>
                  </a:txBody>
                  <a:tcPr marL="9332" marR="9332" marT="9332" marB="0" anchor="ctr"/>
                </a:tc>
                <a:extLst>
                  <a:ext uri="{0D108BD9-81ED-4DB2-BD59-A6C34878D82A}">
                    <a16:rowId xmlns:a16="http://schemas.microsoft.com/office/drawing/2014/main" xmlns="" val="10007"/>
                  </a:ext>
                </a:extLst>
              </a:tr>
              <a:tr h="335361">
                <a:tc>
                  <a:txBody>
                    <a:bodyPr/>
                    <a:lstStyle/>
                    <a:p>
                      <a:pPr algn="l" fontAlgn="ctr"/>
                      <a:r>
                        <a:rPr lang="ru-RU" sz="1200" b="1" u="none" strike="noStrike" dirty="0" smtClean="0">
                          <a:solidFill>
                            <a:schemeClr val="tx1"/>
                          </a:solidFill>
                          <a:effectLst/>
                        </a:rPr>
                        <a:t>2.3 </a:t>
                      </a:r>
                      <a:r>
                        <a:rPr lang="ru-RU" sz="1200" b="1" u="none" strike="noStrike" dirty="0">
                          <a:solidFill>
                            <a:schemeClr val="tx1"/>
                          </a:solidFill>
                          <a:effectLst/>
                        </a:rPr>
                        <a:t>Комплексные профилактические программы для МСМ</a:t>
                      </a:r>
                      <a:endParaRPr lang="ru-RU" sz="1200" b="1" i="0" u="none" strike="noStrike" dirty="0">
                        <a:solidFill>
                          <a:schemeClr val="tx1"/>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120 361</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141 501</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162 775</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121 075</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118 323</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169 774</a:t>
                      </a:r>
                      <a:endParaRPr lang="ru-RU" sz="1200" b="1"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8"/>
                  </a:ext>
                </a:extLst>
              </a:tr>
              <a:tr h="335361">
                <a:tc>
                  <a:txBody>
                    <a:bodyPr/>
                    <a:lstStyle/>
                    <a:p>
                      <a:pPr algn="l" fontAlgn="ctr"/>
                      <a:r>
                        <a:rPr lang="ru-RU" sz="1200" u="none" strike="noStrike" dirty="0" smtClean="0">
                          <a:effectLst/>
                        </a:rPr>
                        <a:t>2.3.1</a:t>
                      </a:r>
                      <a:r>
                        <a:rPr lang="ru-RU" sz="1200" u="none" strike="noStrike" dirty="0">
                          <a:effectLst/>
                        </a:rPr>
                        <a:t>. Поведенческие вмешательства для МСМ</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b="0" u="none" strike="noStrike" dirty="0">
                          <a:solidFill>
                            <a:srgbClr val="C00000"/>
                          </a:solidFill>
                          <a:effectLst/>
                        </a:rPr>
                        <a:t>115 697</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b="0" u="none" strike="noStrike" dirty="0">
                          <a:solidFill>
                            <a:srgbClr val="C00000"/>
                          </a:solidFill>
                          <a:effectLst/>
                        </a:rPr>
                        <a:t>135 720</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b="0" u="none" strike="noStrike" dirty="0">
                          <a:solidFill>
                            <a:srgbClr val="C00000"/>
                          </a:solidFill>
                          <a:effectLst/>
                        </a:rPr>
                        <a:t>155 778</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b="0" u="none" strike="noStrike" dirty="0">
                          <a:solidFill>
                            <a:srgbClr val="002060"/>
                          </a:solidFill>
                          <a:effectLst/>
                        </a:rPr>
                        <a:t>121 075</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b="0" u="none" strike="noStrike" dirty="0">
                          <a:solidFill>
                            <a:srgbClr val="002060"/>
                          </a:solidFill>
                          <a:effectLst/>
                        </a:rPr>
                        <a:t>118 323</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b="0" u="none" strike="noStrike" dirty="0">
                          <a:solidFill>
                            <a:srgbClr val="002060"/>
                          </a:solidFill>
                          <a:effectLst/>
                        </a:rPr>
                        <a:t>169 774</a:t>
                      </a:r>
                      <a:endParaRPr lang="ru-RU" sz="1200" b="0"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09"/>
                  </a:ext>
                </a:extLst>
              </a:tr>
              <a:tr h="335361">
                <a:tc>
                  <a:txBody>
                    <a:bodyPr/>
                    <a:lstStyle/>
                    <a:p>
                      <a:pPr algn="l" fontAlgn="ctr"/>
                      <a:r>
                        <a:rPr lang="ru-RU" sz="1200" u="none" strike="noStrike" dirty="0" smtClean="0">
                          <a:effectLst/>
                        </a:rPr>
                        <a:t>2.3.2</a:t>
                      </a:r>
                      <a:r>
                        <a:rPr lang="ru-RU" sz="1200" u="none" strike="noStrike" dirty="0">
                          <a:effectLst/>
                        </a:rPr>
                        <a:t>. Услуги по тестированию на ВИЧ для МСМ</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u="none" strike="noStrike">
                          <a:solidFill>
                            <a:srgbClr val="C00000"/>
                          </a:solidFill>
                          <a:effectLst/>
                        </a:rPr>
                        <a:t>4 664</a:t>
                      </a:r>
                      <a:endParaRPr lang="ru-RU" sz="1200" b="0" i="0" u="none" strike="noStrike">
                        <a:solidFill>
                          <a:srgbClr val="C00000"/>
                        </a:solidFill>
                        <a:effectLst/>
                        <a:latin typeface="Calibri"/>
                      </a:endParaRPr>
                    </a:p>
                  </a:txBody>
                  <a:tcPr marL="9332" marR="9332" marT="9332" marB="0" anchor="ctr"/>
                </a:tc>
                <a:tc>
                  <a:txBody>
                    <a:bodyPr/>
                    <a:lstStyle/>
                    <a:p>
                      <a:pPr algn="ctr" fontAlgn="t"/>
                      <a:r>
                        <a:rPr lang="ru-RU" sz="1200" u="none" strike="noStrike">
                          <a:solidFill>
                            <a:srgbClr val="C00000"/>
                          </a:solidFill>
                          <a:effectLst/>
                        </a:rPr>
                        <a:t>5 781</a:t>
                      </a:r>
                      <a:endParaRPr lang="ru-RU" sz="1200" b="0" i="0" u="none" strike="noStrike">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6 997</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0</a:t>
                      </a:r>
                      <a:endParaRPr lang="ru-RU" sz="1200" b="0"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10"/>
                  </a:ext>
                </a:extLst>
              </a:tr>
              <a:tr h="197272">
                <a:tc>
                  <a:txBody>
                    <a:bodyPr/>
                    <a:lstStyle/>
                    <a:p>
                      <a:pPr algn="l" fontAlgn="ctr"/>
                      <a:r>
                        <a:rPr lang="ru-RU" sz="1200" b="1" u="none" strike="noStrike" dirty="0">
                          <a:solidFill>
                            <a:schemeClr val="tx1"/>
                          </a:solidFill>
                          <a:effectLst/>
                        </a:rPr>
                        <a:t>Модуль 2.4. Лечение, уход и поддержка</a:t>
                      </a:r>
                      <a:endParaRPr lang="ru-RU" sz="1200" b="1" i="0" u="none" strike="noStrike" dirty="0">
                        <a:solidFill>
                          <a:schemeClr val="tx1"/>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0</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1 503</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3 005</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185 430</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181 927</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259 954</a:t>
                      </a:r>
                      <a:endParaRPr lang="ru-RU" sz="1200" b="1"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11"/>
                  </a:ext>
                </a:extLst>
              </a:tr>
              <a:tr h="335361">
                <a:tc>
                  <a:txBody>
                    <a:bodyPr/>
                    <a:lstStyle/>
                    <a:p>
                      <a:pPr algn="l" fontAlgn="ctr"/>
                      <a:r>
                        <a:rPr lang="ru-RU" sz="1200" u="none" strike="noStrike" dirty="0" smtClean="0">
                          <a:effectLst/>
                        </a:rPr>
                        <a:t>В </a:t>
                      </a:r>
                      <a:r>
                        <a:rPr lang="ru-RU" sz="1200" u="none" strike="noStrike" dirty="0">
                          <a:effectLst/>
                        </a:rPr>
                        <a:t>2.4.1. Консультирование и психосоциальная поддержка</a:t>
                      </a:r>
                      <a:endParaRPr lang="ru-RU" sz="1200" b="0" i="0" u="none" strike="noStrike" dirty="0">
                        <a:solidFill>
                          <a:srgbClr val="000000"/>
                        </a:solidFill>
                        <a:effectLst/>
                        <a:latin typeface="Calibri"/>
                      </a:endParaRPr>
                    </a:p>
                  </a:txBody>
                  <a:tcPr marL="9332" marR="9332" marT="9332" marB="0" anchor="ctr"/>
                </a:tc>
                <a:tc>
                  <a:txBody>
                    <a:bodyPr/>
                    <a:lstStyle/>
                    <a:p>
                      <a:pPr algn="ctr" fontAlgn="t"/>
                      <a:r>
                        <a:rPr lang="ru-RU" sz="1200" u="none" strike="noStrike">
                          <a:solidFill>
                            <a:srgbClr val="C00000"/>
                          </a:solidFill>
                          <a:effectLst/>
                        </a:rPr>
                        <a:t>0</a:t>
                      </a:r>
                      <a:endParaRPr lang="ru-RU" sz="1200" b="0" i="0" u="none" strike="noStrike">
                        <a:solidFill>
                          <a:srgbClr val="C00000"/>
                        </a:solidFill>
                        <a:effectLst/>
                        <a:latin typeface="Calibri"/>
                      </a:endParaRPr>
                    </a:p>
                  </a:txBody>
                  <a:tcPr marL="9332" marR="9332" marT="9332" marB="0" anchor="ctr"/>
                </a:tc>
                <a:tc>
                  <a:txBody>
                    <a:bodyPr/>
                    <a:lstStyle/>
                    <a:p>
                      <a:pPr algn="ctr" fontAlgn="t"/>
                      <a:r>
                        <a:rPr lang="ru-RU" sz="1200" u="none" strike="noStrike">
                          <a:solidFill>
                            <a:srgbClr val="C00000"/>
                          </a:solidFill>
                          <a:effectLst/>
                        </a:rPr>
                        <a:t>1 503</a:t>
                      </a:r>
                      <a:endParaRPr lang="ru-RU" sz="1200" b="0" i="0" u="none" strike="noStrike">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C00000"/>
                          </a:solidFill>
                          <a:effectLst/>
                        </a:rPr>
                        <a:t>3 005</a:t>
                      </a:r>
                      <a:endParaRPr lang="ru-RU" sz="1200" b="0" i="0" u="none" strike="noStrike" dirty="0">
                        <a:solidFill>
                          <a:srgbClr val="C0000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185 430</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181 927</a:t>
                      </a:r>
                      <a:endParaRPr lang="ru-RU" sz="1200" b="0" i="0" u="none" strike="noStrike" dirty="0">
                        <a:solidFill>
                          <a:srgbClr val="002060"/>
                        </a:solidFill>
                        <a:effectLst/>
                        <a:latin typeface="Calibri"/>
                      </a:endParaRPr>
                    </a:p>
                  </a:txBody>
                  <a:tcPr marL="9332" marR="9332" marT="9332" marB="0" anchor="ctr"/>
                </a:tc>
                <a:tc>
                  <a:txBody>
                    <a:bodyPr/>
                    <a:lstStyle/>
                    <a:p>
                      <a:pPr algn="ctr" fontAlgn="t"/>
                      <a:r>
                        <a:rPr lang="ru-RU" sz="1200" u="none" strike="noStrike" dirty="0">
                          <a:solidFill>
                            <a:srgbClr val="002060"/>
                          </a:solidFill>
                          <a:effectLst/>
                        </a:rPr>
                        <a:t>259 954</a:t>
                      </a:r>
                      <a:endParaRPr lang="ru-RU" sz="1200" b="0"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12"/>
                  </a:ext>
                </a:extLst>
              </a:tr>
              <a:tr h="272976">
                <a:tc>
                  <a:txBody>
                    <a:bodyPr/>
                    <a:lstStyle/>
                    <a:p>
                      <a:pPr algn="ctr" fontAlgn="b"/>
                      <a:r>
                        <a:rPr lang="ru-RU" sz="1200" b="1" u="none" strike="noStrike" dirty="0">
                          <a:effectLst/>
                        </a:rPr>
                        <a:t>Итого</a:t>
                      </a:r>
                      <a:endParaRPr lang="ru-RU" sz="1200" b="1" i="0" u="none" strike="noStrike" dirty="0">
                        <a:solidFill>
                          <a:srgbClr val="000000"/>
                        </a:solidFill>
                        <a:effectLst/>
                        <a:latin typeface="Calibri"/>
                      </a:endParaRPr>
                    </a:p>
                  </a:txBody>
                  <a:tcPr marL="9332" marR="9332" marT="9332" marB="0" anchor="b"/>
                </a:tc>
                <a:tc>
                  <a:txBody>
                    <a:bodyPr/>
                    <a:lstStyle/>
                    <a:p>
                      <a:pPr algn="ctr" fontAlgn="t"/>
                      <a:r>
                        <a:rPr lang="ru-RU" sz="1200" b="1" u="none" strike="noStrike" dirty="0">
                          <a:solidFill>
                            <a:srgbClr val="C00000"/>
                          </a:solidFill>
                          <a:effectLst/>
                        </a:rPr>
                        <a:t>1 053 424</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1 184 942</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C00000"/>
                          </a:solidFill>
                          <a:effectLst/>
                        </a:rPr>
                        <a:t>1 246 745</a:t>
                      </a:r>
                      <a:endParaRPr lang="ru-RU" sz="1200" b="1" i="0" u="none" strike="noStrike" dirty="0">
                        <a:solidFill>
                          <a:srgbClr val="C0000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813 279</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794 766</a:t>
                      </a:r>
                      <a:endParaRPr lang="ru-RU" sz="1200" b="1" i="0" u="none" strike="noStrike" dirty="0">
                        <a:solidFill>
                          <a:srgbClr val="002060"/>
                        </a:solidFill>
                        <a:effectLst/>
                        <a:latin typeface="Calibri"/>
                      </a:endParaRPr>
                    </a:p>
                  </a:txBody>
                  <a:tcPr marL="9332" marR="9332" marT="9332" marB="0" anchor="ctr"/>
                </a:tc>
                <a:tc>
                  <a:txBody>
                    <a:bodyPr/>
                    <a:lstStyle/>
                    <a:p>
                      <a:pPr algn="ctr" fontAlgn="t"/>
                      <a:r>
                        <a:rPr lang="ru-RU" sz="1200" b="1" u="none" strike="noStrike" dirty="0">
                          <a:solidFill>
                            <a:srgbClr val="002060"/>
                          </a:solidFill>
                          <a:effectLst/>
                        </a:rPr>
                        <a:t>1 150 445</a:t>
                      </a:r>
                      <a:endParaRPr lang="ru-RU" sz="1200" b="1" i="0" u="none" strike="noStrike" dirty="0">
                        <a:solidFill>
                          <a:srgbClr val="002060"/>
                        </a:solidFill>
                        <a:effectLst/>
                        <a:latin typeface="Calibri"/>
                      </a:endParaRPr>
                    </a:p>
                  </a:txBody>
                  <a:tcPr marL="9332" marR="9332" marT="9332" marB="0" anchor="ctr"/>
                </a:tc>
                <a:extLst>
                  <a:ext uri="{0D108BD9-81ED-4DB2-BD59-A6C34878D82A}">
                    <a16:rowId xmlns:a16="http://schemas.microsoft.com/office/drawing/2014/main" xmlns="" val="10013"/>
                  </a:ext>
                </a:extLst>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1395644423"/>
              </p:ext>
            </p:extLst>
          </p:nvPr>
        </p:nvGraphicFramePr>
        <p:xfrm>
          <a:off x="7629099" y="1473958"/>
          <a:ext cx="4410714" cy="4244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000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TotalTime>
  <Words>1570</Words>
  <Application>Microsoft Office PowerPoint</Application>
  <PresentationFormat>Произвольный</PresentationFormat>
  <Paragraphs>319</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Презентация PowerPoint</vt:lpstr>
      <vt:lpstr>Обзор выделенной суммы гранта Глобального Фонда</vt:lpstr>
      <vt:lpstr>Подготовительный этап</vt:lpstr>
      <vt:lpstr>Цель запроса на финансирование</vt:lpstr>
      <vt:lpstr>Реализация  проекта:  Карагандинская область, г. Алматы</vt:lpstr>
      <vt:lpstr>Схема реализации проекта</vt:lpstr>
      <vt:lpstr>Задача 1: Разработать и внедрить механизм  социального  заказа через  СПИД-сервисные НПО  для обеспечения устойчивых национальных мер в ответ на ВИЧ.  (на 3 года - 977 285$)</vt:lpstr>
      <vt:lpstr>Задача 2: Усилить профилактические  мероприятия  среди  уязвимых групп населения,  предоставить  комплекс услуг по уходу  и поддержке  людям, живущим  с ВИЧ (Вклад ГФСТМ -  2 758 490 $ )</vt:lpstr>
      <vt:lpstr>Распределение бюджета</vt:lpstr>
      <vt:lpstr>Информационный, </vt:lpstr>
      <vt:lpstr>Основные достижения реализации проекта к 2020 году</vt:lpstr>
      <vt:lpstr>Внедрение и реализация социального заказа посредством НПО будет являться  лучшей практикой, как для Казахстана, так и  для стран  Центрально-Азиатского региона  в борьбе с распространением ВИЧ инфекции.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Liliana</dc:creator>
  <cp:lastModifiedBy>User</cp:lastModifiedBy>
  <cp:revision>234</cp:revision>
  <cp:lastPrinted>2017-04-24T09:54:49Z</cp:lastPrinted>
  <dcterms:created xsi:type="dcterms:W3CDTF">2017-04-17T16:10:59Z</dcterms:created>
  <dcterms:modified xsi:type="dcterms:W3CDTF">2017-04-28T11:40:02Z</dcterms:modified>
</cp:coreProperties>
</file>