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56" r:id="rId3"/>
    <p:sldId id="359" r:id="rId4"/>
    <p:sldId id="361" r:id="rId5"/>
    <p:sldId id="369" r:id="rId6"/>
    <p:sldId id="360" r:id="rId7"/>
    <p:sldId id="370" r:id="rId8"/>
    <p:sldId id="381" r:id="rId9"/>
    <p:sldId id="379" r:id="rId10"/>
    <p:sldId id="380" r:id="rId11"/>
    <p:sldId id="358" r:id="rId12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" initials="A" lastIdx="6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30C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74" autoAdjust="0"/>
    <p:restoredTop sz="81257" autoAdjust="0"/>
  </p:normalViewPr>
  <p:slideViewPr>
    <p:cSldViewPr snapToGrid="0">
      <p:cViewPr>
        <p:scale>
          <a:sx n="80" d="100"/>
          <a:sy n="80" d="100"/>
        </p:scale>
        <p:origin x="-942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7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3000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ru-RU" sz="2800" b="1" i="0" u="none" baseline="0" dirty="0" smtClean="0">
                <a:solidFill>
                  <a:srgbClr val="FFFF00"/>
                </a:solidFill>
              </a:rPr>
              <a:t>Запрос на использование  средств экономии по Гранту </a:t>
            </a:r>
            <a:r>
              <a:rPr lang="ru-RU" sz="2800" b="1" i="0" u="none" baseline="0" dirty="0" err="1" smtClean="0">
                <a:solidFill>
                  <a:srgbClr val="FFFF00"/>
                </a:solidFill>
              </a:rPr>
              <a:t>ГФ</a:t>
            </a:r>
            <a:r>
              <a:rPr lang="ru-RU" sz="2800" b="1" i="0" u="none" baseline="0" dirty="0" smtClean="0">
                <a:solidFill>
                  <a:srgbClr val="FFFF00"/>
                </a:solidFill>
              </a:rPr>
              <a:t>  на новые активности</a:t>
            </a:r>
            <a:r>
              <a:rPr lang="en-US" sz="2800" b="1" i="0" u="none" baseline="0" dirty="0" smtClean="0">
                <a:solidFill>
                  <a:srgbClr val="FFFF00"/>
                </a:solidFill>
              </a:rPr>
              <a:t> </a:t>
            </a:r>
            <a:r>
              <a:rPr lang="ru-RU" sz="2800" b="1" i="0" u="none" baseline="0" dirty="0" smtClean="0">
                <a:solidFill>
                  <a:srgbClr val="FFFF00"/>
                </a:solidFill>
              </a:rPr>
              <a:t> </a:t>
            </a:r>
            <a:r>
              <a:rPr lang="en-US" sz="2800" b="1" i="0" u="none" baseline="0" dirty="0" smtClean="0">
                <a:solidFill>
                  <a:srgbClr val="FFFF00"/>
                </a:solidFill>
              </a:rPr>
              <a:t>(1 066 599$)</a:t>
            </a:r>
            <a:endParaRPr lang="ru-RU" sz="2800" b="1" i="0" u="none" baseline="0" dirty="0">
              <a:solidFill>
                <a:srgbClr val="FFFF00"/>
              </a:solidFill>
            </a:endParaRPr>
          </a:p>
        </c:rich>
      </c:tx>
      <c:layout>
        <c:manualLayout>
          <c:xMode val="edge"/>
          <c:yMode val="edge"/>
          <c:x val="7.9999966860203081E-2"/>
          <c:y val="6.4579931333014042E-3"/>
        </c:manualLayout>
      </c:layout>
      <c:overlay val="0"/>
      <c:spPr>
        <a:solidFill>
          <a:srgbClr val="002060"/>
        </a:solidFill>
        <a:ln>
          <a:solidFill>
            <a:schemeClr val="accent1"/>
          </a:solidFill>
        </a:ln>
        <a:effectLst/>
      </c:spPr>
    </c:title>
    <c:autoTitleDeleted val="0"/>
    <c:view3D>
      <c:rotX val="75"/>
      <c:rotY val="103"/>
      <c:rAngAx val="0"/>
      <c:perspective val="3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7.3653198653198656E-3"/>
          <c:y val="6.5443512449257779E-2"/>
          <c:w val="0.9907407407407407"/>
          <c:h val="0.778666443593495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Новые активности</c:v>
                </c:pt>
              </c:strCache>
            </c:strRef>
          </c:tx>
          <c:spPr>
            <a:ln>
              <a:solidFill>
                <a:schemeClr val="tx2">
                  <a:lumMod val="50000"/>
                </a:schemeClr>
              </a:solidFill>
            </a:ln>
          </c:spPr>
          <c:explosion val="14"/>
          <c:dPt>
            <c:idx val="0"/>
            <c:bubble3D val="0"/>
            <c:spPr>
              <a:gradFill flip="none" rotWithShape="1">
                <a:gsLst>
                  <a:gs pos="0">
                    <a:srgbClr val="7030A0"/>
                  </a:gs>
                  <a:gs pos="92000">
                    <a:srgbClr val="030C17"/>
                  </a:gs>
                  <a:gs pos="100000">
                    <a:srgbClr val="5B9BD5">
                      <a:tint val="23500"/>
                      <a:satMod val="160000"/>
                    </a:srgbClr>
                  </a:gs>
                </a:gsLst>
                <a:lin ang="13500000" scaled="1"/>
                <a:tileRect/>
              </a:gradFill>
              <a:ln>
                <a:solidFill>
                  <a:schemeClr val="tx2">
                    <a:lumMod val="50000"/>
                  </a:schemeClr>
                </a:solidFill>
              </a:ln>
            </c:spPr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dLbl>
              <c:idx val="0"/>
              <c:layout>
                <c:manualLayout>
                  <c:x val="-4.7083527058332164E-3"/>
                  <c:y val="-2.87502636437755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931 922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5715883684987377E-3"/>
                  <c:y val="-3.921289781383458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49 400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6879290936478134E-3"/>
                  <c:y val="-1.615141424366626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8 889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14 986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5705681563382519E-3"/>
                  <c:y val="1.929191807913268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</a:t>
                    </a:r>
                    <a:r>
                      <a:rPr lang="en-US" baseline="0" dirty="0" smtClean="0"/>
                      <a:t> 908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1827709831768183E-3"/>
                  <c:y val="3.393986215414220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48 494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Закуп ПТП</c:v>
                </c:pt>
                <c:pt idx="1">
                  <c:v>Проект Дистанционный ЦВКК</c:v>
                </c:pt>
                <c:pt idx="2">
                  <c:v>Разработка новых НПА</c:v>
                </c:pt>
                <c:pt idx="3">
                  <c:v>ВидеоНКЛ</c:v>
                </c:pt>
                <c:pt idx="4">
                  <c:v>Доп.финансир.СР - ХОУП</c:v>
                </c:pt>
                <c:pt idx="5">
                  <c:v>Закуп портсистем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931922</c:v>
                </c:pt>
                <c:pt idx="1">
                  <c:v>49400</c:v>
                </c:pt>
                <c:pt idx="2">
                  <c:v>8888</c:v>
                </c:pt>
                <c:pt idx="3">
                  <c:v>14986</c:v>
                </c:pt>
                <c:pt idx="4">
                  <c:v>12909</c:v>
                </c:pt>
                <c:pt idx="5">
                  <c:v>48495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"/>
          <c:y val="0.59318329428518557"/>
          <c:w val="1"/>
          <c:h val="0.12034768634604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5F041-8177-4716-97DC-3AEF448F6EB2}" type="datetimeFigureOut">
              <a:rPr lang="ru-RU" smtClean="0"/>
              <a:t>12.04.2018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8E786-C8F4-4EC7-B6F5-9138069CE8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637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C250B-50CA-4E9F-9647-B234B5125EA3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881A8B-0B9A-4C54-8E66-BC46C3F74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73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1E6616-5E2A-4F5C-A576-FD369BE06EDF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04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20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92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07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037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836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021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24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7708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8170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6272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397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876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2930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34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34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90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9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6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5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761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9053-6FF0-4F0E-9CF0-BF27A7E9F31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1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199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9053-6FF0-4F0E-9CF0-BF27A7E9F31C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66088-6654-4D3B-AE42-8FC04E9A1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71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64AB4-530F-4DB5-B822-692F810BC05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4E31F-0898-4777-8FA9-DD6AD00DAE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9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9053" y="5958841"/>
            <a:ext cx="10459810" cy="6913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  <a:t>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СКК</a:t>
            </a: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. </a:t>
            </a: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Астана, 12 апреля 2018 года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endParaRPr lang="en-US" sz="20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" y="381000"/>
            <a:ext cx="10683241" cy="550920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endParaRPr lang="en-US" sz="4400" b="1" dirty="0">
              <a:solidFill>
                <a:srgbClr val="FFFF0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FFFF00"/>
                </a:solidFill>
              </a:rPr>
              <a:t>Согласование </a:t>
            </a:r>
          </a:p>
          <a:p>
            <a:pPr algn="ctr"/>
            <a:r>
              <a:rPr lang="ru-RU" sz="4000" b="1" dirty="0" smtClean="0">
                <a:solidFill>
                  <a:srgbClr val="FFFF00"/>
                </a:solidFill>
              </a:rPr>
              <a:t>на использование </a:t>
            </a:r>
            <a:r>
              <a:rPr lang="ru-RU" sz="4000" b="1" dirty="0">
                <a:solidFill>
                  <a:srgbClr val="FFFF00"/>
                </a:solidFill>
              </a:rPr>
              <a:t>средств </a:t>
            </a:r>
            <a:r>
              <a:rPr lang="ru-RU" sz="4000" b="1" dirty="0" smtClean="0">
                <a:solidFill>
                  <a:srgbClr val="FFFF00"/>
                </a:solidFill>
              </a:rPr>
              <a:t>экономии </a:t>
            </a:r>
          </a:p>
          <a:p>
            <a:pPr algn="ctr"/>
            <a:r>
              <a:rPr lang="ru-RU" sz="4000" b="1" dirty="0" smtClean="0">
                <a:solidFill>
                  <a:srgbClr val="FFFF00"/>
                </a:solidFill>
              </a:rPr>
              <a:t>2017 г. по </a:t>
            </a:r>
            <a:r>
              <a:rPr lang="ru-RU" sz="4000" b="1" dirty="0">
                <a:solidFill>
                  <a:srgbClr val="FFFF00"/>
                </a:solidFill>
              </a:rPr>
              <a:t>гранту </a:t>
            </a:r>
            <a:r>
              <a:rPr lang="ru-RU" sz="4000" b="1" dirty="0" smtClean="0">
                <a:solidFill>
                  <a:srgbClr val="FFFF00"/>
                </a:solidFill>
              </a:rPr>
              <a:t>Глобального </a:t>
            </a:r>
            <a:r>
              <a:rPr lang="ru-RU" sz="4000" b="1" dirty="0">
                <a:solidFill>
                  <a:srgbClr val="FFFF00"/>
                </a:solidFill>
              </a:rPr>
              <a:t>фонда для борьбы со СПИДом, туберкулезом и </a:t>
            </a:r>
            <a:r>
              <a:rPr lang="ru-RU" sz="4000" b="1" dirty="0" smtClean="0">
                <a:solidFill>
                  <a:srgbClr val="FFFF00"/>
                </a:solidFill>
              </a:rPr>
              <a:t>малярией</a:t>
            </a:r>
            <a:r>
              <a:rPr lang="en-US" sz="4000" b="1" dirty="0" smtClean="0">
                <a:solidFill>
                  <a:srgbClr val="FFFF00"/>
                </a:solidFill>
              </a:rPr>
              <a:t> </a:t>
            </a:r>
            <a:r>
              <a:rPr lang="ru-RU" sz="4000" b="1" dirty="0" smtClean="0">
                <a:solidFill>
                  <a:srgbClr val="FFFF00"/>
                </a:solidFill>
              </a:rPr>
              <a:t>по компоненту «Туберкулез» на 2018-2019 </a:t>
            </a:r>
            <a:r>
              <a:rPr lang="ru-RU" sz="4000" b="1" dirty="0" err="1" smtClean="0">
                <a:solidFill>
                  <a:srgbClr val="FFFF00"/>
                </a:solidFill>
              </a:rPr>
              <a:t>гг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pPr algn="ctr"/>
            <a:endParaRPr lang="en-US" sz="4000" b="1" dirty="0">
              <a:solidFill>
                <a:srgbClr val="FFFF00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Менеджер </a:t>
            </a:r>
            <a:r>
              <a:rPr lang="ru-RU" sz="2000" b="1" dirty="0" err="1" smtClean="0">
                <a:solidFill>
                  <a:schemeClr val="bg1"/>
                </a:solidFill>
              </a:rPr>
              <a:t>ГРП</a:t>
            </a:r>
            <a:r>
              <a:rPr lang="ru-RU" sz="2000" b="1" dirty="0" smtClean="0">
                <a:solidFill>
                  <a:schemeClr val="bg1"/>
                </a:solidFill>
              </a:rPr>
              <a:t>  </a:t>
            </a:r>
            <a:r>
              <a:rPr lang="ru-RU" sz="2000" b="1" dirty="0" err="1" smtClean="0">
                <a:solidFill>
                  <a:schemeClr val="bg1"/>
                </a:solidFill>
              </a:rPr>
              <a:t>ГФ</a:t>
            </a:r>
            <a:r>
              <a:rPr lang="ru-RU" sz="2000" b="1" dirty="0" smtClean="0">
                <a:solidFill>
                  <a:schemeClr val="bg1"/>
                </a:solidFill>
              </a:rPr>
              <a:t> -  Ш. Исмаилов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algn="ctr"/>
            <a:endParaRPr lang="en-US" sz="4400" b="1" dirty="0">
              <a:solidFill>
                <a:srgbClr val="FFFF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524000" y="1173678"/>
            <a:ext cx="9144000" cy="4584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82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838200" y="240633"/>
            <a:ext cx="10423358" cy="818146"/>
          </a:xfrm>
        </p:spPr>
        <p:txBody>
          <a:bodyPr>
            <a:normAutofit fontScale="25000" lnSpcReduction="20000"/>
          </a:bodyPr>
          <a:lstStyle/>
          <a:p>
            <a:endParaRPr lang="ru-RU" altLang="ru-RU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altLang="ru-RU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ru-RU" altLang="ru-RU" sz="17600" i="1" dirty="0" smtClean="0">
                <a:solidFill>
                  <a:schemeClr val="accent5">
                    <a:lumMod val="50000"/>
                  </a:schemeClr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Благодарим за </a:t>
            </a:r>
            <a:r>
              <a:rPr lang="ru-RU" altLang="ru-RU" sz="17600" i="1" dirty="0">
                <a:solidFill>
                  <a:schemeClr val="accent5">
                    <a:lumMod val="50000"/>
                  </a:schemeClr>
                </a:solidFill>
                <a:latin typeface="Impact" panose="020B0806030902050204" pitchFamily="34" charset="0"/>
                <a:cs typeface="Times New Roman" panose="02020603050405020304" pitchFamily="18" charset="0"/>
              </a:rPr>
              <a:t>внимание!</a:t>
            </a:r>
          </a:p>
        </p:txBody>
      </p:sp>
      <p:pic>
        <p:nvPicPr>
          <p:cNvPr id="1028" name="Picture 4" descr="Картинки по запросу фото заилийского алатау с тюльпана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572126"/>
            <a:ext cx="11036969" cy="4828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694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2200" y="137161"/>
            <a:ext cx="6781800" cy="457199"/>
          </a:xfrm>
          <a:solidFill>
            <a:schemeClr val="accent5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  <a:latin typeface="+mn-lt"/>
              </a:rPr>
              <a:t>Причины экономии</a:t>
            </a:r>
            <a:endParaRPr lang="ru-RU" sz="32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670560"/>
            <a:ext cx="11704320" cy="6065520"/>
          </a:xfrm>
          <a:solidFill>
            <a:schemeClr val="accent5">
              <a:lumMod val="50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     </a:t>
            </a:r>
            <a:endParaRPr lang="ru-RU" b="1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4400" b="1" dirty="0" smtClean="0">
                <a:solidFill>
                  <a:schemeClr val="accent4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1200" b="1" dirty="0">
                <a:solidFill>
                  <a:schemeClr val="accent4"/>
                </a:solidFill>
                <a:ea typeface="Times New Roman" pitchFamily="18" charset="0"/>
                <a:cs typeface="Times New Roman" pitchFamily="18" charset="0"/>
              </a:rPr>
              <a:t>При реализации проекта гранта Глобального фонда в 2017 году сформировалась экономия финансовых средств в размере 1 </a:t>
            </a:r>
            <a:r>
              <a:rPr lang="ru-RU" sz="11200" b="1" dirty="0" smtClean="0">
                <a:solidFill>
                  <a:schemeClr val="accent4"/>
                </a:solidFill>
                <a:ea typeface="Times New Roman" pitchFamily="18" charset="0"/>
                <a:cs typeface="Times New Roman" pitchFamily="18" charset="0"/>
              </a:rPr>
              <a:t>066 599 </a:t>
            </a:r>
            <a:r>
              <a:rPr lang="ru-RU" sz="11200" b="1" dirty="0">
                <a:solidFill>
                  <a:schemeClr val="accent4"/>
                </a:solidFill>
                <a:ea typeface="Times New Roman" pitchFamily="18" charset="0"/>
                <a:cs typeface="Times New Roman" pitchFamily="18" charset="0"/>
              </a:rPr>
              <a:t>долларов США в результате</a:t>
            </a:r>
            <a:r>
              <a:rPr lang="ru-RU" sz="11200" b="1" dirty="0" smtClean="0">
                <a:solidFill>
                  <a:schemeClr val="accent4"/>
                </a:solidFill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sz="9600" dirty="0">
              <a:solidFill>
                <a:schemeClr val="accent4"/>
              </a:solidFill>
              <a:ea typeface="Times New Roman" pitchFamily="18" charset="0"/>
              <a:cs typeface="Times New Roman" pitchFamily="18" charset="0"/>
            </a:endParaRPr>
          </a:p>
          <a:p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Задержка </a:t>
            </a:r>
            <a:r>
              <a:rPr lang="ru-RU" sz="72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на 1 кв. работы с СР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-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пилотными регионами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– ОПТД. Требовалось обучение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набор персонала, новые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ТЗ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, презентации проектов в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Акиматах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, УЗ, так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как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мероприятия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внедряются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впервые;</a:t>
            </a:r>
          </a:p>
          <a:p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Работы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с </a:t>
            </a:r>
            <a:r>
              <a:rPr lang="ru-RU" sz="72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НПО по ТБ </a:t>
            </a:r>
            <a:r>
              <a:rPr lang="ru-RU" sz="72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началась в 3 кв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. , т.к. изменились сайты, число НПО, группы риска (решение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СКК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), тендеры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приходилось проводить два – три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раза (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первый опыт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РК, </a:t>
            </a:r>
            <a:r>
              <a:rPr lang="ru-RU" sz="72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ожидание </a:t>
            </a:r>
            <a:r>
              <a:rPr lang="ru-RU" sz="72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обновленного </a:t>
            </a:r>
            <a:r>
              <a:rPr lang="en-US" sz="72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ML – 2 </a:t>
            </a:r>
            <a:r>
              <a:rPr lang="ru-RU" sz="7200" b="1" dirty="0" err="1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кв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);</a:t>
            </a:r>
          </a:p>
          <a:p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Экономия по договорам с национальными и внешними консультантами (не наняты 3 эксперта, из них 2 местных и 1 внешний);</a:t>
            </a:r>
            <a:endParaRPr lang="ru-RU" sz="7200" dirty="0">
              <a:solidFill>
                <a:schemeClr val="bg1"/>
              </a:solidFill>
              <a:ea typeface="Times New Roman" pitchFamily="18" charset="0"/>
              <a:cs typeface="Times New Roman" pitchFamily="18" charset="0"/>
            </a:endParaRPr>
          </a:p>
          <a:p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Экономия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средств при подписании договора с ПРООН (цена реагентов была ниже бюджетной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); Договор </a:t>
            </a:r>
            <a:r>
              <a:rPr lang="ru-RU" sz="72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с ПРООН подписан во 2 кв.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(решение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ГФ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);</a:t>
            </a:r>
            <a:endParaRPr lang="ru-RU" sz="7200" dirty="0">
              <a:solidFill>
                <a:schemeClr val="bg1"/>
              </a:solidFill>
              <a:ea typeface="Times New Roman" pitchFamily="18" charset="0"/>
              <a:cs typeface="Times New Roman" pitchFamily="18" charset="0"/>
            </a:endParaRPr>
          </a:p>
          <a:p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Экономия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при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тренингах, семинарах, совещаниях (цена проезда, проживания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участников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, аренда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зала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была ниже бюджетной);</a:t>
            </a:r>
            <a:endParaRPr lang="ru-RU" sz="7200" dirty="0">
              <a:solidFill>
                <a:schemeClr val="bg1"/>
              </a:solidFill>
              <a:ea typeface="Times New Roman" pitchFamily="18" charset="0"/>
              <a:cs typeface="Times New Roman" pitchFamily="18" charset="0"/>
            </a:endParaRPr>
          </a:p>
          <a:p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Экономия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по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закупкам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ТМЦ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: медицинского оборудования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компьютеров, автотранспорта (закупочная цена была ниже бюджетной);</a:t>
            </a:r>
            <a:endParaRPr lang="ru-RU" sz="7200" dirty="0">
              <a:solidFill>
                <a:schemeClr val="bg1"/>
              </a:solidFill>
              <a:ea typeface="Times New Roman" pitchFamily="18" charset="0"/>
              <a:cs typeface="Times New Roman" pitchFamily="18" charset="0"/>
            </a:endParaRPr>
          </a:p>
          <a:p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Так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же на позднее начало реализации мероприятий гранта повлияла необходимость использования средств экономии проекта по «Миграции и ТБ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» и по цене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ПТП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(решение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СКК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ГФ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), 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перепрофилирование мероприятий 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(доп. закуп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ПТП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на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КРЛ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 – новые </a:t>
            </a:r>
            <a:r>
              <a:rPr lang="ru-RU" sz="7200" b="1" dirty="0" err="1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реком</a:t>
            </a:r>
            <a:r>
              <a:rPr lang="ru-RU" sz="7200" b="1" dirty="0" smtClean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. ВОЗ) – соответственно </a:t>
            </a:r>
            <a:r>
              <a:rPr lang="ru-RU" sz="72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ожидание обновленного </a:t>
            </a:r>
            <a:r>
              <a:rPr lang="en-US" sz="72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ML – 2 </a:t>
            </a:r>
            <a:r>
              <a:rPr lang="ru-RU" sz="72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кв.</a:t>
            </a:r>
            <a:r>
              <a:rPr lang="ru-RU" sz="7200" b="1" dirty="0">
                <a:solidFill>
                  <a:schemeClr val="bg1"/>
                </a:solidFill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5900" b="1" dirty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3800" b="1" dirty="0">
                <a:solidFill>
                  <a:srgbClr val="000000"/>
                </a:solidFill>
                <a:ea typeface="Times New Roman" pitchFamily="18" charset="0"/>
                <a:cs typeface="Times New Roman" pitchFamily="18" charset="0"/>
              </a:rPr>
              <a:t>   </a:t>
            </a:r>
            <a:endParaRPr lang="ru-RU" sz="3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22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1720" y="152401"/>
            <a:ext cx="7513320" cy="533399"/>
          </a:xfrm>
          <a:solidFill>
            <a:schemeClr val="accent5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Экономия по статьям расхода</a:t>
            </a:r>
            <a:endParaRPr lang="ru-RU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885532"/>
              </p:ext>
            </p:extLst>
          </p:nvPr>
        </p:nvGraphicFramePr>
        <p:xfrm>
          <a:off x="182880" y="762000"/>
          <a:ext cx="11856719" cy="57715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06215"/>
                <a:gridCol w="2772381"/>
                <a:gridCol w="2667762"/>
                <a:gridCol w="4010361"/>
              </a:tblGrid>
              <a:tr h="7302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Мероприятия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Выделенный бюджет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Экономия 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Основные причины</a:t>
                      </a:r>
                    </a:p>
                  </a:txBody>
                  <a:tcPr marL="9525" marR="9525" marT="9525" marB="0" anchor="b">
                    <a:solidFill>
                      <a:srgbClr val="002060"/>
                    </a:solidFill>
                  </a:tcPr>
                </a:tc>
              </a:tr>
              <a:tr h="7557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ОПТД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385 832  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241 338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Заключение договоров во 2 кв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. 2017 </a:t>
                      </a:r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года</a:t>
                      </a:r>
                    </a:p>
                  </a:txBody>
                  <a:tcPr marL="9525" marR="9525" marT="9525" marB="0" anchor="b">
                    <a:solidFill>
                      <a:srgbClr val="002060"/>
                    </a:solidFill>
                  </a:tcPr>
                </a:tc>
              </a:tr>
              <a:tr h="7688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НПО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272 987  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122 040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Заключение договоров в 3 кв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. 2017 </a:t>
                      </a:r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года (с сентября)</a:t>
                      </a:r>
                    </a:p>
                  </a:txBody>
                  <a:tcPr marL="9525" marR="9525" marT="9525" marB="0" anchor="b">
                    <a:solidFill>
                      <a:srgbClr val="002060"/>
                    </a:solidFill>
                  </a:tcPr>
                </a:tc>
              </a:tr>
              <a:tr h="792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KNCV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111 083  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34 919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Заключение договора в марте 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2017 </a:t>
                      </a:r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года</a:t>
                      </a:r>
                    </a:p>
                  </a:txBody>
                  <a:tcPr marL="9525" marR="9525" marT="9525" marB="0" anchor="b">
                    <a:solidFill>
                      <a:srgbClr val="002060"/>
                    </a:solidFill>
                  </a:tcPr>
                </a:tc>
              </a:tr>
              <a:tr h="797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UNDP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1 069 360  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305 076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Цена реагентов была ниже бюджетной</a:t>
                      </a:r>
                    </a:p>
                  </a:txBody>
                  <a:tcPr marL="9525" marR="9525" marT="9525" marB="0" anchor="b">
                    <a:solidFill>
                      <a:srgbClr val="002060"/>
                    </a:solidFill>
                  </a:tcPr>
                </a:tc>
              </a:tr>
              <a:tr h="11467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ОП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2 683 374  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363 226 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Экономия на </a:t>
                      </a:r>
                      <a:r>
                        <a:rPr lang="ru-RU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проезд, проживание участников совещаний, 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тренингов, аренду зала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2060"/>
                    </a:solidFill>
                  </a:tcPr>
                </a:tc>
              </a:tr>
              <a:tr h="7688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4 522 636  </a:t>
                      </a:r>
                      <a:r>
                        <a:rPr lang="en-US" sz="3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1 066 599  </a:t>
                      </a:r>
                      <a:r>
                        <a:rPr lang="en-US" sz="32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/>
                        </a:rPr>
                        <a:t>$</a:t>
                      </a:r>
                      <a:endParaRPr lang="ru-RU" sz="3200" b="1" i="0" u="none" strike="noStrike" dirty="0">
                        <a:solidFill>
                          <a:srgbClr val="FFFF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93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7131"/>
            <a:ext cx="12192000" cy="539076"/>
          </a:xfrm>
          <a:solidFill>
            <a:schemeClr val="tx2">
              <a:lumMod val="5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  <a:latin typeface="+mn-lt"/>
              </a:rPr>
              <a:t>Прогноз охвата лечением б - х с  </a:t>
            </a:r>
            <a:r>
              <a:rPr lang="ru-RU" sz="2400" b="1" dirty="0" err="1" smtClean="0">
                <a:solidFill>
                  <a:srgbClr val="FFFF00"/>
                </a:solidFill>
                <a:latin typeface="+mn-lt"/>
              </a:rPr>
              <a:t>преШЛУ</a:t>
            </a:r>
            <a:r>
              <a:rPr lang="ru-RU" sz="2400" b="1" dirty="0" smtClean="0">
                <a:solidFill>
                  <a:srgbClr val="FFFF00"/>
                </a:solidFill>
                <a:latin typeface="+mn-lt"/>
              </a:rPr>
              <a:t> и ШЛУ ТБ в 2018-2019 гг. по </a:t>
            </a:r>
            <a:r>
              <a:rPr lang="ru-RU" sz="2400" b="1" dirty="0" err="1" smtClean="0">
                <a:solidFill>
                  <a:srgbClr val="FFFF00"/>
                </a:solidFill>
                <a:latin typeface="+mn-lt"/>
              </a:rPr>
              <a:t>ГФ</a:t>
            </a:r>
            <a:r>
              <a:rPr lang="ru-RU" sz="2400" b="1" dirty="0" smtClean="0">
                <a:solidFill>
                  <a:srgbClr val="FFFF00"/>
                </a:solidFill>
                <a:latin typeface="+mn-lt"/>
              </a:rPr>
              <a:t> и проекту </a:t>
            </a:r>
            <a:r>
              <a:rPr lang="ru-RU" sz="2400" b="1" dirty="0" err="1" smtClean="0">
                <a:solidFill>
                  <a:srgbClr val="FFFF00"/>
                </a:solidFill>
                <a:latin typeface="+mn-lt"/>
              </a:rPr>
              <a:t>ПВИЗ</a:t>
            </a:r>
            <a:endParaRPr lang="en-US" sz="24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868150"/>
              </p:ext>
            </p:extLst>
          </p:nvPr>
        </p:nvGraphicFramePr>
        <p:xfrm>
          <a:off x="117566" y="1557832"/>
          <a:ext cx="11879388" cy="52562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5989"/>
                <a:gridCol w="2347812"/>
                <a:gridCol w="1692891"/>
                <a:gridCol w="1005154"/>
                <a:gridCol w="2420305"/>
                <a:gridCol w="1309346"/>
                <a:gridCol w="917891"/>
              </a:tblGrid>
              <a:tr h="36822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Градация пациентов по </a:t>
                      </a:r>
                      <a:r>
                        <a:rPr lang="ru-RU" sz="2000" b="1" i="0" u="none" strike="noStrike" dirty="0" err="1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ТЛЧ</a:t>
                      </a:r>
                      <a:endParaRPr lang="ru-RU" sz="2000" b="1" i="0" u="none" strike="noStrike" dirty="0" smtClean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1800" b="1" i="0" u="none" strike="noStrike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2018</a:t>
                      </a:r>
                      <a:r>
                        <a:rPr lang="ru-RU" sz="2000" b="1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 г. ( в % к итогу )</a:t>
                      </a:r>
                      <a:endParaRPr lang="en-US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20</a:t>
                      </a:r>
                      <a:r>
                        <a:rPr lang="ru-RU" sz="2000" b="1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19 г. ( в % к итогу )</a:t>
                      </a:r>
                      <a:endParaRPr lang="en-US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871593">
                <a:tc vMerge="1">
                  <a:txBody>
                    <a:bodyPr/>
                    <a:lstStyle/>
                    <a:p>
                      <a:pPr algn="l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Абс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. число б-х  для </a:t>
                      </a:r>
                      <a:r>
                        <a:rPr lang="ru-RU" sz="1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ИРЛ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Охват </a:t>
                      </a:r>
                      <a:r>
                        <a:rPr lang="ru-RU" sz="1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ИРЛ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Абс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 число б-х  для </a:t>
                      </a: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ИРЛ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ctr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Охват </a:t>
                      </a: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ИРЛ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</a:tr>
              <a:tr h="90387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  </a:t>
                      </a:r>
                      <a:r>
                        <a:rPr lang="ru-RU" sz="20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преШЛУ</a:t>
                      </a:r>
                      <a:r>
                        <a:rPr lang="ru-RU" sz="20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-</a:t>
                      </a:r>
                      <a:r>
                        <a:rPr lang="ru-RU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к</a:t>
                      </a:r>
                    </a:p>
                    <a:p>
                      <a:pPr algn="l" fontAlgn="b"/>
                      <a:r>
                        <a:rPr lang="ru-RU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 </a:t>
                      </a:r>
                      <a:r>
                        <a:rPr lang="ru-RU" sz="20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фторхинолон</a:t>
                      </a:r>
                      <a:r>
                        <a:rPr lang="ru-RU" sz="20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ам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230</a:t>
                      </a:r>
                      <a:endParaRPr lang="ru-RU" sz="20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433 -  (по </a:t>
                      </a:r>
                      <a:r>
                        <a:rPr lang="ru-RU" sz="2000" b="1" dirty="0" err="1" smtClean="0">
                          <a:solidFill>
                            <a:schemeClr val="bg1"/>
                          </a:solidFill>
                        </a:rPr>
                        <a:t>ГФ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  <a:p>
                      <a:pPr algn="ctr"/>
                      <a:endParaRPr lang="ru-RU" sz="20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   </a:t>
                      </a:r>
                    </a:p>
                    <a:p>
                      <a:pPr algn="l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   237 – (по   проекту </a:t>
                      </a:r>
                      <a:r>
                        <a:rPr lang="ru-RU" sz="2000" b="1" dirty="0" err="1" smtClean="0">
                          <a:solidFill>
                            <a:schemeClr val="bg1"/>
                          </a:solidFill>
                        </a:rPr>
                        <a:t>ПВИЗ</a:t>
                      </a:r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  <a:p>
                      <a:pPr algn="ctr"/>
                      <a:endParaRPr lang="ru-RU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27,6%</a:t>
                      </a:r>
                    </a:p>
                    <a:p>
                      <a:pPr algn="ctr"/>
                      <a:endParaRPr lang="ru-RU" sz="20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ru-RU" sz="20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15,0%</a:t>
                      </a:r>
                    </a:p>
                    <a:p>
                      <a:pPr algn="ctr"/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219</a:t>
                      </a:r>
                      <a:endParaRPr lang="ru-RU" sz="20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241 </a:t>
                      </a:r>
                    </a:p>
                    <a:p>
                      <a:pPr algn="ctr" fontAlgn="b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(по ГФ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  <a:p>
                      <a:pPr algn="ctr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  <a:p>
                      <a:pPr algn="ctr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</a:tr>
              <a:tr h="19077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   </a:t>
                      </a:r>
                      <a:r>
                        <a:rPr lang="ru-RU" sz="20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преШЛУ</a:t>
                      </a:r>
                      <a:r>
                        <a:rPr lang="ru-RU" sz="20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– к        инъекционным ПТП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919</a:t>
                      </a:r>
                      <a:endParaRPr lang="ru-RU" sz="20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3095">
                <a:tc vMerge="1"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873</a:t>
                      </a:r>
                      <a:endParaRPr lang="ru-RU" sz="20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</a:tr>
              <a:tr h="11826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«Полная» </a:t>
                      </a:r>
                      <a:r>
                        <a:rPr lang="ru-RU" sz="20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ШЛУ</a:t>
                      </a:r>
                      <a:r>
                        <a:rPr lang="ru-RU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к</a:t>
                      </a:r>
                    </a:p>
                    <a:p>
                      <a:pPr algn="ctr" fontAlgn="b"/>
                      <a:r>
                        <a:rPr lang="ru-RU" sz="20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ПТП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423</a:t>
                      </a:r>
                      <a:endParaRPr lang="ru-RU" sz="20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693</a:t>
                      </a:r>
                      <a:endParaRPr lang="ru-RU" sz="20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</a:tr>
              <a:tr h="9684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u="none" strike="noStrike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Итого</a:t>
                      </a: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1572</a:t>
                      </a: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670</a:t>
                      </a:r>
                    </a:p>
                    <a:p>
                      <a:pPr algn="ctr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  <a:p>
                      <a:pPr algn="ctr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1785</a:t>
                      </a:r>
                    </a:p>
                    <a:p>
                      <a:pPr algn="ctr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  <a:p>
                      <a:pPr algn="ctr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  <a:p>
                      <a:pPr algn="ctr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0066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91440" y="770708"/>
            <a:ext cx="11991703" cy="70757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alibri"/>
              </a:rPr>
              <a:t>В 2017 г. ВОЗ выпустил новые рекомендации по лечению М/ШЛУ ТБ новыми ПТП</a:t>
            </a:r>
            <a:r>
              <a:rPr lang="ru-RU" sz="2400" b="1" dirty="0">
                <a:solidFill>
                  <a:srgbClr val="FF0000"/>
                </a:solidFill>
                <a:latin typeface="Calibri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Calibri"/>
              </a:rPr>
              <a:t>по ИРЛ и КРЛ  </a:t>
            </a:r>
            <a:r>
              <a:rPr lang="ru-RU" sz="2400" b="1" dirty="0" smtClean="0">
                <a:solidFill>
                  <a:srgbClr val="002060"/>
                </a:solidFill>
                <a:latin typeface="Calibri"/>
              </a:rPr>
              <a:t>(в 2018-2019 гг. </a:t>
            </a:r>
            <a:r>
              <a:rPr lang="ru-RU" sz="2400" b="1" dirty="0" err="1" smtClean="0">
                <a:solidFill>
                  <a:srgbClr val="002060"/>
                </a:solidFill>
                <a:latin typeface="Calibri"/>
              </a:rPr>
              <a:t>СРЛ</a:t>
            </a:r>
            <a:r>
              <a:rPr lang="ru-RU" sz="2400" b="1" dirty="0" smtClean="0">
                <a:solidFill>
                  <a:srgbClr val="002060"/>
                </a:solidFill>
                <a:latin typeface="Calibri"/>
              </a:rPr>
              <a:t> в стране все пациенты с М/</a:t>
            </a:r>
            <a:r>
              <a:rPr lang="ru-RU" sz="2400" b="1" dirty="0" err="1" smtClean="0">
                <a:solidFill>
                  <a:srgbClr val="002060"/>
                </a:solidFill>
                <a:latin typeface="Calibri"/>
              </a:rPr>
              <a:t>ШЛУ</a:t>
            </a:r>
            <a:r>
              <a:rPr lang="ru-RU" sz="2400" b="1" dirty="0" smtClean="0">
                <a:solidFill>
                  <a:srgbClr val="002060"/>
                </a:solidFill>
                <a:latin typeface="Calibri"/>
              </a:rPr>
              <a:t> ТБ обеспечены </a:t>
            </a:r>
            <a:r>
              <a:rPr lang="ru-RU" sz="2400" b="1" dirty="0" err="1" smtClean="0">
                <a:solidFill>
                  <a:srgbClr val="002060"/>
                </a:solidFill>
                <a:latin typeface="Calibri"/>
              </a:rPr>
              <a:t>ПТП</a:t>
            </a:r>
            <a:r>
              <a:rPr lang="ru-RU" sz="2400" b="1" dirty="0" smtClean="0">
                <a:solidFill>
                  <a:srgbClr val="002060"/>
                </a:solidFill>
                <a:latin typeface="Calibri"/>
              </a:rPr>
              <a:t>)</a:t>
            </a:r>
            <a:endParaRPr lang="en-US" sz="2400" b="1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522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7563872"/>
              </p:ext>
            </p:extLst>
          </p:nvPr>
        </p:nvGraphicFramePr>
        <p:xfrm>
          <a:off x="0" y="228600"/>
          <a:ext cx="12070080" cy="8057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160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" y="137161"/>
            <a:ext cx="11887200" cy="731519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  <a:latin typeface="+mn-lt"/>
              </a:rPr>
              <a:t>I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. Запрос на согласование закупа </a:t>
            </a:r>
            <a:r>
              <a:rPr lang="ru-RU" sz="2800" b="1" dirty="0" err="1" smtClean="0">
                <a:solidFill>
                  <a:srgbClr val="FFFF00"/>
                </a:solidFill>
                <a:latin typeface="+mn-lt"/>
              </a:rPr>
              <a:t>ПТП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 для </a:t>
            </a:r>
            <a:r>
              <a:rPr lang="ru-RU" sz="2800" b="1" dirty="0" err="1" smtClean="0">
                <a:solidFill>
                  <a:srgbClr val="FFFF00"/>
                </a:solidFill>
                <a:latin typeface="+mn-lt"/>
              </a:rPr>
              <a:t>ИРЛ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 и </a:t>
            </a:r>
            <a:r>
              <a:rPr lang="ru-RU" sz="2800" b="1" dirty="0" err="1" smtClean="0">
                <a:solidFill>
                  <a:srgbClr val="FFFF00"/>
                </a:solidFill>
                <a:latin typeface="+mn-lt"/>
              </a:rPr>
              <a:t>ДРЛ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  на 2018-2019 гг. из средств </a:t>
            </a:r>
            <a:r>
              <a:rPr lang="ru-RU" sz="2800" b="1" dirty="0" err="1" smtClean="0">
                <a:solidFill>
                  <a:srgbClr val="FFFF00"/>
                </a:solidFill>
                <a:latin typeface="+mn-lt"/>
              </a:rPr>
              <a:t>ГФ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 -  экономия и </a:t>
            </a:r>
            <a:r>
              <a:rPr lang="ru-RU" sz="2800" b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перепрофилирование </a:t>
            </a:r>
            <a:r>
              <a:rPr lang="ru-RU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(на полные курсы </a:t>
            </a:r>
            <a:r>
              <a:rPr lang="ru-RU" sz="28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ХТ</a:t>
            </a:r>
            <a:r>
              <a:rPr lang="ru-RU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, через </a:t>
            </a:r>
            <a:r>
              <a:rPr lang="en-US" sz="28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GDF</a:t>
            </a:r>
            <a:r>
              <a:rPr lang="ru-RU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t>) </a:t>
            </a:r>
            <a:r>
              <a:rPr lang="ru-RU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 </a:t>
            </a:r>
            <a:endParaRPr lang="ru-RU" sz="2800" b="1" dirty="0">
              <a:solidFill>
                <a:schemeClr val="accent4">
                  <a:lumMod val="40000"/>
                  <a:lumOff val="60000"/>
                </a:schemeClr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0225009"/>
              </p:ext>
            </p:extLst>
          </p:nvPr>
        </p:nvGraphicFramePr>
        <p:xfrm>
          <a:off x="152400" y="895599"/>
          <a:ext cx="11856720" cy="577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0163"/>
                <a:gridCol w="2358892"/>
                <a:gridCol w="2185059"/>
                <a:gridCol w="2342606"/>
              </a:tblGrid>
              <a:tr h="1235042">
                <a:tc>
                  <a:txBody>
                    <a:bodyPr/>
                    <a:lstStyle/>
                    <a:p>
                      <a:pPr algn="ctr"/>
                      <a:endParaRPr lang="ru-RU" sz="2800" b="1" dirty="0" smtClean="0"/>
                    </a:p>
                    <a:p>
                      <a:pPr algn="ctr"/>
                      <a:r>
                        <a:rPr lang="ru-RU" sz="2800" b="1" dirty="0" smtClean="0"/>
                        <a:t>Источник финансирования</a:t>
                      </a:r>
                      <a:endParaRPr lang="ru-RU" sz="2800" b="1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Сумма (всего в </a:t>
                      </a:r>
                      <a:r>
                        <a:rPr lang="en-US" sz="2000" b="1" dirty="0" smtClean="0"/>
                        <a:t>$</a:t>
                      </a:r>
                      <a:r>
                        <a:rPr lang="ru-RU" sz="2000" b="1" dirty="0" smtClean="0"/>
                        <a:t> США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ru-RU" sz="2000" b="1" dirty="0" smtClean="0"/>
                        <a:t>) на закуп </a:t>
                      </a:r>
                      <a:r>
                        <a:rPr lang="ru-RU" sz="2000" b="1" dirty="0" err="1" smtClean="0"/>
                        <a:t>ПТП</a:t>
                      </a:r>
                      <a:endParaRPr lang="ru-RU" sz="20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rgbClr val="FFFF00"/>
                          </a:solidFill>
                        </a:rPr>
                        <a:t>931 922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Стоимость лечения 1-го пациента ( в </a:t>
                      </a:r>
                      <a:r>
                        <a:rPr lang="en-US" sz="2000" b="1" dirty="0" smtClean="0"/>
                        <a:t>$</a:t>
                      </a:r>
                      <a:r>
                        <a:rPr lang="ru-RU" sz="2000" b="1" dirty="0" smtClean="0"/>
                        <a:t> США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ru-RU" sz="2000" b="1" dirty="0" smtClean="0"/>
                        <a:t>) </a:t>
                      </a:r>
                      <a:endParaRPr lang="ru-RU" sz="2000" b="1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Прогноз дополнительного охвата </a:t>
                      </a:r>
                      <a:r>
                        <a:rPr lang="ru-RU" sz="2000" b="1" dirty="0" err="1" smtClean="0"/>
                        <a:t>ИРЛ</a:t>
                      </a:r>
                      <a:r>
                        <a:rPr lang="ru-RU" sz="2000" b="1" dirty="0" smtClean="0"/>
                        <a:t>  </a:t>
                      </a:r>
                      <a:r>
                        <a:rPr lang="ru-RU" sz="2000" b="1" dirty="0" err="1" smtClean="0"/>
                        <a:t>ШЛУ</a:t>
                      </a:r>
                      <a:r>
                        <a:rPr lang="ru-RU" sz="2000" b="1" dirty="0" smtClean="0"/>
                        <a:t> ТБ б-х  и  </a:t>
                      </a:r>
                      <a:r>
                        <a:rPr lang="ru-RU" sz="2000" b="1" dirty="0" err="1" smtClean="0"/>
                        <a:t>ДРЛ</a:t>
                      </a:r>
                      <a:endParaRPr lang="ru-RU" sz="2000" b="1" dirty="0"/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120155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1.1.Согласование использование средств экономии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dirty="0" smtClean="0"/>
                        <a:t>проекта ГФ 2017 г. для закупа </a:t>
                      </a:r>
                      <a:r>
                        <a:rPr lang="ru-RU" sz="2000" b="1" dirty="0" err="1" smtClean="0"/>
                        <a:t>ПТП</a:t>
                      </a:r>
                      <a:r>
                        <a:rPr lang="ru-RU" sz="2000" b="1" dirty="0" smtClean="0"/>
                        <a:t> на </a:t>
                      </a:r>
                      <a:r>
                        <a:rPr lang="ru-RU" sz="2000" b="1" dirty="0" err="1" smtClean="0"/>
                        <a:t>ИРЛ</a:t>
                      </a:r>
                      <a:r>
                        <a:rPr lang="ru-RU" sz="2000" b="1" dirty="0" smtClean="0"/>
                        <a:t> пациентов с  М/</a:t>
                      </a:r>
                      <a:r>
                        <a:rPr lang="ru-RU" sz="2000" b="1" dirty="0" err="1" smtClean="0"/>
                        <a:t>ШЛУ</a:t>
                      </a:r>
                      <a:r>
                        <a:rPr lang="ru-RU" sz="2000" b="1" dirty="0" smtClean="0"/>
                        <a:t> ТБ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/>
                    </a:p>
                    <a:p>
                      <a:pPr algn="ctr"/>
                      <a:r>
                        <a:rPr lang="ru-RU" sz="2400" b="1" dirty="0" smtClean="0"/>
                        <a:t>927 008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/>
                    </a:p>
                    <a:p>
                      <a:pPr algn="ctr"/>
                      <a:r>
                        <a:rPr lang="ru-RU" sz="2400" b="1" dirty="0" smtClean="0"/>
                        <a:t>6 485</a:t>
                      </a:r>
                    </a:p>
                    <a:p>
                      <a:pPr algn="ctr"/>
                      <a:r>
                        <a:rPr lang="ru-RU" sz="2000" b="1" dirty="0" smtClean="0"/>
                        <a:t>из экономии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143</a:t>
                      </a:r>
                    </a:p>
                    <a:p>
                      <a:pPr algn="ctr"/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235042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rgbClr val="C00000"/>
                          </a:solidFill>
                        </a:rPr>
                        <a:t>1.2. Перепрофилирование средств проекта </a:t>
                      </a:r>
                      <a:r>
                        <a:rPr lang="ru-RU" sz="2000" b="1" dirty="0" err="1" smtClean="0">
                          <a:solidFill>
                            <a:srgbClr val="C00000"/>
                          </a:solidFill>
                        </a:rPr>
                        <a:t>ГФ</a:t>
                      </a:r>
                      <a:r>
                        <a:rPr lang="ru-RU" sz="2000" b="1" baseline="0" dirty="0" smtClean="0">
                          <a:solidFill>
                            <a:srgbClr val="C00000"/>
                          </a:solidFill>
                        </a:rPr>
                        <a:t> со статьи  приобретение </a:t>
                      </a:r>
                      <a:r>
                        <a:rPr lang="ru-RU" sz="2000" b="1" baseline="0" dirty="0" err="1" smtClean="0">
                          <a:solidFill>
                            <a:srgbClr val="C00000"/>
                          </a:solidFill>
                        </a:rPr>
                        <a:t>ПТП</a:t>
                      </a:r>
                      <a:r>
                        <a:rPr lang="ru-RU" sz="2000" b="1" baseline="0" dirty="0" smtClean="0">
                          <a:solidFill>
                            <a:srgbClr val="C00000"/>
                          </a:solidFill>
                        </a:rPr>
                        <a:t> для </a:t>
                      </a:r>
                      <a:r>
                        <a:rPr lang="ru-RU" sz="2000" b="1" baseline="0" dirty="0" err="1" smtClean="0">
                          <a:solidFill>
                            <a:srgbClr val="C00000"/>
                          </a:solidFill>
                        </a:rPr>
                        <a:t>СРЛ</a:t>
                      </a:r>
                      <a:r>
                        <a:rPr lang="ru-RU" sz="2000" b="1" baseline="0" dirty="0" smtClean="0">
                          <a:solidFill>
                            <a:srgbClr val="C00000"/>
                          </a:solidFill>
                        </a:rPr>
                        <a:t> в УИС плана 2018-2019 гг. на закуп </a:t>
                      </a:r>
                      <a:r>
                        <a:rPr lang="ru-RU" sz="2000" b="1" baseline="0" dirty="0" err="1" smtClean="0">
                          <a:solidFill>
                            <a:srgbClr val="C00000"/>
                          </a:solidFill>
                        </a:rPr>
                        <a:t>ПТП</a:t>
                      </a:r>
                      <a:r>
                        <a:rPr lang="ru-RU" sz="2000" b="1" baseline="0" dirty="0" smtClean="0">
                          <a:solidFill>
                            <a:srgbClr val="C00000"/>
                          </a:solidFill>
                        </a:rPr>
                        <a:t> для </a:t>
                      </a:r>
                      <a:r>
                        <a:rPr lang="ru-RU" sz="2000" b="1" baseline="0" dirty="0" err="1" smtClean="0">
                          <a:solidFill>
                            <a:srgbClr val="C00000"/>
                          </a:solidFill>
                        </a:rPr>
                        <a:t>ИРЛ</a:t>
                      </a:r>
                      <a:r>
                        <a:rPr lang="ru-RU" sz="2000" b="1" baseline="0" dirty="0" smtClean="0">
                          <a:solidFill>
                            <a:srgbClr val="C00000"/>
                          </a:solidFill>
                        </a:rPr>
                        <a:t> пациентов с </a:t>
                      </a:r>
                      <a:r>
                        <a:rPr lang="ru-RU" sz="2000" b="1" baseline="0" dirty="0" err="1" smtClean="0">
                          <a:solidFill>
                            <a:srgbClr val="C00000"/>
                          </a:solidFill>
                        </a:rPr>
                        <a:t>ШЛУ</a:t>
                      </a:r>
                      <a:r>
                        <a:rPr lang="ru-RU" sz="2000" b="1" baseline="0" dirty="0" smtClean="0">
                          <a:solidFill>
                            <a:srgbClr val="C00000"/>
                          </a:solidFill>
                        </a:rPr>
                        <a:t> ТБ  </a:t>
                      </a:r>
                      <a:endParaRPr lang="ru-RU" sz="20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506 198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6 485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перепрофилирование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78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967640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1.3. Экономия средств проекта </a:t>
                      </a:r>
                      <a:r>
                        <a:rPr lang="ru-RU" sz="2000" b="1" dirty="0" err="1" smtClean="0"/>
                        <a:t>ГФ</a:t>
                      </a:r>
                      <a:r>
                        <a:rPr lang="ru-RU" sz="2000" b="1" dirty="0" smtClean="0"/>
                        <a:t> 2017 г. для закупа </a:t>
                      </a:r>
                      <a:r>
                        <a:rPr lang="ru-RU" sz="2000" b="1" dirty="0" err="1" smtClean="0"/>
                        <a:t>ПТП</a:t>
                      </a:r>
                      <a:r>
                        <a:rPr lang="ru-RU" sz="2000" b="1" dirty="0" smtClean="0"/>
                        <a:t> 1 ряда для лечения  чувствительного</a:t>
                      </a:r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dirty="0" smtClean="0"/>
                        <a:t>ТБ у детей.  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4 914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35,1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из экономии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140 (в</a:t>
                      </a:r>
                      <a:r>
                        <a:rPr lang="ru-RU" sz="2400" b="1" baseline="0" dirty="0" smtClean="0">
                          <a:solidFill>
                            <a:srgbClr val="C00000"/>
                          </a:solidFill>
                        </a:rPr>
                        <a:t> 2019 г.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716280"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</a:rPr>
                        <a:t>Т.о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</a:rPr>
                        <a:t>.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 при одобрении дополнительного закупа 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</a:rPr>
                        <a:t>и перепрофилирования 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на приобретение </a:t>
                      </a:r>
                      <a:r>
                        <a:rPr lang="ru-RU" sz="2000" b="1" baseline="0" dirty="0" err="1" smtClean="0">
                          <a:solidFill>
                            <a:srgbClr val="002060"/>
                          </a:solidFill>
                        </a:rPr>
                        <a:t>ПТП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 для </a:t>
                      </a:r>
                      <a:r>
                        <a:rPr lang="ru-RU" sz="2000" b="1" baseline="0" dirty="0" err="1" smtClean="0">
                          <a:solidFill>
                            <a:srgbClr val="002060"/>
                          </a:solidFill>
                        </a:rPr>
                        <a:t>ШЛУ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 ТБ </a:t>
                      </a:r>
                    </a:p>
                    <a:p>
                      <a:pPr algn="ctr"/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</a:rPr>
                        <a:t>пациентов в 2019 г. охват ИРЛ увеличится в 2 раза -   с 241 (13,5%) до  462 (241+143+78  -  25,9%) по ГФ</a:t>
                      </a:r>
                      <a:endParaRPr lang="ru-RU" sz="20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15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" y="121921"/>
            <a:ext cx="11948160" cy="716279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+mn-lt"/>
              </a:rPr>
              <a:t>II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. Запрос на согласование  финансирования новых актуальных мероприятий из средств экономии бюджета 2017 г. проекта </a:t>
            </a:r>
            <a:r>
              <a:rPr lang="ru-RU" sz="2800" b="1" dirty="0" err="1" smtClean="0">
                <a:solidFill>
                  <a:srgbClr val="FFFF00"/>
                </a:solidFill>
                <a:latin typeface="+mn-lt"/>
              </a:rPr>
              <a:t>ГФ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 на 2018-2018 гг.  </a:t>
            </a:r>
            <a:endParaRPr lang="ru-RU" sz="28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951679"/>
              </p:ext>
            </p:extLst>
          </p:nvPr>
        </p:nvGraphicFramePr>
        <p:xfrm>
          <a:off x="152400" y="1036319"/>
          <a:ext cx="11871960" cy="5503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891051"/>
                <a:gridCol w="2000989"/>
                <a:gridCol w="4236720"/>
              </a:tblGrid>
              <a:tr h="6349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Новые мероприятия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Обоснование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Бюджет 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в</a:t>
                      </a:r>
                      <a:r>
                        <a:rPr lang="en-US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$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Комментарии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</a:tr>
              <a:tr h="15968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u="none" strike="noStrike" dirty="0" smtClean="0">
                          <a:effectLst/>
                        </a:rPr>
                        <a:t>2.</a:t>
                      </a:r>
                      <a:r>
                        <a:rPr lang="ru-RU" sz="2000" b="1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2000" b="1" u="none" strike="noStrike" dirty="0" smtClean="0">
                          <a:effectLst/>
                        </a:rPr>
                        <a:t>Закуп </a:t>
                      </a:r>
                      <a:r>
                        <a:rPr lang="ru-RU" sz="2000" b="1" u="none" strike="noStrike" dirty="0" err="1">
                          <a:effectLst/>
                        </a:rPr>
                        <a:t>портсистем</a:t>
                      </a:r>
                      <a:r>
                        <a:rPr lang="ru-RU" sz="2000" b="1" u="none" strike="noStrike" dirty="0">
                          <a:effectLst/>
                        </a:rPr>
                        <a:t> для </a:t>
                      </a:r>
                      <a:r>
                        <a:rPr lang="ru-RU" sz="2000" b="1" u="none" strike="noStrike" dirty="0" err="1" smtClean="0">
                          <a:effectLst/>
                        </a:rPr>
                        <a:t>ШЛУ</a:t>
                      </a:r>
                      <a:r>
                        <a:rPr lang="ru-RU" sz="2000" b="1" u="none" strike="noStrike" dirty="0" smtClean="0">
                          <a:effectLst/>
                        </a:rPr>
                        <a:t> ТБ б-х при </a:t>
                      </a:r>
                      <a:r>
                        <a:rPr lang="ru-RU" sz="2000" b="1" u="none" strike="noStrike" dirty="0" err="1">
                          <a:effectLst/>
                        </a:rPr>
                        <a:t>ИРЛ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u="none" strike="noStrike" dirty="0" smtClean="0">
                          <a:effectLst/>
                        </a:rPr>
                        <a:t> При </a:t>
                      </a:r>
                      <a:r>
                        <a:rPr lang="ru-RU" sz="2000" b="1" u="none" strike="noStrike" dirty="0" err="1" smtClean="0">
                          <a:effectLst/>
                        </a:rPr>
                        <a:t>ИРЛ</a:t>
                      </a:r>
                      <a:r>
                        <a:rPr lang="ru-RU" sz="2000" b="1" u="none" strike="noStrike" dirty="0" smtClean="0">
                          <a:effectLst/>
                        </a:rPr>
                        <a:t> </a:t>
                      </a:r>
                      <a:r>
                        <a:rPr lang="ru-RU" sz="2000" b="1" u="none" strike="noStrike" dirty="0" err="1" smtClean="0">
                          <a:effectLst/>
                        </a:rPr>
                        <a:t>ПТП</a:t>
                      </a:r>
                      <a:r>
                        <a:rPr lang="ru-RU" sz="2000" b="1" u="none" strike="noStrike" dirty="0" smtClean="0">
                          <a:effectLst/>
                        </a:rPr>
                        <a:t> - </a:t>
                      </a:r>
                      <a:r>
                        <a:rPr lang="ru-RU" sz="2000" b="1" u="none" strike="noStrike" dirty="0" err="1" smtClean="0">
                          <a:effectLst/>
                        </a:rPr>
                        <a:t>имипинем</a:t>
                      </a:r>
                      <a:r>
                        <a:rPr lang="ru-RU" sz="2000" b="1" u="none" strike="noStrike" dirty="0" smtClean="0">
                          <a:effectLst/>
                        </a:rPr>
                        <a:t> назначается</a:t>
                      </a:r>
                      <a:r>
                        <a:rPr lang="ru-RU" sz="2000" b="1" u="none" strike="noStrike" baseline="0" dirty="0" smtClean="0">
                          <a:effectLst/>
                        </a:rPr>
                        <a:t> до 6 мес. в/в</a:t>
                      </a:r>
                      <a:r>
                        <a:rPr lang="ru-RU" sz="2000" b="1" u="none" strike="noStrike" dirty="0" smtClean="0">
                          <a:effectLst/>
                        </a:rPr>
                        <a:t>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strike="noStrike" baseline="0" dirty="0" smtClean="0">
                          <a:effectLst/>
                        </a:rPr>
                        <a:t>$48 494,58</a:t>
                      </a:r>
                      <a:endParaRPr lang="ru-RU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ru-RU" sz="1800" b="1" u="none" strike="noStrike" dirty="0" smtClean="0">
                          <a:effectLst/>
                        </a:rPr>
                        <a:t>из</a:t>
                      </a:r>
                      <a:r>
                        <a:rPr lang="ru-RU" sz="1800" b="1" u="none" strike="noStrike" baseline="0" dirty="0" smtClean="0">
                          <a:effectLst/>
                        </a:rPr>
                        <a:t> экономии</a:t>
                      </a:r>
                    </a:p>
                    <a:p>
                      <a:pPr algn="ctr" fontAlgn="ctr"/>
                      <a:endParaRPr lang="ru-RU" sz="1800" b="1" u="none" strike="noStrike" baseline="0" dirty="0" smtClean="0">
                        <a:effectLst/>
                      </a:endParaRPr>
                    </a:p>
                    <a:p>
                      <a:pPr algn="ctr" fontAlgn="ctr"/>
                      <a:endParaRPr lang="ru-RU" sz="1800" b="1" u="none" strike="noStrike" baseline="0" dirty="0" smtClean="0">
                        <a:effectLst/>
                      </a:endParaRPr>
                    </a:p>
                  </a:txBody>
                  <a:tcPr marL="6279" marR="6279" marT="627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</a:rPr>
                        <a:t>Стоимость 1 </a:t>
                      </a:r>
                      <a:r>
                        <a:rPr lang="ru-RU" sz="2000" b="1" u="none" strike="noStrike" dirty="0" err="1">
                          <a:effectLst/>
                        </a:rPr>
                        <a:t>портсистемы</a:t>
                      </a:r>
                      <a:r>
                        <a:rPr lang="ru-RU" sz="2000" b="1" u="none" strike="noStrike" dirty="0">
                          <a:effectLst/>
                        </a:rPr>
                        <a:t> </a:t>
                      </a:r>
                      <a:r>
                        <a:rPr lang="ru-RU" sz="2000" b="1" u="none" strike="noStrike" dirty="0" smtClean="0">
                          <a:effectLst/>
                        </a:rPr>
                        <a:t>-$702,81. На 10</a:t>
                      </a:r>
                      <a:r>
                        <a:rPr lang="ru-RU" sz="2000" b="1" u="none" strike="noStrike" dirty="0">
                          <a:effectLst/>
                        </a:rPr>
                        <a:t>% </a:t>
                      </a:r>
                      <a:r>
                        <a:rPr lang="ru-RU" sz="2000" b="1" u="none" strike="noStrike" dirty="0" smtClean="0">
                          <a:effectLst/>
                        </a:rPr>
                        <a:t>б-х при </a:t>
                      </a:r>
                      <a:r>
                        <a:rPr lang="ru-RU" sz="2000" b="1" u="none" strike="noStrike" dirty="0">
                          <a:effectLst/>
                        </a:rPr>
                        <a:t>ИРЛ – </a:t>
                      </a:r>
                      <a:r>
                        <a:rPr lang="ru-RU" sz="2000" b="1" u="none" strike="noStrike" dirty="0" smtClean="0">
                          <a:effectLst/>
                        </a:rPr>
                        <a:t>всего 69</a:t>
                      </a:r>
                    </a:p>
                    <a:p>
                      <a:pPr algn="ctr" fontAlgn="b"/>
                      <a:endParaRPr lang="ru-RU" sz="2000" b="1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ru-RU" sz="2000" b="1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b"/>
                </a:tc>
              </a:tr>
              <a:tr h="1619004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ru-RU" sz="20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Внедрение    </a:t>
                      </a:r>
                    </a:p>
                    <a:p>
                      <a:pPr algn="l" fontAlgn="t"/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ru-RU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видеоНКЛ</a:t>
                      </a: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у 80 пациентов в пилотах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Внедрение</a:t>
                      </a:r>
                      <a:r>
                        <a:rPr lang="ru-RU" sz="20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инновационных методов</a:t>
                      </a: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НКЛ  для б-х М/ШЛУ</a:t>
                      </a:r>
                      <a:r>
                        <a:rPr lang="ru-RU" sz="20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ТБ на  амбулаторном</a:t>
                      </a:r>
                      <a:r>
                        <a:rPr lang="ru-RU" sz="20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этапе терапии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14 986</a:t>
                      </a:r>
                    </a:p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из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экономии</a:t>
                      </a:r>
                      <a:endParaRPr lang="ru-RU" sz="20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а) Закуп </a:t>
                      </a:r>
                      <a:r>
                        <a:rPr lang="ru-RU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таблетниц</a:t>
                      </a:r>
                      <a:r>
                        <a:rPr lang="ru-RU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–80 </a:t>
                      </a: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х $3,5 =$276</a:t>
                      </a:r>
                      <a:endParaRPr lang="en-US" sz="2000" b="1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б) Смартфонов – 84 х 71,8 = $6 035 </a:t>
                      </a:r>
                      <a:endParaRPr lang="en-US" sz="2000" b="1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в) Интернет- $3,5 х 24 </a:t>
                      </a:r>
                      <a:r>
                        <a:rPr lang="ru-RU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мес</a:t>
                      </a: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b="1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х84</a:t>
                      </a: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= $6952 </a:t>
                      </a:r>
                      <a:endParaRPr lang="en-US" sz="2000" b="1" u="none" strike="noStrike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г) Ноутбук – 4 х 431 = </a:t>
                      </a:r>
                      <a:r>
                        <a:rPr lang="en-US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1724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9972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4. Внедрение в ННЦФ-ОПТД дистанционных электронных </a:t>
                      </a:r>
                      <a:r>
                        <a:rPr lang="ru-RU" sz="1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ВКК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,  тренингов, консилиумов</a:t>
                      </a: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Оперативная связь ННЦФ с ОПТД  по РК – экспресс-консультации,</a:t>
                      </a:r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проведение совещаний в онлайн режиме 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$</a:t>
                      </a: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49 400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из экономии</a:t>
                      </a:r>
                    </a:p>
                  </a:txBody>
                  <a:tcPr marL="6279" marR="6279" marT="6279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ru-RU" sz="18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Админист</a:t>
                      </a:r>
                      <a:r>
                        <a:rPr lang="ru-RU" sz="18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-р проекта - 700$ в мес. х 18  </a:t>
                      </a:r>
                    </a:p>
                    <a:p>
                      <a:pPr algn="l" fontAlgn="b"/>
                      <a:r>
                        <a:rPr lang="ru-RU" sz="18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Специалиста по ТБ – 1000$ в мес. х 18 </a:t>
                      </a:r>
                    </a:p>
                    <a:p>
                      <a:pPr algn="l" fontAlgn="b"/>
                      <a:r>
                        <a:rPr lang="ru-RU" sz="18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IT</a:t>
                      </a:r>
                      <a:r>
                        <a:rPr lang="ru-RU" sz="18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специалиста - 200$ в мес. х 18 </a:t>
                      </a:r>
                    </a:p>
                    <a:p>
                      <a:pPr algn="l" fontAlgn="b"/>
                      <a:r>
                        <a:rPr lang="ru-RU" sz="18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Закуп ПК 3 </a:t>
                      </a:r>
                      <a:r>
                        <a:rPr lang="ru-RU" sz="18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ед</a:t>
                      </a:r>
                      <a:r>
                        <a:rPr lang="ru-RU" sz="18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, ЛСД </a:t>
                      </a:r>
                      <a:r>
                        <a:rPr lang="ru-RU" sz="18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телевиз</a:t>
                      </a:r>
                      <a:r>
                        <a:rPr lang="ru-RU" sz="18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. 2 </a:t>
                      </a:r>
                      <a:r>
                        <a:rPr lang="ru-RU" sz="18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ед</a:t>
                      </a:r>
                      <a:endParaRPr lang="ru-RU" sz="18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l" fontAlgn="b"/>
                      <a:r>
                        <a:rPr lang="ru-RU" sz="18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Камера с микрофоном, обучение, закуп бизнес-лицензии на связь.</a:t>
                      </a:r>
                    </a:p>
                  </a:txBody>
                  <a:tcPr marL="6279" marR="6279" marT="6279" marB="0" anchor="b"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43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" y="121921"/>
            <a:ext cx="11948160" cy="716279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+mn-lt"/>
              </a:rPr>
              <a:t>III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. Запрос на согласование  финансирования новых актуальных мероприятий из средств экономии бюджета 2017 г. проекта </a:t>
            </a:r>
            <a:r>
              <a:rPr lang="ru-RU" sz="2800" b="1" dirty="0" err="1" smtClean="0">
                <a:solidFill>
                  <a:srgbClr val="FFFF00"/>
                </a:solidFill>
                <a:latin typeface="+mn-lt"/>
              </a:rPr>
              <a:t>ГФ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 на 2018-2018 гг.  </a:t>
            </a:r>
            <a:endParaRPr lang="ru-RU" sz="28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302115"/>
              </p:ext>
            </p:extLst>
          </p:nvPr>
        </p:nvGraphicFramePr>
        <p:xfrm>
          <a:off x="-1" y="1032724"/>
          <a:ext cx="12054841" cy="5436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6407"/>
                <a:gridCol w="2871875"/>
                <a:gridCol w="1959428"/>
                <a:gridCol w="4407131"/>
              </a:tblGrid>
              <a:tr h="6259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Новые мероприятия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Обоснование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Бюджет в</a:t>
                      </a:r>
                      <a:r>
                        <a:rPr lang="en-US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$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Комментарии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</a:tr>
              <a:tr h="2405405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</a:p>
                    <a:p>
                      <a:pPr algn="l" fontAlgn="t"/>
                      <a:r>
                        <a:rPr lang="ru-RU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5. Консультационные услуги по разработке новых </a:t>
                      </a:r>
                      <a:r>
                        <a:rPr lang="ru-RU" sz="2000" b="1" u="none" strike="noStrike" dirty="0" err="1" smtClean="0">
                          <a:solidFill>
                            <a:srgbClr val="002060"/>
                          </a:solidFill>
                          <a:effectLst/>
                        </a:rPr>
                        <a:t>НПА</a:t>
                      </a:r>
                      <a:r>
                        <a:rPr lang="ru-RU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по ТБ (Рук-во по лечению ТБ, М/</a:t>
                      </a:r>
                      <a:r>
                        <a:rPr lang="ru-RU" sz="2000" b="1" u="none" strike="noStrike" dirty="0" err="1" smtClean="0">
                          <a:solidFill>
                            <a:srgbClr val="002060"/>
                          </a:solidFill>
                          <a:effectLst/>
                        </a:rPr>
                        <a:t>ШЛУ</a:t>
                      </a:r>
                      <a:r>
                        <a:rPr lang="ru-RU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ТБ, по </a:t>
                      </a:r>
                      <a:r>
                        <a:rPr lang="ru-RU" sz="2000" b="1" u="none" strike="noStrike" dirty="0" err="1" smtClean="0">
                          <a:solidFill>
                            <a:srgbClr val="002060"/>
                          </a:solidFill>
                          <a:effectLst/>
                        </a:rPr>
                        <a:t>МиО</a:t>
                      </a:r>
                      <a:r>
                        <a:rPr lang="ru-RU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в ТБ и др.)</a:t>
                      </a:r>
                      <a:endParaRPr lang="ru-RU" sz="2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2000" b="1" u="none" strike="noStrike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 fontAlgn="t"/>
                      <a:r>
                        <a:rPr lang="ru-RU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Внедряются</a:t>
                      </a:r>
                      <a:r>
                        <a:rPr lang="ru-RU" sz="2000" b="1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 новые методы </a:t>
                      </a:r>
                      <a:r>
                        <a:rPr lang="ru-RU" sz="2000" b="1" u="none" strike="noStrike" baseline="0" dirty="0" err="1" smtClean="0">
                          <a:solidFill>
                            <a:srgbClr val="002060"/>
                          </a:solidFill>
                          <a:effectLst/>
                        </a:rPr>
                        <a:t>ДЗ</a:t>
                      </a:r>
                      <a:r>
                        <a:rPr lang="ru-RU" sz="2000" b="1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, лечения, </a:t>
                      </a:r>
                      <a:r>
                        <a:rPr lang="ru-RU" sz="2000" b="1" u="none" strike="noStrike" baseline="0" dirty="0" err="1" smtClean="0">
                          <a:solidFill>
                            <a:srgbClr val="002060"/>
                          </a:solidFill>
                          <a:effectLst/>
                        </a:rPr>
                        <a:t>МиО</a:t>
                      </a:r>
                      <a:r>
                        <a:rPr lang="ru-RU" sz="2000" b="1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, отчетности при ТБ, М/</a:t>
                      </a:r>
                      <a:r>
                        <a:rPr lang="ru-RU" sz="2000" b="1" u="none" strike="noStrike" baseline="0" dirty="0" err="1" smtClean="0">
                          <a:solidFill>
                            <a:srgbClr val="002060"/>
                          </a:solidFill>
                          <a:effectLst/>
                        </a:rPr>
                        <a:t>ШЛУ</a:t>
                      </a:r>
                      <a:r>
                        <a:rPr lang="ru-RU" sz="2000" b="1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 ТБ – необходимо обновление по ним  </a:t>
                      </a:r>
                      <a:r>
                        <a:rPr lang="ru-RU" sz="2000" b="1" u="none" strike="noStrike" baseline="0" dirty="0" err="1" smtClean="0">
                          <a:solidFill>
                            <a:srgbClr val="002060"/>
                          </a:solidFill>
                          <a:effectLst/>
                        </a:rPr>
                        <a:t>НПА</a:t>
                      </a:r>
                      <a:endParaRPr lang="ru-RU" sz="2000" b="1" u="none" strike="noStrike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279" marR="6279" marT="6279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$</a:t>
                      </a:r>
                      <a:r>
                        <a:rPr lang="ru-RU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8 88</a:t>
                      </a:r>
                      <a:r>
                        <a:rPr lang="en-US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r>
                        <a:rPr lang="ru-RU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из </a:t>
                      </a:r>
                      <a:r>
                        <a:rPr lang="ru-RU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экономии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соответствующих</a:t>
                      </a:r>
                      <a:r>
                        <a:rPr lang="ru-RU" sz="2000" b="1" u="none" strike="noStrike" baseline="0" dirty="0" smtClean="0">
                          <a:solidFill>
                            <a:srgbClr val="002060"/>
                          </a:solidFill>
                          <a:effectLst/>
                        </a:rPr>
                        <a:t> статей расходов</a:t>
                      </a:r>
                      <a:endParaRPr lang="ru-RU" sz="2000" b="1" u="none" strike="noStrike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u="none" strike="noStrike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i="0" u="none" strike="noStrike" dirty="0" smtClean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2000" b="1" i="0" u="none" strike="noStrike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ru-RU" sz="20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Разработка Руководства по МИО – 5 человек </a:t>
                      </a:r>
                      <a:r>
                        <a:rPr lang="ru-RU" sz="20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х20</a:t>
                      </a:r>
                      <a:r>
                        <a:rPr lang="ru-RU" sz="20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дней </a:t>
                      </a:r>
                      <a:r>
                        <a:rPr lang="ru-RU" sz="20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х46,78</a:t>
                      </a:r>
                      <a:r>
                        <a:rPr lang="ru-RU" sz="20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$ в день</a:t>
                      </a:r>
                    </a:p>
                    <a:p>
                      <a:pPr algn="l" fontAlgn="t"/>
                      <a:r>
                        <a:rPr lang="ru-RU" sz="20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Разработка Руководства по лечению – 3 чел Х 30 дней х 46,78$</a:t>
                      </a:r>
                      <a:endParaRPr lang="ru-RU" sz="2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05405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6. Финансирование полной 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ставки </a:t>
                      </a:r>
                      <a:r>
                        <a:rPr lang="ru-RU" sz="20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администрат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 -логиста СР – по ТБ/</a:t>
                      </a:r>
                      <a:r>
                        <a:rPr lang="ru-RU" sz="2000" b="1" i="0" u="none" strike="noStrike" baseline="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Миграц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 на 3-4 кв. 2018 г.</a:t>
                      </a:r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Увеличение нагрузки в указанный период – семинары, совещания, распространение </a:t>
                      </a:r>
                      <a:r>
                        <a:rPr lang="ru-RU" sz="2000" b="1" u="none" strike="noStrike" dirty="0" err="1" smtClean="0">
                          <a:solidFill>
                            <a:schemeClr val="bg1"/>
                          </a:solidFill>
                          <a:effectLst/>
                        </a:rPr>
                        <a:t>ИОМ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$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2 291  </a:t>
                      </a:r>
                    </a:p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из экономии</a:t>
                      </a:r>
                    </a:p>
                    <a:p>
                      <a:pPr algn="ctr" fontAlgn="ctr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Сейчас  100% ставка 192,000 т., т.к.  1 -2 кв. занятость 50%, в</a:t>
                      </a:r>
                      <a:r>
                        <a:rPr lang="en-US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последующие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кв.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будет 100%. Запрос на </a:t>
                      </a:r>
                      <a:r>
                        <a:rPr lang="ru-RU" sz="20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увелич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 на 132 891т./мес. до полной ставки 324 891 т.</a:t>
                      </a:r>
                    </a:p>
                    <a:p>
                      <a:pPr algn="l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20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b"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866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" y="121921"/>
            <a:ext cx="11948160" cy="1029985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latin typeface="+mn-lt"/>
              </a:rPr>
              <a:t>IV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. Запрос на согласование  финансирования новых актуальных мероприятий из средств экономии бюджета 2017 г. проекта </a:t>
            </a:r>
            <a:r>
              <a:rPr lang="ru-RU" sz="2800" b="1" dirty="0" err="1" smtClean="0">
                <a:solidFill>
                  <a:srgbClr val="FFFF00"/>
                </a:solidFill>
                <a:latin typeface="+mn-lt"/>
              </a:rPr>
              <a:t>ГФ</a:t>
            </a:r>
            <a:r>
              <a:rPr lang="ru-RU" sz="2800" b="1" dirty="0" smtClean="0">
                <a:solidFill>
                  <a:srgbClr val="FFFF00"/>
                </a:solidFill>
                <a:latin typeface="+mn-lt"/>
              </a:rPr>
              <a:t> на 2018-2018 гг.  </a:t>
            </a:r>
            <a:endParaRPr lang="ru-RU" sz="2800" b="1" dirty="0">
              <a:solidFill>
                <a:srgbClr val="FFFF0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2821428"/>
              </p:ext>
            </p:extLst>
          </p:nvPr>
        </p:nvGraphicFramePr>
        <p:xfrm>
          <a:off x="206631" y="1365661"/>
          <a:ext cx="11871960" cy="5185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559"/>
                <a:gridCol w="3102472"/>
                <a:gridCol w="3146961"/>
                <a:gridCol w="2993968"/>
              </a:tblGrid>
              <a:tr h="3643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Новые мероприятия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Обоснование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Бюджет в</a:t>
                      </a:r>
                      <a:r>
                        <a:rPr lang="en-US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$</a:t>
                      </a:r>
                      <a:r>
                        <a:rPr lang="ru-RU" sz="2000" b="1" i="0" u="none" strike="noStrike" dirty="0" smtClean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2000" b="1" i="0" u="none" strike="noStrik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Times New Roman"/>
                        </a:rPr>
                        <a:t>Комментарии</a:t>
                      </a: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</a:tr>
              <a:tr h="2410795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 smtClean="0">
                          <a:solidFill>
                            <a:srgbClr val="FFFFFF"/>
                          </a:solidFill>
                          <a:effectLst/>
                        </a:rPr>
                        <a:t> </a:t>
                      </a:r>
                    </a:p>
                    <a:p>
                      <a:pPr algn="l" fontAlgn="t"/>
                      <a:r>
                        <a:rPr lang="ru-RU" sz="2000" b="1" u="none" strike="noStrike" dirty="0" smtClean="0">
                          <a:solidFill>
                            <a:srgbClr val="FFFFFF"/>
                          </a:solidFill>
                          <a:effectLst/>
                        </a:rPr>
                        <a:t>7. </a:t>
                      </a:r>
                      <a:r>
                        <a:rPr lang="ru-RU" sz="1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СР</a:t>
                      </a:r>
                      <a:r>
                        <a:rPr lang="ru-RU" sz="1800" b="1" u="none" strike="noStrike" dirty="0" smtClean="0">
                          <a:solidFill>
                            <a:srgbClr val="FFFFFF"/>
                          </a:solidFill>
                          <a:effectLst/>
                        </a:rPr>
                        <a:t>- пилот НПО по ТБ/Миграция</a:t>
                      </a:r>
                      <a:r>
                        <a:rPr lang="ru-RU" sz="1800" b="1" u="none" strike="noStrike" baseline="0" dirty="0" smtClean="0">
                          <a:solidFill>
                            <a:srgbClr val="FFFFFF"/>
                          </a:solidFill>
                          <a:effectLst/>
                        </a:rPr>
                        <a:t> в ЮКО, </a:t>
                      </a:r>
                      <a:r>
                        <a:rPr lang="ru-RU" sz="1800" b="1" u="none" strike="noStrike" baseline="0" dirty="0" err="1" smtClean="0">
                          <a:solidFill>
                            <a:srgbClr val="FFFFFF"/>
                          </a:solidFill>
                          <a:effectLst/>
                        </a:rPr>
                        <a:t>С</a:t>
                      </a:r>
                      <a:r>
                        <a:rPr lang="ru-RU" sz="1800" b="1" u="none" strike="noStrike" dirty="0" err="1" smtClean="0">
                          <a:solidFill>
                            <a:srgbClr val="FFFFFF"/>
                          </a:solidFill>
                          <a:effectLst/>
                        </a:rPr>
                        <a:t>арыагашский</a:t>
                      </a:r>
                      <a:r>
                        <a:rPr lang="ru-RU" sz="1800" b="1" u="none" strike="noStrike" dirty="0" smtClean="0">
                          <a:solidFill>
                            <a:srgbClr val="FFFFFF"/>
                          </a:solidFill>
                          <a:effectLst/>
                        </a:rPr>
                        <a:t> район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  <a:endParaRPr lang="ru-RU" sz="1800" b="1" u="none" strike="noStrike" dirty="0" smtClean="0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algn="l" fontAlgn="t"/>
                      <a:r>
                        <a:rPr lang="ru-RU" sz="1800" b="1" u="none" strike="noStrike" dirty="0" smtClean="0">
                          <a:solidFill>
                            <a:srgbClr val="FFFFFF"/>
                          </a:solidFill>
                          <a:effectLst/>
                        </a:rPr>
                        <a:t>Основной поток мигрантов в </a:t>
                      </a:r>
                      <a:r>
                        <a:rPr lang="ru-RU" sz="1800" b="1" u="none" strike="noStrike" dirty="0" err="1" smtClean="0">
                          <a:solidFill>
                            <a:srgbClr val="FFFFFF"/>
                          </a:solidFill>
                          <a:effectLst/>
                        </a:rPr>
                        <a:t>ЮКО</a:t>
                      </a:r>
                      <a:r>
                        <a:rPr lang="ru-RU" sz="1800" b="1" u="none" strike="noStrike" dirty="0" smtClean="0">
                          <a:solidFill>
                            <a:srgbClr val="FFFFFF"/>
                          </a:solidFill>
                          <a:effectLst/>
                        </a:rPr>
                        <a:t> проходит через </a:t>
                      </a:r>
                      <a:r>
                        <a:rPr lang="ru-RU" sz="1800" b="1" u="none" strike="noStrike" dirty="0" err="1" smtClean="0">
                          <a:solidFill>
                            <a:srgbClr val="FFFFFF"/>
                          </a:solidFill>
                          <a:effectLst/>
                        </a:rPr>
                        <a:t>Сарыагашский</a:t>
                      </a:r>
                      <a:r>
                        <a:rPr lang="ru-RU" sz="1800" b="1" u="none" strike="noStrike" dirty="0" smtClean="0">
                          <a:solidFill>
                            <a:srgbClr val="FFFFFF"/>
                          </a:solidFill>
                          <a:effectLst/>
                        </a:rPr>
                        <a:t> район</a:t>
                      </a:r>
                      <a:endParaRPr lang="ru-RU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$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18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304</a:t>
                      </a:r>
                      <a:r>
                        <a:rPr lang="ru-RU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– из экономии +  </a:t>
                      </a:r>
                    </a:p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$</a:t>
                      </a:r>
                      <a:r>
                        <a:rPr lang="ru-RU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1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9 612</a:t>
                      </a:r>
                      <a:r>
                        <a:rPr lang="ru-RU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  перепрофилирование </a:t>
                      </a:r>
                    </a:p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бюджета по трансп. </a:t>
                      </a:r>
                      <a:r>
                        <a:rPr lang="ru-RU" sz="18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расх</a:t>
                      </a:r>
                      <a:r>
                        <a:rPr lang="ru-RU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. 2018 г. </a:t>
                      </a:r>
                    </a:p>
                    <a:p>
                      <a:pPr algn="ctr" fontAlgn="ctr"/>
                      <a:r>
                        <a:rPr lang="ru-RU" sz="18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Всего -  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$</a:t>
                      </a:r>
                      <a:r>
                        <a:rPr lang="ru-RU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23 916</a:t>
                      </a:r>
                    </a:p>
                  </a:txBody>
                  <a:tcPr marL="6279" marR="6279" marT="6279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  <a:r>
                        <a:rPr lang="ru-RU" sz="1800" b="1" u="none" strike="noStrike" dirty="0" smtClean="0">
                          <a:solidFill>
                            <a:srgbClr val="FFFFFF"/>
                          </a:solidFill>
                          <a:effectLst/>
                        </a:rPr>
                        <a:t>Доп. пилотная территория. Стандартный штат и бюджет был </a:t>
                      </a:r>
                      <a:r>
                        <a:rPr lang="ru-RU" sz="1800" b="1" u="none" strike="noStrike" baseline="0" dirty="0" smtClean="0">
                          <a:solidFill>
                            <a:srgbClr val="FFFFFF"/>
                          </a:solidFill>
                          <a:effectLst/>
                        </a:rPr>
                        <a:t> </a:t>
                      </a:r>
                      <a:r>
                        <a:rPr lang="ru-RU" sz="1800" b="1" u="none" strike="noStrike" dirty="0" smtClean="0">
                          <a:solidFill>
                            <a:srgbClr val="FFFFFF"/>
                          </a:solidFill>
                          <a:effectLst/>
                        </a:rPr>
                        <a:t>предварительно согласован.</a:t>
                      </a:r>
                      <a:endParaRPr lang="en-US" sz="1800" b="1" u="none" strike="noStrike" dirty="0" smtClean="0">
                        <a:solidFill>
                          <a:srgbClr val="FFFFFF"/>
                        </a:solidFill>
                        <a:effectLst/>
                      </a:endParaRPr>
                    </a:p>
                    <a:p>
                      <a:pPr algn="l" fontAlgn="b"/>
                      <a:endParaRPr lang="ru-RU" sz="18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1800" b="1" i="0" u="none" strike="noStrike" dirty="0" smtClean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ru-RU" sz="1800" b="1" i="0" u="none" strike="noStrike" dirty="0" smtClean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 anchor="b">
                    <a:solidFill>
                      <a:srgbClr val="002060"/>
                    </a:solidFill>
                  </a:tcPr>
                </a:tc>
              </a:tr>
              <a:tr h="2410795">
                <a:tc>
                  <a:txBody>
                    <a:bodyPr/>
                    <a:lstStyle/>
                    <a:p>
                      <a:pPr algn="l" fontAlgn="t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ru-RU" sz="2000" b="1" i="0" u="none" strike="noStrike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Распечатка </a:t>
                      </a:r>
                      <a:r>
                        <a:rPr lang="ru-RU" sz="20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ИОМ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для </a:t>
                      </a:r>
                      <a:r>
                        <a:rPr lang="ru-RU" sz="2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СР 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– ТБ/Миграция  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ru-RU" sz="20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ИОМ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по ТБ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для мигрантов, 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диаспор и в  поликлиниках</a:t>
                      </a:r>
                    </a:p>
                    <a:p>
                      <a:pPr algn="l" fontAlgn="t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279" marR="6279" marT="6279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$6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313</a:t>
                      </a:r>
                      <a:r>
                        <a:rPr lang="en-US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– 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из экономии</a:t>
                      </a:r>
                    </a:p>
                    <a:p>
                      <a:pPr algn="ctr" fontAlgn="ctr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279" marR="6279" marT="6279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 видов ИОМ-  </a:t>
                      </a:r>
                      <a:r>
                        <a:rPr lang="ru-RU" sz="20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лифлеты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, брошюры, блокноты, постеры, журналы для м/с Итого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на сумму - 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2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196 924 т</a:t>
                      </a:r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  <a:p>
                      <a:pPr algn="l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ru-RU" sz="2000" b="1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279" marR="6279" marT="6279" marB="0" anchor="b"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57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5777</TotalTime>
  <Words>978</Words>
  <Application>Microsoft Office PowerPoint</Application>
  <PresentationFormat>Произвольный</PresentationFormat>
  <Paragraphs>212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Office Theme</vt:lpstr>
      <vt:lpstr>1_Office Theme</vt:lpstr>
      <vt:lpstr>     СКК. Астана, 12 апреля 2018 года </vt:lpstr>
      <vt:lpstr>Причины экономии</vt:lpstr>
      <vt:lpstr>Экономия по статьям расхода</vt:lpstr>
      <vt:lpstr>Прогноз охвата лечением б - х с  преШЛУ и ШЛУ ТБ в 2018-2019 гг. по ГФ и проекту ПВИЗ</vt:lpstr>
      <vt:lpstr>Презентация PowerPoint</vt:lpstr>
      <vt:lpstr> I. Запрос на согласование закупа ПТП для ИРЛ и ДРЛ  на 2018-2019 гг. из средств ГФ -  экономия и перепрофилирование (на полные курсы ХТ, через GDF)  </vt:lpstr>
      <vt:lpstr>II. Запрос на согласование  финансирования новых актуальных мероприятий из средств экономии бюджета 2017 г. проекта ГФ на 2018-2018 гг.  </vt:lpstr>
      <vt:lpstr>III. Запрос на согласование  финансирования новых актуальных мероприятий из средств экономии бюджета 2017 г. проекта ГФ на 2018-2018 гг.  </vt:lpstr>
      <vt:lpstr>IV. Запрос на согласование  финансирования новых актуальных мероприятий из средств экономии бюджета 2017 г. проекта ГФ на 2018-2018 гг.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&lt;country&gt;: &lt;title of presentation&gt;</dc:title>
  <dc:creator>Project HOPE</dc:creator>
  <cp:lastModifiedBy>Windows User</cp:lastModifiedBy>
  <cp:revision>570</cp:revision>
  <cp:lastPrinted>2018-04-10T11:40:29Z</cp:lastPrinted>
  <dcterms:created xsi:type="dcterms:W3CDTF">2016-07-14T06:58:14Z</dcterms:created>
  <dcterms:modified xsi:type="dcterms:W3CDTF">2018-04-11T18:15:42Z</dcterms:modified>
</cp:coreProperties>
</file>