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359" r:id="rId4"/>
    <p:sldId id="361" r:id="rId5"/>
    <p:sldId id="369" r:id="rId6"/>
    <p:sldId id="360" r:id="rId7"/>
    <p:sldId id="370" r:id="rId8"/>
    <p:sldId id="373" r:id="rId9"/>
    <p:sldId id="379" r:id="rId10"/>
    <p:sldId id="3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C1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74" autoAdjust="0"/>
    <p:restoredTop sz="81257" autoAdjust="0"/>
  </p:normalViewPr>
  <p:slideViewPr>
    <p:cSldViewPr snapToGrid="0">
      <p:cViewPr>
        <p:scale>
          <a:sx n="62" d="100"/>
          <a:sy n="62" d="100"/>
        </p:scale>
        <p:origin x="-1116" y="-3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30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u="none" baseline="0" dirty="0" smtClean="0">
                <a:solidFill>
                  <a:srgbClr val="FFFF00"/>
                </a:solidFill>
              </a:rPr>
              <a:t>Запрос на использование  средств экономии по Гранту </a:t>
            </a:r>
            <a:r>
              <a:rPr lang="ru-RU" sz="2800" b="1" i="0" u="none" baseline="0" dirty="0" err="1" smtClean="0">
                <a:solidFill>
                  <a:srgbClr val="FFFF00"/>
                </a:solidFill>
              </a:rPr>
              <a:t>ГФ</a:t>
            </a:r>
            <a:r>
              <a:rPr lang="ru-RU" sz="2800" b="1" i="0" u="none" baseline="0" dirty="0" smtClean="0">
                <a:solidFill>
                  <a:srgbClr val="FFFF00"/>
                </a:solidFill>
              </a:rPr>
              <a:t>  на новые активности</a:t>
            </a:r>
            <a:r>
              <a:rPr lang="en-US" sz="28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ru-RU" sz="28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en-US" sz="2800" b="1" i="0" u="none" baseline="0" dirty="0" smtClean="0">
                <a:solidFill>
                  <a:srgbClr val="FFFF00"/>
                </a:solidFill>
              </a:rPr>
              <a:t>(1 066 599$)</a:t>
            </a:r>
            <a:endParaRPr lang="ru-RU" sz="2800" b="1" i="0" u="none" baseline="0" dirty="0">
              <a:solidFill>
                <a:srgbClr val="FFFF00"/>
              </a:solidFill>
            </a:endParaRPr>
          </a:p>
        </c:rich>
      </c:tx>
      <c:layout>
        <c:manualLayout>
          <c:xMode val="edge"/>
          <c:yMode val="edge"/>
          <c:x val="0.1873231991834354"/>
          <c:y val="9.6104737818485872E-3"/>
        </c:manualLayout>
      </c:layout>
      <c:overlay val="0"/>
      <c:spPr>
        <a:solidFill>
          <a:srgbClr val="002060"/>
        </a:solidFill>
        <a:ln>
          <a:solidFill>
            <a:schemeClr val="accent1"/>
          </a:solidFill>
        </a:ln>
        <a:effectLst/>
      </c:spPr>
    </c:title>
    <c:autoTitleDeleted val="0"/>
    <c:view3D>
      <c:rotX val="75"/>
      <c:rotY val="103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7.3653198653198656E-3"/>
          <c:y val="6.5443512449257779E-2"/>
          <c:w val="0.9907407407407407"/>
          <c:h val="0.778666443593495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Новые активности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explosion val="14"/>
          <c:dPt>
            <c:idx val="0"/>
            <c:bubble3D val="0"/>
            <c:spPr>
              <a:gradFill flip="none" rotWithShape="1">
                <a:gsLst>
                  <a:gs pos="0">
                    <a:srgbClr val="7030A0"/>
                  </a:gs>
                  <a:gs pos="92000">
                    <a:srgbClr val="030C17"/>
                  </a:gs>
                  <a:gs pos="100000">
                    <a:srgbClr val="5B9BD5">
                      <a:tint val="23500"/>
                      <a:satMod val="160000"/>
                    </a:srgbClr>
                  </a:gs>
                </a:gsLst>
                <a:lin ang="13500000" scaled="1"/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4.7083527058332164E-3"/>
                  <c:y val="-2.8750263643775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931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715883684987377E-3"/>
                  <c:y val="-3.92128978138345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879290936478134E-3"/>
                  <c:y val="-1.61514142436662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88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705681563382519E-3"/>
                  <c:y val="1.92919180791326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r>
                      <a:rPr lang="en-US" baseline="0" dirty="0" smtClean="0"/>
                      <a:t> 908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1827709831768183E-3"/>
                  <c:y val="3.39398621541422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48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494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Закуп ПТП</c:v>
                </c:pt>
                <c:pt idx="1">
                  <c:v>Проект Дистанционный ЦВКК</c:v>
                </c:pt>
                <c:pt idx="2">
                  <c:v>Разработка новых НПА</c:v>
                </c:pt>
                <c:pt idx="3">
                  <c:v>ВидеоНКЛ</c:v>
                </c:pt>
                <c:pt idx="4">
                  <c:v>Доп.финансир.СР - ХОУП</c:v>
                </c:pt>
                <c:pt idx="5">
                  <c:v>Закуп портсистем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931922</c:v>
                </c:pt>
                <c:pt idx="1">
                  <c:v>49400</c:v>
                </c:pt>
                <c:pt idx="2">
                  <c:v>8888</c:v>
                </c:pt>
                <c:pt idx="3">
                  <c:v>14986</c:v>
                </c:pt>
                <c:pt idx="4">
                  <c:v>12909</c:v>
                </c:pt>
                <c:pt idx="5">
                  <c:v>48495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59318329428518557"/>
          <c:w val="1"/>
          <c:h val="0.1203476863460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250B-50CA-4E9F-9647-B234B5125EA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81A8B-0B9A-4C54-8E66-BC46C3F7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6616-5E2A-4F5C-A576-FD369BE06EDF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4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37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21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70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17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27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9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7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93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4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9053-6FF0-4F0E-9CF0-BF27A7E9F31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053" y="5958841"/>
            <a:ext cx="10459810" cy="6913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СКК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Астана, 12 апреля 2018 года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" y="381000"/>
            <a:ext cx="10683241" cy="550920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rgbClr val="FFFF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Согласование на использование </a:t>
            </a:r>
            <a:r>
              <a:rPr lang="ru-RU" sz="4000" b="1" dirty="0">
                <a:solidFill>
                  <a:srgbClr val="FFFF00"/>
                </a:solidFill>
              </a:rPr>
              <a:t>средств </a:t>
            </a:r>
            <a:r>
              <a:rPr lang="ru-RU" sz="4000" b="1" dirty="0" smtClean="0">
                <a:solidFill>
                  <a:srgbClr val="FFFF00"/>
                </a:solidFill>
              </a:rPr>
              <a:t>экономии 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2017 г. по </a:t>
            </a:r>
            <a:r>
              <a:rPr lang="ru-RU" sz="4000" b="1" dirty="0">
                <a:solidFill>
                  <a:srgbClr val="FFFF00"/>
                </a:solidFill>
              </a:rPr>
              <a:t>гранту </a:t>
            </a:r>
            <a:r>
              <a:rPr lang="ru-RU" sz="4000" b="1" dirty="0" smtClean="0">
                <a:solidFill>
                  <a:srgbClr val="FFFF00"/>
                </a:solidFill>
              </a:rPr>
              <a:t>Глобального </a:t>
            </a:r>
            <a:r>
              <a:rPr lang="ru-RU" sz="4000" b="1" dirty="0">
                <a:solidFill>
                  <a:srgbClr val="FFFF00"/>
                </a:solidFill>
              </a:rPr>
              <a:t>фонда для борьбы со СПИДом, туберкулезом и </a:t>
            </a:r>
            <a:r>
              <a:rPr lang="ru-RU" sz="4000" b="1" dirty="0" smtClean="0">
                <a:solidFill>
                  <a:srgbClr val="FFFF00"/>
                </a:solidFill>
              </a:rPr>
              <a:t>малярией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по компоненту «Туберкулез»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algn="ctr"/>
            <a:endParaRPr lang="en-US" sz="4000" b="1" dirty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Менеджер </a:t>
            </a:r>
            <a:r>
              <a:rPr lang="ru-RU" sz="2400" b="1" dirty="0" err="1" smtClean="0">
                <a:solidFill>
                  <a:schemeClr val="bg1"/>
                </a:solidFill>
              </a:rPr>
              <a:t>ГРП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lang="ru-RU" sz="2400" b="1" dirty="0" err="1" smtClean="0">
                <a:solidFill>
                  <a:schemeClr val="bg1"/>
                </a:solidFill>
              </a:rPr>
              <a:t>ГФ</a:t>
            </a:r>
            <a:r>
              <a:rPr lang="ru-RU" sz="2400" b="1" dirty="0" smtClean="0">
                <a:solidFill>
                  <a:schemeClr val="bg1"/>
                </a:solidFill>
              </a:rPr>
              <a:t> -  Ш. Исмаилов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0" y="1173678"/>
            <a:ext cx="9144000" cy="458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2200" y="137161"/>
            <a:ext cx="6781800" cy="457199"/>
          </a:xfrm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+mn-lt"/>
              </a:rPr>
              <a:t>Причины экономии</a:t>
            </a:r>
            <a:endParaRPr lang="ru-RU" sz="32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70560"/>
            <a:ext cx="11704320" cy="6065520"/>
          </a:xfrm>
          <a:solidFill>
            <a:schemeClr val="accent5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 </a:t>
            </a:r>
            <a:endParaRPr lang="ru-RU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chemeClr val="accent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200" b="1" dirty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При реализации проекта гранта Глобального фонда в 2017 году сформировалась экономия финансовых средств в размере 1 </a:t>
            </a:r>
            <a:r>
              <a:rPr lang="ru-RU" sz="11200" b="1" dirty="0" smtClean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066 599 </a:t>
            </a:r>
            <a:r>
              <a:rPr lang="ru-RU" sz="11200" b="1" dirty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долларов США в результате</a:t>
            </a:r>
            <a:r>
              <a:rPr lang="ru-RU" sz="11200" b="1" dirty="0" smtClean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9600" dirty="0">
              <a:solidFill>
                <a:schemeClr val="accent4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Задержка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на 1 кв. работы с СР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пилотными регионами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– ОПТД. Требовалось обучение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набор персонала, новые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ТЗ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презентации проектов в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Акиматах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УЗ, так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как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внедряются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впервые;</a:t>
            </a: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Работы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 </a:t>
            </a:r>
            <a:r>
              <a:rPr lang="ru-RU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НПО по ТБ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началась в 3 кв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. , т.к. изменились сайты, число НПО, группы риска 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СКК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), тендеры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приходилось проводить два – три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раза (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первый опыт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РК,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ожидание </a:t>
            </a:r>
            <a:r>
              <a:rPr lang="ru-RU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обновленного </a:t>
            </a:r>
            <a:r>
              <a:rPr lang="en-US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ML – 2 </a:t>
            </a:r>
            <a:r>
              <a:rPr lang="ru-RU" sz="7200" b="1" dirty="0" err="1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);</a:t>
            </a: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по договорам с национальными и внешними консультантами (не наняты 3 эксперта, из них 2 местных и 1 внешний);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средств при подписании договора с ПРООН (цена реагентов была ниже бюджетной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); Договор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 ПРООН подписан во 2 кв.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ГФ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при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тренингах, семинарах, совещаниях (цена проезда, проживания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участников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аренда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зала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была ниже бюджетной,);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по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закупкам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ТМЦ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: медицинского оборудования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компьютеров, автотранспорта (закупочная цена была ниже бюджетной);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Так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же на позднее начало реализации мероприятий гранта повлияла необходимость использования средств экономии проекта по «Миграции и ТБ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» и по цене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ПТП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СКК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ГФ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),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перепрофилирование мероприятий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(доп. закуп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ПТП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КРЛ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– новые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реком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. ВОЗ) – соответственно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ожидание обновленного </a:t>
            </a:r>
            <a:r>
              <a:rPr lang="en-US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ML – 2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кв.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5900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800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  </a:t>
            </a:r>
            <a:endParaRPr lang="ru-RU" sz="3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1720" y="152401"/>
            <a:ext cx="7513320" cy="533399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Экономия по статьям расхода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374675"/>
              </p:ext>
            </p:extLst>
          </p:nvPr>
        </p:nvGraphicFramePr>
        <p:xfrm>
          <a:off x="182880" y="762000"/>
          <a:ext cx="11856719" cy="5771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215"/>
                <a:gridCol w="2772381"/>
                <a:gridCol w="2667762"/>
                <a:gridCol w="4010361"/>
              </a:tblGrid>
              <a:tr h="730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Мероприятия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Выделенный бюджет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Экономия 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Основные причины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5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ОПТД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385 832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241 338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договоров во 2 кв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6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272 987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122 040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договоров в 3 кв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 (с сентября)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92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KNCV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111 083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34 919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договора в марте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97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1 069 360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305 076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Цена реагентов была ниже бюджетной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1146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2 683 374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363 226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Экономия на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проезд, проживание участников совещаний,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тренингов, аренду зала;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6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4 522 636 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1 066 599  </a:t>
                      </a:r>
                      <a:r>
                        <a:rPr lang="en-US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$</a:t>
                      </a:r>
                      <a:endParaRPr lang="ru-RU" sz="32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93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131"/>
            <a:ext cx="12192000" cy="539076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Прогноз охвата лечением б - х с  пре-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ШЛУ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 и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ШЛУ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 ТБ в 2018-2019 гг. по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 и проекту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ПВИЗ</a:t>
            </a:r>
            <a:endParaRPr lang="en-US" sz="24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8674"/>
              </p:ext>
            </p:extLst>
          </p:nvPr>
        </p:nvGraphicFramePr>
        <p:xfrm>
          <a:off x="117566" y="1557832"/>
          <a:ext cx="11879388" cy="5256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89"/>
                <a:gridCol w="2347812"/>
                <a:gridCol w="1692891"/>
                <a:gridCol w="1005154"/>
                <a:gridCol w="2420305"/>
                <a:gridCol w="1309346"/>
                <a:gridCol w="917891"/>
              </a:tblGrid>
              <a:tr h="36822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Градация пациентов по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ТЛЧ</a:t>
                      </a:r>
                      <a:endParaRPr lang="ru-RU" sz="2000" b="1" i="0" u="none" strike="noStrike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2018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г. ( в % к итогу )</a:t>
                      </a:r>
                      <a:endParaRPr lang="en-US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19 г. ( в % к итогу )</a:t>
                      </a:r>
                      <a:endParaRPr lang="en-US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71593">
                <a:tc vMerge="1"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Абс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число б-х  для </a:t>
                      </a:r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ИРЛ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Охват </a:t>
                      </a:r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ИРЛ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число б-х  для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ИРЛ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ИРЛ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</a:tr>
              <a:tr h="90387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 пре-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к</a:t>
                      </a:r>
                    </a:p>
                    <a:p>
                      <a:pPr algn="l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фторхинолон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ам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230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433 -  (по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</a:rPr>
                        <a:t>ГФ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   237 – (по   проекту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</a:rPr>
                        <a:t>ПВИЗ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27,6%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15,0%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219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19077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  пре-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– к        инъекционным </a:t>
                      </a:r>
                      <a:r>
                        <a:rPr lang="ru-RU" sz="20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ПТП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919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095">
                <a:tc v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873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11826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«Полная»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к</a:t>
                      </a:r>
                    </a:p>
                    <a:p>
                      <a:pPr algn="ctr" fontAlgn="b"/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ПТП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423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693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241 (по 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ГФ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968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Итого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1572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1785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1440" y="770708"/>
            <a:ext cx="11991703" cy="7075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В 2017 г. ВОЗ выпустил новые рекомендации по лечению М/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</a:rPr>
              <a:t>ШЛУ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 ТБ новыми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</a:rPr>
              <a:t>ПТП</a:t>
            </a:r>
            <a:r>
              <a:rPr lang="ru-RU" sz="24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по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</a:rPr>
              <a:t>ИРЛ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 и </a:t>
            </a:r>
            <a:r>
              <a:rPr lang="ru-RU" sz="2400" b="1" dirty="0" err="1" smtClean="0">
                <a:solidFill>
                  <a:srgbClr val="FF0000"/>
                </a:solidFill>
                <a:latin typeface="Calibri"/>
              </a:rPr>
              <a:t>КРЛ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.    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(в 2018-2019 гг.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СРЛ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 в стране все пациенты с М/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ШЛУ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 ТБ обеспечены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ПТП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)</a:t>
            </a:r>
            <a:endParaRPr lang="en-US" sz="2400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52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77096"/>
              </p:ext>
            </p:extLst>
          </p:nvPr>
        </p:nvGraphicFramePr>
        <p:xfrm>
          <a:off x="0" y="228600"/>
          <a:ext cx="12070080" cy="8057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6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" y="137161"/>
            <a:ext cx="11887200" cy="73151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закупа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ПТП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для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ИРЛ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и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ДРЛ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 на 2018-2019 гг. из средств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-  экономия и </a:t>
            </a: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перепрофилирование 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(на полные курсы </a:t>
            </a:r>
            <a:r>
              <a:rPr lang="ru-RU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ХТ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, через </a:t>
            </a:r>
            <a:r>
              <a:rPr lang="en-US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GDF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) 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ru-RU" sz="2800" b="1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372080"/>
              </p:ext>
            </p:extLst>
          </p:nvPr>
        </p:nvGraphicFramePr>
        <p:xfrm>
          <a:off x="152400" y="990601"/>
          <a:ext cx="11856720" cy="5852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163"/>
                <a:gridCol w="2586354"/>
                <a:gridCol w="1760590"/>
                <a:gridCol w="2539613"/>
              </a:tblGrid>
              <a:tr h="1235042">
                <a:tc>
                  <a:txBody>
                    <a:bodyPr/>
                    <a:lstStyle/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Источник финансирования</a:t>
                      </a:r>
                      <a:endParaRPr lang="ru-RU" sz="28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Сумма (всего в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ru-RU" sz="2000" b="1" dirty="0" smtClean="0"/>
                        <a:t> США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ru-RU" sz="2000" b="1" dirty="0" smtClean="0"/>
                        <a:t>) на закуп </a:t>
                      </a:r>
                      <a:r>
                        <a:rPr lang="ru-RU" sz="2000" b="1" dirty="0" err="1" smtClean="0"/>
                        <a:t>ПТП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931 922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Стоимость лечения 1-го пациента ( в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ru-RU" sz="2000" b="1" dirty="0" smtClean="0"/>
                        <a:t> США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ru-RU" sz="2000" b="1" dirty="0" smtClean="0"/>
                        <a:t>) 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Прогноз дополнительного охвата </a:t>
                      </a:r>
                      <a:r>
                        <a:rPr lang="ru-RU" sz="2000" b="1" dirty="0" err="1" smtClean="0"/>
                        <a:t>ИРЛ</a:t>
                      </a:r>
                      <a:r>
                        <a:rPr lang="ru-RU" sz="2000" b="1" dirty="0" smtClean="0"/>
                        <a:t>  </a:t>
                      </a:r>
                      <a:r>
                        <a:rPr lang="ru-RU" sz="2000" b="1" dirty="0" err="1" smtClean="0"/>
                        <a:t>ШЛУ</a:t>
                      </a:r>
                      <a:r>
                        <a:rPr lang="ru-RU" sz="2000" b="1" dirty="0" smtClean="0"/>
                        <a:t> ТБ б-х  и  </a:t>
                      </a:r>
                      <a:r>
                        <a:rPr lang="ru-RU" sz="2000" b="1" dirty="0" err="1" smtClean="0"/>
                        <a:t>ДРЛ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120155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1. Согласование использование средств экономии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проекта </a:t>
                      </a:r>
                      <a:r>
                        <a:rPr lang="ru-RU" sz="2000" b="1" dirty="0" err="1" smtClean="0"/>
                        <a:t>ГФ</a:t>
                      </a:r>
                      <a:r>
                        <a:rPr lang="ru-RU" sz="2000" b="1" dirty="0" smtClean="0"/>
                        <a:t> 2017 г. для закупа </a:t>
                      </a:r>
                      <a:r>
                        <a:rPr lang="ru-RU" sz="2000" b="1" dirty="0" err="1" smtClean="0"/>
                        <a:t>ПТП</a:t>
                      </a:r>
                      <a:r>
                        <a:rPr lang="ru-RU" sz="2000" b="1" dirty="0" smtClean="0"/>
                        <a:t> на </a:t>
                      </a:r>
                      <a:r>
                        <a:rPr lang="ru-RU" sz="2000" b="1" dirty="0" err="1" smtClean="0"/>
                        <a:t>ИРЛ</a:t>
                      </a:r>
                      <a:r>
                        <a:rPr lang="ru-RU" sz="2000" b="1" dirty="0" smtClean="0"/>
                        <a:t> пациентов с  М/</a:t>
                      </a:r>
                      <a:r>
                        <a:rPr lang="ru-RU" sz="2000" b="1" dirty="0" err="1" smtClean="0"/>
                        <a:t>ШЛУ</a:t>
                      </a:r>
                      <a:r>
                        <a:rPr lang="ru-RU" sz="2000" b="1" dirty="0" smtClean="0"/>
                        <a:t> ТБ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927 008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6 485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143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3504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2. Перепрофилирование средств проекта </a:t>
                      </a:r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</a:rPr>
                        <a:t>ГФ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со статьи  приобретение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СРЛ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в УИС плана 2018-2019 гг. на закуп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ИРЛ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пациентов с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ШЛУ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ТБ  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506 198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6 485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78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0395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3. Экономия средств проекта </a:t>
                      </a:r>
                      <a:r>
                        <a:rPr lang="ru-RU" sz="2000" b="1" dirty="0" err="1" smtClean="0"/>
                        <a:t>ГФ</a:t>
                      </a:r>
                      <a:r>
                        <a:rPr lang="ru-RU" sz="2000" b="1" dirty="0" smtClean="0"/>
                        <a:t> 2017 г. для закупа </a:t>
                      </a:r>
                      <a:r>
                        <a:rPr lang="ru-RU" sz="2000" b="1" dirty="0" err="1" smtClean="0"/>
                        <a:t>ПТП</a:t>
                      </a:r>
                      <a:r>
                        <a:rPr lang="ru-RU" sz="2000" b="1" dirty="0" smtClean="0"/>
                        <a:t> 1 ряда для лечения  чувствительного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ТБ у детей.  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4 914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35,1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140 (в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 2019 г.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1628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</a:rPr>
                        <a:t>Т.О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при одобрении дополнительного закупа и перепрофилирования на приобретение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ШЛУ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ТБ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пациентов в 2019 г. охвата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ИРЛ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увеличится в 2 раза -   с 241 (13,5%) до  462 (241+143+78  -  25,9%) по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ГФ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1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 финансирования новых актуальных мероприятий из средств экономии бюджета 2017 г. проекта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на 2018-2018 гг. 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788487"/>
              </p:ext>
            </p:extLst>
          </p:nvPr>
        </p:nvGraphicFramePr>
        <p:xfrm>
          <a:off x="152400" y="1036319"/>
          <a:ext cx="11871960" cy="5771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108960"/>
                <a:gridCol w="1783080"/>
                <a:gridCol w="4236720"/>
              </a:tblGrid>
              <a:tr h="487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8386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 smtClean="0">
                          <a:effectLst/>
                        </a:rPr>
                        <a:t>2.</a:t>
                      </a:r>
                      <a:r>
                        <a:rPr lang="ru-RU" sz="2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Закуп </a:t>
                      </a:r>
                      <a:r>
                        <a:rPr lang="ru-RU" sz="2000" b="1" u="none" strike="noStrike" dirty="0" err="1">
                          <a:effectLst/>
                        </a:rPr>
                        <a:t>портсистем</a:t>
                      </a:r>
                      <a:r>
                        <a:rPr lang="ru-RU" sz="2000" b="1" u="none" strike="noStrike" dirty="0">
                          <a:effectLst/>
                        </a:rPr>
                        <a:t> для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ШЛУ</a:t>
                      </a:r>
                      <a:r>
                        <a:rPr lang="ru-RU" sz="2000" b="1" u="none" strike="noStrike" dirty="0" smtClean="0">
                          <a:effectLst/>
                        </a:rPr>
                        <a:t> ТБ б-х при </a:t>
                      </a:r>
                      <a:r>
                        <a:rPr lang="ru-RU" sz="2000" b="1" u="none" strike="noStrike" dirty="0" err="1">
                          <a:effectLst/>
                        </a:rPr>
                        <a:t>ИРЛ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 smtClean="0">
                          <a:effectLst/>
                        </a:rPr>
                        <a:t> При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ИРЛ</a:t>
                      </a:r>
                      <a:r>
                        <a:rPr lang="ru-RU" sz="2000" b="1" u="none" strike="noStrike" dirty="0" smtClean="0">
                          <a:effectLst/>
                        </a:rPr>
                        <a:t>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ПТП</a:t>
                      </a:r>
                      <a:r>
                        <a:rPr lang="ru-RU" sz="2000" b="1" u="none" strike="noStrike" dirty="0" smtClean="0">
                          <a:effectLst/>
                        </a:rPr>
                        <a:t> -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имипинем</a:t>
                      </a:r>
                      <a:r>
                        <a:rPr lang="ru-RU" sz="2000" b="1" u="none" strike="noStrike" dirty="0" smtClean="0">
                          <a:effectLst/>
                        </a:rPr>
                        <a:t> назначается</a:t>
                      </a:r>
                      <a:r>
                        <a:rPr lang="ru-RU" sz="2000" b="1" u="none" strike="noStrike" baseline="0" dirty="0" smtClean="0">
                          <a:effectLst/>
                        </a:rPr>
                        <a:t> до 6 мес. в/в</a:t>
                      </a:r>
                      <a:r>
                        <a:rPr lang="ru-RU" sz="2000" b="1" u="none" strike="noStrike" dirty="0" smtClean="0">
                          <a:effectLst/>
                        </a:rPr>
                        <a:t>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$</a:t>
                      </a:r>
                      <a:r>
                        <a:rPr lang="ru-RU" sz="2000" b="1" u="none" strike="noStrike" dirty="0" smtClean="0">
                          <a:effectLst/>
                        </a:rPr>
                        <a:t>48 </a:t>
                      </a:r>
                      <a:r>
                        <a:rPr lang="ru-RU" sz="2000" b="1" u="none" strike="noStrike" dirty="0" smtClean="0">
                          <a:effectLst/>
                        </a:rPr>
                        <a:t>494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Стоимость 1 </a:t>
                      </a:r>
                      <a:r>
                        <a:rPr lang="ru-RU" sz="2000" b="1" u="none" strike="noStrike" dirty="0" err="1">
                          <a:effectLst/>
                        </a:rPr>
                        <a:t>портсистемы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effectLst/>
                        </a:rPr>
                        <a:t>-$702,81. На 10</a:t>
                      </a:r>
                      <a:r>
                        <a:rPr lang="ru-RU" sz="2000" b="1" u="none" strike="noStrike" dirty="0">
                          <a:effectLst/>
                        </a:rPr>
                        <a:t>%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б-х при </a:t>
                      </a:r>
                      <a:r>
                        <a:rPr lang="ru-RU" sz="2000" b="1" u="none" strike="noStrike" dirty="0">
                          <a:effectLst/>
                        </a:rPr>
                        <a:t>ИРЛ –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всего 69</a:t>
                      </a:r>
                    </a:p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/>
                </a:tc>
              </a:tr>
              <a:tr h="124244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Внедрение видео НКЛ у 80 пациентов в пилотах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Внедрение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иновационных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методов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НКЛ  для б-х М/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ТБ при амбулаторной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терапии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 </a:t>
                      </a:r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986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(из средств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экономии)</a:t>
                      </a:r>
                      <a:endParaRPr lang="ru-RU" sz="1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а) Закуп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таблетниц</a:t>
                      </a:r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–80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х $3,5 =$276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б) Смартфонов – 84 х 71,8 = $6 035 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в) Интернет- $3,5 х 24 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х84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= $6952 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г) Ноутбук – 4 х 431 = </a:t>
                      </a: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1724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732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5. 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СР- пилот НПО по ТБ/Миграция</a:t>
                      </a:r>
                      <a:r>
                        <a:rPr lang="ru-RU" sz="1800" b="1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в </a:t>
                      </a:r>
                      <a:r>
                        <a:rPr lang="ru-RU" sz="1800" b="1" u="none" strike="noStrike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ЮКО</a:t>
                      </a:r>
                      <a:r>
                        <a:rPr lang="ru-RU" sz="1800" b="1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800" b="1" u="none" strike="noStrike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С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арыагашский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район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Основной поток мигрантов в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ЮКО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проходит через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Сарыагашский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район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304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– из 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экономии +  </a:t>
                      </a:r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9 612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8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перепрофилир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 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бюджета по трансп. </a:t>
                      </a:r>
                      <a:r>
                        <a:rPr lang="ru-RU" sz="18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расх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 2018 г. </a:t>
                      </a:r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=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23 916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Доп. пилотная территория. Стандартный штат и бюджет был </a:t>
                      </a:r>
                      <a:r>
                        <a:rPr lang="ru-RU" sz="1800" b="1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предварительно согласован.</a:t>
                      </a:r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  <a:tr h="90987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6. Распечатка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ИОМ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для СР – ТБ/Миграция 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ИОМ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по ТБ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для мигрантов,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диаспор и в  поликлиниках.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$6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313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–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из средств экономии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7 видов ИОМ-  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лифлеты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брошюры,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блокноты,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постеры,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журналы для м/с Итого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на сумму -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196 924 т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6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III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 финансирования новых актуальных мероприятий из средств экономии бюджета 2017 г. проекта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на 2018-2018 гг. 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635813"/>
              </p:ext>
            </p:extLst>
          </p:nvPr>
        </p:nvGraphicFramePr>
        <p:xfrm>
          <a:off x="182880" y="1032723"/>
          <a:ext cx="11871960" cy="548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680"/>
                <a:gridCol w="2910840"/>
                <a:gridCol w="1554480"/>
                <a:gridCol w="4632960"/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124968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4. Финансирование полной 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ставки </a:t>
                      </a:r>
                      <a:r>
                        <a:rPr lang="ru-RU" sz="1800" b="1" i="0" u="none" strike="noStrike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администрат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. -логиста СР – по ТБ/</a:t>
                      </a:r>
                      <a:r>
                        <a:rPr lang="ru-RU" sz="1800" b="1" i="0" u="none" strike="noStrike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Миграц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. на 3-4 кв. 2018 г.</a:t>
                      </a:r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Увеличение нагрузки в указанный период – семинары, совещания, распространение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ИОМ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2 291 – из средств экономии</a:t>
                      </a:r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0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Сейчас  100% ставка 192,000 т., т.к.  1 -2 кв. занятость 50%, во втором будет 100%. Запрос на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увелич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. на 132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891т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. В мес. до полной ставки 324 891 т.</a:t>
                      </a:r>
                    </a:p>
                    <a:p>
                      <a:pPr algn="l" fontAlgn="b"/>
                      <a:endParaRPr lang="ru-RU" sz="1800" b="0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  <a:tr h="141732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5. Консультационные услуги по разработке новых </a:t>
                      </a:r>
                      <a:r>
                        <a:rPr lang="ru-RU" sz="18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НПА</a:t>
                      </a:r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по ТБ (Рук-во по лечению ТБ, М/</a:t>
                      </a:r>
                      <a:r>
                        <a:rPr lang="ru-RU" sz="18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ШЛУ</a:t>
                      </a:r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ТБ, по </a:t>
                      </a:r>
                      <a:r>
                        <a:rPr lang="ru-RU" sz="18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МиО</a:t>
                      </a:r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в ТБ и др.)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Внедряются</a:t>
                      </a:r>
                      <a:r>
                        <a:rPr lang="ru-RU" sz="18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новые методы </a:t>
                      </a:r>
                      <a:r>
                        <a:rPr lang="ru-RU" sz="18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ДЗ</a:t>
                      </a:r>
                      <a:r>
                        <a:rPr lang="ru-RU" sz="18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, лечения, </a:t>
                      </a:r>
                      <a:r>
                        <a:rPr lang="ru-RU" sz="18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МиО</a:t>
                      </a:r>
                      <a:r>
                        <a:rPr lang="ru-RU" sz="18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, отчетности при ТБ, М/</a:t>
                      </a:r>
                      <a:r>
                        <a:rPr lang="ru-RU" sz="18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ШЛУ</a:t>
                      </a:r>
                      <a:r>
                        <a:rPr lang="ru-RU" sz="18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ТБ – необходимо обновление по ним  </a:t>
                      </a:r>
                      <a:r>
                        <a:rPr lang="ru-RU" sz="18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НПА</a:t>
                      </a:r>
                      <a:endParaRPr lang="ru-RU" sz="18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 fontAlgn="t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</a:t>
                      </a:r>
                      <a:r>
                        <a:rPr lang="ru-RU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8 88</a:t>
                      </a:r>
                      <a:r>
                        <a:rPr lang="en-US" sz="18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8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ctr"/>
                      <a:endParaRPr lang="ru-RU" sz="1800" b="0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Руководства по МИО – 5 человек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х20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дней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х46,78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$ в день</a:t>
                      </a:r>
                    </a:p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Руководства по лечению – 3 чел Х 30 дней х 46,78$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</a:tr>
              <a:tr h="177052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6. Внедрение в ННЦФ-ОПТД дистанционных электронных </a:t>
                      </a:r>
                      <a:r>
                        <a:rPr lang="ru-RU" sz="18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ВКК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,  тренингов, консилиумов</a:t>
                      </a:r>
                    </a:p>
                    <a:p>
                      <a:pPr algn="l" fontAlgn="t"/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Оперативная связь ННЦФ с ОПТД  по РК – экспресс-консультации,</a:t>
                      </a:r>
                      <a:r>
                        <a:rPr lang="en-US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проведение совещаний в онлайн режиме 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49 400</a:t>
                      </a:r>
                      <a:endParaRPr lang="ru-RU" sz="18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Админист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-р проекта - 700$ в мес. х 18  </a:t>
                      </a: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Специалиста по ТБ – 1000$ в мес. х 18 </a:t>
                      </a:r>
                    </a:p>
                    <a:p>
                      <a:pPr algn="l" fontAlgn="b"/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IT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специалиста - 200$ в мес. х 18 </a:t>
                      </a: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Закуп ПК 3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ед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, ЛСД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телевиз</a:t>
                      </a:r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. 2 </a:t>
                      </a:r>
                      <a:r>
                        <a:rPr lang="ru-RU" sz="18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ед</a:t>
                      </a:r>
                      <a:endParaRPr lang="ru-RU" sz="1800" b="1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Камера с микрофоном, обучение, закуп бизнес-лицензии на связь.</a:t>
                      </a:r>
                    </a:p>
                    <a:p>
                      <a:pPr algn="l" fontAlgn="b"/>
                      <a:endParaRPr lang="ru-RU" sz="18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6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838200" y="240633"/>
            <a:ext cx="10423358" cy="818146"/>
          </a:xfrm>
        </p:spPr>
        <p:txBody>
          <a:bodyPr>
            <a:normAutofit fontScale="25000" lnSpcReduction="20000"/>
          </a:bodyPr>
          <a:lstStyle/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17600" i="1" dirty="0" smtClean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Благодарим за </a:t>
            </a:r>
            <a:r>
              <a:rPr lang="ru-RU" altLang="ru-RU" sz="17600" i="1" dirty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внимание!</a:t>
            </a:r>
          </a:p>
        </p:txBody>
      </p:sp>
      <p:pic>
        <p:nvPicPr>
          <p:cNvPr id="1028" name="Picture 4" descr="Картинки по запросу фото заилийского алатау с тюльпан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72126"/>
            <a:ext cx="11036969" cy="482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9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5693</TotalTime>
  <Words>945</Words>
  <Application>Microsoft Office PowerPoint</Application>
  <PresentationFormat>Произвольный</PresentationFormat>
  <Paragraphs>185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     СКК. Астана, 12 апреля 2018 года </vt:lpstr>
      <vt:lpstr>Причины экономии</vt:lpstr>
      <vt:lpstr>Экономия по статьям расхода</vt:lpstr>
      <vt:lpstr>Прогноз охвата лечением б - х с  пре-ШЛУ и ШЛУ ТБ в 2018-2019 гг. по ГФ и проекту ПВИЗ</vt:lpstr>
      <vt:lpstr>Презентация PowerPoint</vt:lpstr>
      <vt:lpstr> I. Запрос на согласование закупа ПТП для ИРЛ и ДРЛ  на 2018-2019 гг. из средств ГФ -  экономия и перепрофилирование (на полные курсы ХТ, через GDF)  </vt:lpstr>
      <vt:lpstr>II. Запрос на согласование  финансирования новых актуальных мероприятий из средств экономии бюджета 2017 г. проекта ГФ на 2018-2018 гг.  </vt:lpstr>
      <vt:lpstr>III. Запрос на согласование  финансирования новых актуальных мероприятий из средств экономии бюджета 2017 г. проекта ГФ на 2018-2018 гг.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&lt;country&gt;: &lt;title of presentation&gt;</dc:title>
  <dc:creator>Project HOPE</dc:creator>
  <cp:lastModifiedBy>Карлыгаш</cp:lastModifiedBy>
  <cp:revision>551</cp:revision>
  <cp:lastPrinted>2018-04-03T08:12:23Z</cp:lastPrinted>
  <dcterms:created xsi:type="dcterms:W3CDTF">2016-07-14T06:58:14Z</dcterms:created>
  <dcterms:modified xsi:type="dcterms:W3CDTF">2018-04-03T08:56:07Z</dcterms:modified>
</cp:coreProperties>
</file>