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80" r:id="rId4"/>
    <p:sldId id="266" r:id="rId5"/>
    <p:sldId id="281" r:id="rId6"/>
    <p:sldId id="283" r:id="rId7"/>
    <p:sldId id="28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8E0000"/>
    <a:srgbClr val="EF2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29" autoAdjust="0"/>
  </p:normalViewPr>
  <p:slideViewPr>
    <p:cSldViewPr>
      <p:cViewPr varScale="1">
        <p:scale>
          <a:sx n="55" d="100"/>
          <a:sy n="55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8186789151356E-2"/>
          <c:y val="4.5773830083731343E-2"/>
          <c:w val="0.94194411636045494"/>
          <c:h val="0.706374863163656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/>
          </c:spPr>
          <c:marker>
            <c:symbol val="circle"/>
            <c:size val="4"/>
            <c:spPr>
              <a:ln w="28575"/>
            </c:spPr>
          </c:marker>
          <c:dPt>
            <c:idx val="23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E88-4F58-B7BA-6CDA5EB40D0F}"/>
              </c:ext>
            </c:extLst>
          </c:dPt>
          <c:dPt>
            <c:idx val="24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E88-4F58-B7BA-6CDA5EB40D0F}"/>
              </c:ext>
            </c:extLst>
          </c:dPt>
          <c:dPt>
            <c:idx val="25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E88-4F58-B7BA-6CDA5EB40D0F}"/>
              </c:ext>
            </c:extLst>
          </c:dPt>
          <c:dPt>
            <c:idx val="26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E88-4F58-B7BA-6CDA5EB40D0F}"/>
              </c:ext>
            </c:extLst>
          </c:dPt>
          <c:dPt>
            <c:idx val="27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</a:ln>
              </c:spPr>
            </c:marker>
            <c:bubble3D val="0"/>
            <c:spPr>
              <a:ln w="28575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E88-4F58-B7BA-6CDA5EB40D0F}"/>
              </c:ext>
            </c:extLst>
          </c:dPt>
          <c:dLbls>
            <c:dLbl>
              <c:idx val="27"/>
              <c:layout>
                <c:manualLayout>
                  <c:x val="-3.1502555303728041E-3"/>
                  <c:y val="-2.0187636836343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88-4F58-B7BA-6CDA5EB40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numCache>
            </c:num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8</c:v>
                </c:pt>
                <c:pt idx="16">
                  <c:v>10</c:v>
                </c:pt>
                <c:pt idx="17">
                  <c:v>14</c:v>
                </c:pt>
                <c:pt idx="18">
                  <c:v>20</c:v>
                </c:pt>
                <c:pt idx="19">
                  <c:v>20</c:v>
                </c:pt>
                <c:pt idx="20">
                  <c:v>26</c:v>
                </c:pt>
                <c:pt idx="21">
                  <c:v>20</c:v>
                </c:pt>
                <c:pt idx="22">
                  <c:v>37</c:v>
                </c:pt>
                <c:pt idx="23">
                  <c:v>45</c:v>
                </c:pt>
                <c:pt idx="24">
                  <c:v>80</c:v>
                </c:pt>
                <c:pt idx="25">
                  <c:v>120</c:v>
                </c:pt>
                <c:pt idx="26">
                  <c:v>143</c:v>
                </c:pt>
                <c:pt idx="27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E88-4F58-B7BA-6CDA5EB40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08512"/>
        <c:axId val="117814400"/>
      </c:lineChart>
      <c:catAx>
        <c:axId val="11780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7814400"/>
        <c:crosses val="autoZero"/>
        <c:auto val="1"/>
        <c:lblAlgn val="ctr"/>
        <c:lblOffset val="100"/>
        <c:noMultiLvlLbl val="0"/>
      </c:catAx>
      <c:valAx>
        <c:axId val="117814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780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435-422F-B736-864984DD88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35-422F-B736-864984DD88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435-422F-B736-864984DD88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Лист1!$K$8:$K$13</c:f>
              <c:strCache>
                <c:ptCount val="6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30-39</c:v>
                </c:pt>
                <c:pt idx="4">
                  <c:v>40-49</c:v>
                </c:pt>
                <c:pt idx="5">
                  <c:v>50 и &gt;</c:v>
                </c:pt>
              </c:strCache>
            </c:strRef>
          </c:cat>
          <c:val>
            <c:numRef>
              <c:f>Лист1!$L$8:$L$13</c:f>
              <c:numCache>
                <c:formatCode>0%</c:formatCode>
                <c:ptCount val="6"/>
                <c:pt idx="0">
                  <c:v>0.04</c:v>
                </c:pt>
                <c:pt idx="1">
                  <c:v>0.25</c:v>
                </c:pt>
                <c:pt idx="2">
                  <c:v>0.27</c:v>
                </c:pt>
                <c:pt idx="3">
                  <c:v>0.34</c:v>
                </c:pt>
                <c:pt idx="4">
                  <c:v>7.0000000000000007E-2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5-422F-B736-864984DD8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17874048"/>
        <c:axId val="117892224"/>
      </c:barChart>
      <c:catAx>
        <c:axId val="11787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892224"/>
        <c:crosses val="autoZero"/>
        <c:auto val="1"/>
        <c:lblAlgn val="ctr"/>
        <c:lblOffset val="100"/>
        <c:noMultiLvlLbl val="0"/>
      </c:catAx>
      <c:valAx>
        <c:axId val="1178922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7874048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0070C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2941-DF9C-4BD1-A94E-ECD2E5F3B483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4150-69F8-49D2-A4FD-21A24F59F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2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D015-2D84-4B91-9A9E-718F28586CE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2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7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2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0C25E-3118-446F-937D-66D7C4709A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8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4150-69F8-49D2-A4FD-21A24F59F0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8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6D015-2D84-4B91-9A9E-718F28586C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6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kncdiz.kz" TargetMode="External"/><Relationship Id="rId5" Type="http://schemas.openxmlformats.org/officeDocument/2006/relationships/hyperlink" Target="http://www.kncdiz.kz/" TargetMode="Externa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539552" y="2132856"/>
            <a:ext cx="8151977" cy="151216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Эпидемиологическая  ситуация по ВИЧ-инфекции среди МСМ в  Республике  Казахстан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2987824" y="6332138"/>
            <a:ext cx="3168352" cy="293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Нур-Султан, </a:t>
            </a:r>
          </a:p>
          <a:p>
            <a:pPr>
              <a:spcBef>
                <a:spcPts val="0"/>
              </a:spcBef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год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87624" y="2118311"/>
            <a:ext cx="7159207" cy="1454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87624" y="3717032"/>
            <a:ext cx="718113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Подзаголовок 2"/>
          <p:cNvSpPr txBox="1">
            <a:spLocks/>
          </p:cNvSpPr>
          <p:nvPr/>
        </p:nvSpPr>
        <p:spPr>
          <a:xfrm>
            <a:off x="4211960" y="4221088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31117" y="117757"/>
            <a:ext cx="6518992" cy="800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31116" y="193938"/>
            <a:ext cx="6532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РГП на ПХВ «Казахский научный центр дерматологии и инфекционных заболеваний» МЗ РК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51798" y="116632"/>
            <a:ext cx="1093787" cy="8009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одзаголовок 2"/>
          <p:cNvSpPr txBox="1">
            <a:spLocks/>
          </p:cNvSpPr>
          <p:nvPr/>
        </p:nvSpPr>
        <p:spPr>
          <a:xfrm>
            <a:off x="4110929" y="4293096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Зам. директора КНЦДИЗ</a:t>
            </a:r>
          </a:p>
          <a:p>
            <a:pPr algn="r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Петренко И.И.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54916" y="117757"/>
            <a:ext cx="405516" cy="800943"/>
          </a:xfrm>
          <a:prstGeom prst="rect">
            <a:avLst/>
          </a:prstGeom>
          <a:solidFill>
            <a:srgbClr val="C00000"/>
          </a:solidFill>
          <a:ln>
            <a:solidFill>
              <a:srgbClr val="8E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90960" y="118125"/>
            <a:ext cx="398517" cy="800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7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1331640" y="24654"/>
            <a:ext cx="7632848" cy="800943"/>
            <a:chOff x="0" y="116632"/>
            <a:chExt cx="9144000" cy="648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Прямоугольник 68"/>
            <p:cNvSpPr/>
            <p:nvPr/>
          </p:nvSpPr>
          <p:spPr>
            <a:xfrm>
              <a:off x="0" y="116632"/>
              <a:ext cx="7884000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028384" y="116632"/>
              <a:ext cx="485800" cy="64807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E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666584" y="116632"/>
              <a:ext cx="477416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323528" y="1721259"/>
            <a:ext cx="3643208" cy="8164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В общем населении – </a:t>
            </a:r>
            <a:r>
              <a:rPr lang="ru-RU" sz="1400" b="1" dirty="0">
                <a:solidFill>
                  <a:schemeClr val="tx1"/>
                </a:solidFill>
              </a:rPr>
              <a:t>131,1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 возрасте 15-49 лет – </a:t>
            </a:r>
            <a:r>
              <a:rPr lang="ru-RU" sz="1400" b="1" dirty="0">
                <a:solidFill>
                  <a:schemeClr val="tx1"/>
                </a:solidFill>
              </a:rPr>
              <a:t>0,24</a:t>
            </a:r>
            <a:r>
              <a:rPr lang="en-US" sz="1400" b="1" dirty="0">
                <a:solidFill>
                  <a:schemeClr val="tx1"/>
                </a:solidFill>
              </a:rPr>
              <a:t>%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Всего зарегистрировано – </a:t>
            </a:r>
            <a:r>
              <a:rPr lang="ru-RU" sz="1400" b="1" dirty="0">
                <a:solidFill>
                  <a:schemeClr val="tx1"/>
                </a:solidFill>
              </a:rPr>
              <a:t>34 836</a:t>
            </a:r>
            <a:endParaRPr lang="en-US" sz="1400" b="1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Количество ЛЖВ – </a:t>
            </a:r>
            <a:r>
              <a:rPr lang="ru-RU" sz="1400" b="1" dirty="0">
                <a:solidFill>
                  <a:schemeClr val="tx1"/>
                </a:solidFill>
              </a:rPr>
              <a:t>23 799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968052" y="1412737"/>
            <a:ext cx="3169518" cy="893441"/>
            <a:chOff x="4859417" y="980060"/>
            <a:chExt cx="3563797" cy="171930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344364" y="1245963"/>
              <a:ext cx="2376000" cy="504056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22 382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344364" y="2075729"/>
              <a:ext cx="1224000" cy="50405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12 454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740351" y="980060"/>
              <a:ext cx="682863" cy="592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/>
                <a:t>64,2%</a:t>
              </a:r>
              <a:endParaRPr lang="ru-RU" sz="1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88224" y="2107093"/>
              <a:ext cx="682862" cy="592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/>
                <a:t>35,8%</a:t>
              </a:r>
              <a:endParaRPr lang="ru-RU" sz="1400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757" y="1124744"/>
              <a:ext cx="200516" cy="76072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417" y="1963441"/>
              <a:ext cx="249183" cy="72863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Прямоугольник 71"/>
          <p:cNvSpPr/>
          <p:nvPr/>
        </p:nvSpPr>
        <p:spPr>
          <a:xfrm>
            <a:off x="323528" y="1327791"/>
            <a:ext cx="3643208" cy="29189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Распространённость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03648" y="118825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763688" y="33434"/>
            <a:ext cx="597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Эпидемиологическая ситуация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 ВИЧ-инфекции в РК</a:t>
            </a:r>
          </a:p>
        </p:txBody>
      </p:sp>
      <p:pic>
        <p:nvPicPr>
          <p:cNvPr id="91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139918" y="24654"/>
            <a:ext cx="1182152" cy="800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1" y="253771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Эпидситуация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среди МСМ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5845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Эпидситуация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среди граждан РК</a:t>
            </a:r>
            <a:endParaRPr lang="en-US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431761" y="3401658"/>
            <a:ext cx="3512794" cy="108528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Распространенность – </a:t>
            </a:r>
            <a:r>
              <a:rPr lang="ru-RU" sz="1400" b="1" dirty="0">
                <a:solidFill>
                  <a:schemeClr val="tx1"/>
                </a:solidFill>
              </a:rPr>
              <a:t>6,2</a:t>
            </a:r>
            <a:r>
              <a:rPr lang="ru-RU" sz="1400" dirty="0">
                <a:solidFill>
                  <a:schemeClr val="tx1"/>
                </a:solidFill>
              </a:rPr>
              <a:t> (2018 г.)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Всего зарегистрировано – </a:t>
            </a:r>
            <a:r>
              <a:rPr lang="ru-RU" sz="1400" b="1" dirty="0">
                <a:solidFill>
                  <a:schemeClr val="tx1"/>
                </a:solidFill>
              </a:rPr>
              <a:t>827 </a:t>
            </a:r>
            <a:r>
              <a:rPr lang="ru-RU" sz="1400" dirty="0">
                <a:solidFill>
                  <a:schemeClr val="tx1"/>
                </a:solidFill>
              </a:rPr>
              <a:t>случая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Среди граждан РК – </a:t>
            </a:r>
            <a:r>
              <a:rPr lang="ru-RU" sz="1400" b="1" dirty="0">
                <a:solidFill>
                  <a:schemeClr val="tx1"/>
                </a:solidFill>
              </a:rPr>
              <a:t>752</a:t>
            </a:r>
            <a:r>
              <a:rPr lang="ru-RU" sz="1400" dirty="0">
                <a:solidFill>
                  <a:schemeClr val="tx1"/>
                </a:solidFill>
              </a:rPr>
              <a:t> случая</a:t>
            </a:r>
          </a:p>
          <a:p>
            <a:r>
              <a:rPr lang="ru-RU" sz="1400" dirty="0">
                <a:solidFill>
                  <a:schemeClr val="tx1"/>
                </a:solidFill>
              </a:rPr>
              <a:t>Количество ЛЖВ МСМ –  </a:t>
            </a:r>
            <a:r>
              <a:rPr lang="ru-RU" sz="1400" b="1" dirty="0">
                <a:solidFill>
                  <a:schemeClr val="tx1"/>
                </a:solidFill>
              </a:rPr>
              <a:t>682 </a:t>
            </a:r>
            <a:r>
              <a:rPr lang="ru-RU" sz="1400" dirty="0">
                <a:solidFill>
                  <a:schemeClr val="tx1"/>
                </a:solidFill>
              </a:rPr>
              <a:t>случая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 МЛС </a:t>
            </a:r>
            <a:r>
              <a:rPr lang="en-US" sz="1400" dirty="0">
                <a:solidFill>
                  <a:schemeClr val="tx1"/>
                </a:solidFill>
              </a:rPr>
              <a:t>–</a:t>
            </a:r>
            <a:r>
              <a:rPr lang="ru-RU" sz="1400" dirty="0">
                <a:solidFill>
                  <a:schemeClr val="tx1"/>
                </a:solidFill>
              </a:rPr>
              <a:t> 101 (13,4%)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92300" y="2937828"/>
            <a:ext cx="3574436" cy="35800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Распространённость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399346" y="2891942"/>
            <a:ext cx="3352565" cy="35800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 возрастным группам</a:t>
            </a:r>
          </a:p>
        </p:txBody>
      </p:sp>
      <p:graphicFrame>
        <p:nvGraphicFramePr>
          <p:cNvPr id="119" name="Диаграмма 118"/>
          <p:cNvGraphicFramePr/>
          <p:nvPr>
            <p:extLst>
              <p:ext uri="{D42A27DB-BD31-4B8C-83A1-F6EECF244321}">
                <p14:modId xmlns:p14="http://schemas.microsoft.com/office/powerpoint/2010/main" val="3380658483"/>
              </p:ext>
            </p:extLst>
          </p:nvPr>
        </p:nvGraphicFramePr>
        <p:xfrm>
          <a:off x="50179" y="4842984"/>
          <a:ext cx="9144000" cy="20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690329"/>
              </p:ext>
            </p:extLst>
          </p:nvPr>
        </p:nvGraphicFramePr>
        <p:xfrm>
          <a:off x="5399346" y="3305782"/>
          <a:ext cx="3365883" cy="118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-9519" y="458112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Количество выявленных случаев среди МСМ (1990 – 201</a:t>
            </a:r>
            <a:r>
              <a:rPr lang="en-US" b="1" dirty="0"/>
              <a:t>8 </a:t>
            </a:r>
            <a:r>
              <a:rPr lang="ru-RU" b="1" dirty="0"/>
              <a:t> гг.)</a:t>
            </a:r>
          </a:p>
        </p:txBody>
      </p:sp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64" y="3295832"/>
            <a:ext cx="1013625" cy="997264"/>
          </a:xfrm>
          <a:prstGeom prst="rect">
            <a:avLst/>
          </a:prstGeom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022372" y="240459"/>
            <a:ext cx="41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7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4618" y="2002221"/>
            <a:ext cx="8306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24368" y="1987261"/>
            <a:ext cx="8306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09180" y="1961824"/>
            <a:ext cx="8306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73%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94975" y="2510481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Из них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096012" y="2510481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Из них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293149" y="2510481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Из них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46400" y="4018104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753728" y="4455182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932040" y="4028313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39368" y="4465392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131743" y="4028313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139071" y="4465392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572000" y="4704088"/>
            <a:ext cx="1991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МСМ, живущие с ВИЧ, которые получают АРВ лечение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301652" y="4704350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МСМ, живущие с ВИЧ, которые знают свой статус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797104" y="4704350"/>
            <a:ext cx="1853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МСМ, живущие с ВИЧ, с подавленной вирусной нагрузкой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453135" y="4455182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06187" y="4925628"/>
            <a:ext cx="1170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трелка вправо 40"/>
          <p:cNvSpPr/>
          <p:nvPr/>
        </p:nvSpPr>
        <p:spPr>
          <a:xfrm>
            <a:off x="1988220" y="3212760"/>
            <a:ext cx="504056" cy="48819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60"/>
          <p:cNvSpPr/>
          <p:nvPr/>
        </p:nvSpPr>
        <p:spPr>
          <a:xfrm>
            <a:off x="4186560" y="3199876"/>
            <a:ext cx="504056" cy="48819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>
            <a:off x="6372200" y="3199876"/>
            <a:ext cx="504056" cy="488196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2988" y="5066020"/>
            <a:ext cx="2014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Оценочное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количество ЛЖВ МСМ</a:t>
            </a:r>
          </a:p>
        </p:txBody>
      </p:sp>
      <p:sp>
        <p:nvSpPr>
          <p:cNvPr id="71" name="Овал 70"/>
          <p:cNvSpPr/>
          <p:nvPr/>
        </p:nvSpPr>
        <p:spPr>
          <a:xfrm>
            <a:off x="7439974" y="5949281"/>
            <a:ext cx="434254" cy="4702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90</a:t>
            </a:r>
          </a:p>
        </p:txBody>
      </p:sp>
      <p:sp>
        <p:nvSpPr>
          <p:cNvPr id="72" name="Овал 71"/>
          <p:cNvSpPr/>
          <p:nvPr/>
        </p:nvSpPr>
        <p:spPr>
          <a:xfrm>
            <a:off x="7848828" y="5951954"/>
            <a:ext cx="434254" cy="4702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90</a:t>
            </a:r>
          </a:p>
        </p:txBody>
      </p:sp>
      <p:sp>
        <p:nvSpPr>
          <p:cNvPr id="73" name="Овал 72"/>
          <p:cNvSpPr/>
          <p:nvPr/>
        </p:nvSpPr>
        <p:spPr>
          <a:xfrm>
            <a:off x="8255464" y="5949279"/>
            <a:ext cx="434254" cy="47022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/>
              <a:t>90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72" y="3091409"/>
            <a:ext cx="1556391" cy="75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44" y="3083972"/>
            <a:ext cx="1591448" cy="71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23" y="3070752"/>
            <a:ext cx="1568187" cy="74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3" y="1924283"/>
            <a:ext cx="1695300" cy="23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 descr="C:\Users\Владимир\Desktop\UNAID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4" b="30488"/>
          <a:stretch/>
        </p:blipFill>
        <p:spPr bwMode="auto">
          <a:xfrm>
            <a:off x="4864422" y="5942872"/>
            <a:ext cx="2490291" cy="4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Группа 69"/>
          <p:cNvGrpSpPr/>
          <p:nvPr/>
        </p:nvGrpSpPr>
        <p:grpSpPr>
          <a:xfrm>
            <a:off x="1191287" y="188640"/>
            <a:ext cx="7632848" cy="800943"/>
            <a:chOff x="0" y="116632"/>
            <a:chExt cx="9144000" cy="648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4" name="Прямоугольник 73"/>
            <p:cNvSpPr/>
            <p:nvPr/>
          </p:nvSpPr>
          <p:spPr>
            <a:xfrm>
              <a:off x="0" y="116632"/>
              <a:ext cx="7884000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28384" y="116632"/>
              <a:ext cx="485800" cy="64807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E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8666584" y="116632"/>
              <a:ext cx="477416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623335" y="197420"/>
            <a:ext cx="597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Каскад медицинской помощи при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ВИЧ-инфекции МСМ в РК</a:t>
            </a:r>
          </a:p>
        </p:txBody>
      </p:sp>
      <p:pic>
        <p:nvPicPr>
          <p:cNvPr id="80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38847" y="188639"/>
            <a:ext cx="1152440" cy="800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7892887" y="404445"/>
            <a:ext cx="41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E2FE8-DAF0-4D49-8132-A8D86E08A1D7}"/>
              </a:ext>
            </a:extLst>
          </p:cNvPr>
          <p:cNvSpPr txBox="1"/>
          <p:nvPr/>
        </p:nvSpPr>
        <p:spPr>
          <a:xfrm>
            <a:off x="838994" y="44966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3 800</a:t>
            </a:r>
            <a:endParaRPr lang="x-none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3ADC50-4838-4EC0-B7AB-3351A9F08155}"/>
              </a:ext>
            </a:extLst>
          </p:cNvPr>
          <p:cNvSpPr txBox="1"/>
          <p:nvPr/>
        </p:nvSpPr>
        <p:spPr>
          <a:xfrm>
            <a:off x="2753728" y="4067583"/>
            <a:ext cx="11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682</a:t>
            </a:r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A38C10-903B-493F-84D4-575C4E05CF29}"/>
              </a:ext>
            </a:extLst>
          </p:cNvPr>
          <p:cNvSpPr txBox="1"/>
          <p:nvPr/>
        </p:nvSpPr>
        <p:spPr>
          <a:xfrm>
            <a:off x="4864422" y="4027669"/>
            <a:ext cx="11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554</a:t>
            </a:r>
            <a:endParaRPr lang="x-non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DD9A1E-B246-47F9-94EE-7B25F6BA9299}"/>
              </a:ext>
            </a:extLst>
          </p:cNvPr>
          <p:cNvSpPr txBox="1"/>
          <p:nvPr/>
        </p:nvSpPr>
        <p:spPr>
          <a:xfrm>
            <a:off x="7131743" y="4041769"/>
            <a:ext cx="113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403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201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ownloads\Области РК распрастраненность1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6850" r="5705" b="27092"/>
          <a:stretch/>
        </p:blipFill>
        <p:spPr bwMode="auto">
          <a:xfrm>
            <a:off x="179512" y="1459915"/>
            <a:ext cx="8719404" cy="46333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1844824"/>
            <a:ext cx="3478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Социальный портрет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ВИЧ-инфицированного МСМ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27781"/>
              </p:ext>
            </p:extLst>
          </p:nvPr>
        </p:nvGraphicFramePr>
        <p:xfrm>
          <a:off x="2339753" y="1163102"/>
          <a:ext cx="6624736" cy="53622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0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420"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Средний возраст: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,6</a:t>
                      </a:r>
                      <a:r>
                        <a:rPr lang="ru-RU" sz="1400" baseline="0" dirty="0">
                          <a:solidFill>
                            <a:sysClr val="windowText" lastClr="000000"/>
                          </a:solidFill>
                        </a:rPr>
                        <a:t> лет</a:t>
                      </a:r>
                      <a:r>
                        <a:rPr lang="en-US" sz="14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Социальный статус: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Работает</a:t>
                      </a: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effectLst/>
                        </a:rPr>
                        <a:t> –</a:t>
                      </a:r>
                      <a:r>
                        <a:rPr lang="ru-RU" sz="1400" b="1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47,3%</a:t>
                      </a:r>
                    </a:p>
                    <a:p>
                      <a:pPr algn="l"/>
                      <a:r>
                        <a:rPr lang="ru-RU" sz="1400" b="0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Не работают – </a:t>
                      </a:r>
                      <a:r>
                        <a:rPr lang="ru-RU" sz="1400" b="1" kern="12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29,5%</a:t>
                      </a:r>
                      <a:endParaRPr lang="ru-RU" sz="1400" b="0" kern="1200" baseline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Семейный статус: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ysClr val="windowText" lastClr="000000"/>
                          </a:solidFill>
                        </a:rPr>
                        <a:t>Не женат/Разведен/Вдовец  –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92,5%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22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Образование: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ysClr val="windowText" lastClr="000000"/>
                          </a:solidFill>
                        </a:rPr>
                        <a:t>Высшее –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34,2%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ysClr val="windowText" lastClr="000000"/>
                          </a:solidFill>
                        </a:rPr>
                        <a:t>Среднее/Средне-специальное – </a:t>
                      </a: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</a:rPr>
                        <a:t>50,3%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22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Имели случайные половые связи (гомо) за последние 12 мес.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98%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Имели половые контакты (гомо) с коммерческим партнером за последние 12 мес.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Медиана количества</a:t>
                      </a:r>
                      <a:r>
                        <a:rPr lang="ru-RU" sz="1400" b="1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половых партнеров (гомо)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3 (2 – 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Половые контакты с ЛЖВ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21,4%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9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Имели половые контакты (гетеро) за последние 12 мес.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Стадия ВИЧ-инфекции: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1 стадия</a:t>
                      </a:r>
                      <a:r>
                        <a:rPr lang="ru-RU" sz="1400" kern="1200" dirty="0">
                          <a:solidFill>
                            <a:sysClr val="windowText" lastClr="000000"/>
                          </a:solidFill>
                        </a:rPr>
                        <a:t> – </a:t>
                      </a:r>
                      <a:r>
                        <a:rPr lang="ru-RU" sz="1400" b="1" kern="1200" dirty="0">
                          <a:solidFill>
                            <a:sysClr val="windowText" lastClr="000000"/>
                          </a:solidFill>
                        </a:rPr>
                        <a:t>82%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"/>
          <a:stretch/>
        </p:blipFill>
        <p:spPr bwMode="auto">
          <a:xfrm>
            <a:off x="171508" y="1392640"/>
            <a:ext cx="1709623" cy="174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221088"/>
            <a:ext cx="1828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1191287" y="188640"/>
            <a:ext cx="7632848" cy="800943"/>
            <a:chOff x="0" y="116632"/>
            <a:chExt cx="9144000" cy="648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0" y="116632"/>
              <a:ext cx="7884000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028384" y="116632"/>
              <a:ext cx="485800" cy="64807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E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666584" y="116632"/>
              <a:ext cx="477416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23335" y="197420"/>
            <a:ext cx="597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Каскад медицинской помощи при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ВИЧ-инфекции МСМ в РК (2018 г.)</a:t>
            </a:r>
          </a:p>
        </p:txBody>
      </p:sp>
      <p:pic>
        <p:nvPicPr>
          <p:cNvPr id="23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38847" y="188639"/>
            <a:ext cx="1152440" cy="800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892887" y="404445"/>
            <a:ext cx="41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922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птима 2019\Новая папка\Kazakhstan_20190718-numplhiv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" y="1196752"/>
            <a:ext cx="8803028" cy="4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393" y="5507054"/>
            <a:ext cx="7883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2025 году: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Увеличение  среди ЛЖВ  - МСМ </a:t>
            </a:r>
            <a:r>
              <a:rPr lang="en-US" dirty="0"/>
              <a:t>(</a:t>
            </a:r>
            <a:r>
              <a:rPr lang="ru-RU" dirty="0"/>
              <a:t>в 2 раза</a:t>
            </a:r>
            <a:r>
              <a:rPr lang="en-US" dirty="0"/>
              <a:t>)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Стабилизация среди ЛУИН;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61232" y="1412557"/>
            <a:ext cx="41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382674" y="80471"/>
            <a:ext cx="7632848" cy="800943"/>
            <a:chOff x="0" y="116632"/>
            <a:chExt cx="9144000" cy="648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116632"/>
              <a:ext cx="7884000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028384" y="116632"/>
              <a:ext cx="485800" cy="64807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E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666584" y="116632"/>
              <a:ext cx="477416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82674" y="89251"/>
            <a:ext cx="657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Предварительные результаты исследования </a:t>
            </a:r>
            <a:r>
              <a:rPr lang="en-US" sz="2000" b="1" dirty="0">
                <a:solidFill>
                  <a:srgbClr val="002060"/>
                </a:solidFill>
              </a:rPr>
              <a:t>OPTIMA</a:t>
            </a:r>
            <a:r>
              <a:rPr lang="ru-RU" sz="2000" b="1" dirty="0">
                <a:solidFill>
                  <a:srgbClr val="002060"/>
                </a:solidFill>
              </a:rPr>
              <a:t> (2018 г.)</a:t>
            </a:r>
          </a:p>
        </p:txBody>
      </p:sp>
      <p:pic>
        <p:nvPicPr>
          <p:cNvPr id="18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30234" y="80470"/>
            <a:ext cx="1152440" cy="800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73406" y="258528"/>
            <a:ext cx="41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317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382674" y="80471"/>
            <a:ext cx="7632848" cy="800943"/>
            <a:chOff x="0" y="116632"/>
            <a:chExt cx="9144000" cy="648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0" y="116632"/>
              <a:ext cx="7884000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028384" y="116632"/>
              <a:ext cx="485800" cy="64807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E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666584" y="116632"/>
              <a:ext cx="477416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30234" y="80470"/>
            <a:ext cx="1152440" cy="800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8435" y="240613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Выводы</a:t>
            </a:r>
          </a:p>
        </p:txBody>
      </p:sp>
      <p:pic>
        <p:nvPicPr>
          <p:cNvPr id="24" name="Picture 2" descr="C:\Users\User\Downloads\Области РК распрастраненность1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6850" r="5705" b="27092"/>
          <a:stretch/>
        </p:blipFill>
        <p:spPr bwMode="auto">
          <a:xfrm>
            <a:off x="179512" y="1459915"/>
            <a:ext cx="8719404" cy="4633381"/>
          </a:xfrm>
          <a:prstGeom prst="rect">
            <a:avLst/>
          </a:prstGeom>
          <a:noFill/>
        </p:spPr>
      </p:pic>
      <p:sp>
        <p:nvSpPr>
          <p:cNvPr id="25" name="Скругленный прямоугольник 24"/>
          <p:cNvSpPr/>
          <p:nvPr/>
        </p:nvSpPr>
        <p:spPr>
          <a:xfrm>
            <a:off x="792271" y="2962269"/>
            <a:ext cx="606347" cy="5746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2269" y="4464634"/>
            <a:ext cx="606347" cy="5746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2270" y="1581700"/>
            <a:ext cx="606347" cy="5746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27347" y="2895669"/>
            <a:ext cx="6762443" cy="8809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Происходит увеличение регистрации случаев ВИЧ-инфекции с половым гомосексуальным путем передачи (</a:t>
            </a:r>
            <a:r>
              <a:rPr lang="kk-KZ" dirty="0">
                <a:solidFill>
                  <a:schemeClr val="tx1"/>
                </a:solidFill>
              </a:rPr>
              <a:t>І п/г </a:t>
            </a:r>
            <a:r>
              <a:rPr lang="ru-RU" dirty="0">
                <a:solidFill>
                  <a:schemeClr val="tx1"/>
                </a:solidFill>
              </a:rPr>
              <a:t>2019 г. - </a:t>
            </a:r>
            <a:r>
              <a:rPr lang="ru-RU" b="1" dirty="0">
                <a:solidFill>
                  <a:schemeClr val="tx1"/>
                </a:solidFill>
              </a:rPr>
              <a:t>94</a:t>
            </a:r>
            <a:r>
              <a:rPr lang="ru-RU" dirty="0">
                <a:solidFill>
                  <a:schemeClr val="tx1"/>
                </a:solidFill>
              </a:rPr>
              <a:t>, 2018 г.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b="1" dirty="0">
                <a:solidFill>
                  <a:schemeClr val="tx1"/>
                </a:solidFill>
              </a:rPr>
              <a:t>151</a:t>
            </a:r>
            <a:r>
              <a:rPr lang="ru-RU" dirty="0">
                <a:solidFill>
                  <a:schemeClr val="tx1"/>
                </a:solidFill>
              </a:rPr>
              <a:t>, 2015 г. – </a:t>
            </a:r>
            <a:r>
              <a:rPr lang="ru-RU" b="1" dirty="0">
                <a:solidFill>
                  <a:schemeClr val="tx1"/>
                </a:solidFill>
              </a:rPr>
              <a:t>80</a:t>
            </a:r>
            <a:r>
              <a:rPr lang="ru-RU" dirty="0">
                <a:solidFill>
                  <a:schemeClr val="tx1"/>
                </a:solidFill>
              </a:rPr>
              <a:t>, 2010 г. – </a:t>
            </a:r>
            <a:r>
              <a:rPr lang="ru-RU" b="1" dirty="0">
                <a:solidFill>
                  <a:schemeClr val="tx1"/>
                </a:solidFill>
              </a:rPr>
              <a:t>20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08061" y="4398036"/>
            <a:ext cx="6781729" cy="831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 предварительным результатам исследования </a:t>
            </a:r>
            <a:r>
              <a:rPr lang="en-US" dirty="0">
                <a:solidFill>
                  <a:schemeClr val="tx1"/>
                </a:solidFill>
              </a:rPr>
              <a:t>OPTIMA </a:t>
            </a:r>
            <a:r>
              <a:rPr lang="kk-KZ" dirty="0">
                <a:solidFill>
                  <a:schemeClr val="tx1"/>
                </a:solidFill>
              </a:rPr>
              <a:t>в послудеющие 5 лет, распространение ВИЧ-инфекции среди МСМ будет продолжаться.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95651" y="1459915"/>
            <a:ext cx="6794139" cy="96097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МСМ остается самой недоступной группой  из КГН для охвата профилактическими программами. Ежегодный охват МСМ </a:t>
            </a:r>
            <a:r>
              <a:rPr lang="ru-RU" dirty="0" err="1">
                <a:solidFill>
                  <a:schemeClr val="tx1"/>
                </a:solidFill>
              </a:rPr>
              <a:t>профпрограммами</a:t>
            </a:r>
            <a:r>
              <a:rPr lang="ru-RU" dirty="0">
                <a:solidFill>
                  <a:schemeClr val="tx1"/>
                </a:solidFill>
              </a:rPr>
              <a:t> в среднем по стране не превышает  14%.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73267" y="1515100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73267" y="4398035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3269" y="2895669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3406" y="258528"/>
            <a:ext cx="41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833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ownloads\Области РК распрастраненность1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6850" r="5705" b="27092"/>
          <a:stretch/>
        </p:blipFill>
        <p:spPr bwMode="auto">
          <a:xfrm>
            <a:off x="225878" y="1052736"/>
            <a:ext cx="8719404" cy="463338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635896" y="5749293"/>
            <a:ext cx="2376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www.kncdiz.kz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tx2"/>
              </a:solidFill>
            </a:endParaRPr>
          </a:p>
          <a:p>
            <a:r>
              <a:rPr lang="en-US" b="1" dirty="0"/>
              <a:t>E</a:t>
            </a:r>
            <a:r>
              <a:rPr lang="ru-RU" b="1" dirty="0"/>
              <a:t>-mail: </a:t>
            </a:r>
            <a:r>
              <a:rPr lang="ru-RU" b="1" dirty="0" err="1">
                <a:hlinkClick r:id="rId6"/>
              </a:rPr>
              <a:t>info</a:t>
            </a:r>
            <a:r>
              <a:rPr lang="ru-RU" b="1" dirty="0">
                <a:hlinkClick r:id="rId6"/>
              </a:rPr>
              <a:t>@</a:t>
            </a:r>
            <a:r>
              <a:rPr lang="en-US" b="1" dirty="0" err="1">
                <a:hlinkClick r:id="rId6"/>
              </a:rPr>
              <a:t>kncdiz</a:t>
            </a:r>
            <a:r>
              <a:rPr lang="ru-RU" b="1" dirty="0">
                <a:hlinkClick r:id="rId6"/>
              </a:rPr>
              <a:t>.</a:t>
            </a:r>
            <a:r>
              <a:rPr lang="ru-RU" b="1" dirty="0" err="1">
                <a:hlinkClick r:id="rId6"/>
              </a:rPr>
              <a:t>kz</a:t>
            </a:r>
            <a:endParaRPr lang="ru-RU" sz="105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7" t="23913" r="24129" b="63289"/>
          <a:stretch/>
        </p:blipFill>
        <p:spPr bwMode="auto">
          <a:xfrm>
            <a:off x="1915071" y="2564904"/>
            <a:ext cx="5248291" cy="12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382674" y="80471"/>
            <a:ext cx="7632848" cy="800943"/>
            <a:chOff x="0" y="116632"/>
            <a:chExt cx="9144000" cy="64807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0" y="116632"/>
              <a:ext cx="7884000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2060"/>
                  </a:solidFill>
                </a:rPr>
                <a:t>Благодарю за внимание!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28384" y="116632"/>
              <a:ext cx="485800" cy="64807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8E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666584" y="116632"/>
              <a:ext cx="477416" cy="64807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Picture 6" descr="ÐÐÐÐÐ¥Ð¡ÐÐÐ ÐÐÐ£Ð§ÐÐ«Ð Ð¦ÐÐÐ¢Ð  ÐÐÐ ÐÐÐ¢ÐÐÐÐÐÐ Ð ÐÐÐ¤ÐÐÐ¦ÐÐÐÐÐ«Ð¥ ÐÐÐÐÐÐÐÐÐÐÐ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16" b="-513"/>
          <a:stretch>
            <a:fillRect/>
          </a:stretch>
        </p:blipFill>
        <p:spPr bwMode="auto">
          <a:xfrm>
            <a:off x="230234" y="80470"/>
            <a:ext cx="1152440" cy="800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84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8093</TotalTime>
  <Words>463</Words>
  <Application>Microsoft Office PowerPoint</Application>
  <PresentationFormat>On-screen Show (4:3)</PresentationFormat>
  <Paragraphs>102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Казаков</dc:creator>
  <cp:lastModifiedBy>Ryssaldy Demeuova</cp:lastModifiedBy>
  <cp:revision>197</cp:revision>
  <dcterms:created xsi:type="dcterms:W3CDTF">2018-02-12T07:55:17Z</dcterms:created>
  <dcterms:modified xsi:type="dcterms:W3CDTF">2019-09-20T03:41:46Z</dcterms:modified>
</cp:coreProperties>
</file>