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customXml/itemProps7.xml" ContentType="application/vnd.openxmlformats-officedocument.customXmlProperties+xml"/>
  <Override PartName="/customXml/itemProps8.xml" ContentType="application/vnd.openxmlformats-officedocument.customXmlProperties+xml"/>
  <Override PartName="/customXml/itemProps9.xml" ContentType="application/vnd.openxmlformats-officedocument.customXmlProperties+xml"/>
  <Override PartName="/customXml/itemProps10.xml" ContentType="application/vnd.openxmlformats-officedocument.customXmlProperties+xml"/>
  <Override PartName="/customXml/itemProps11.xml" ContentType="application/vnd.openxmlformats-officedocument.customXmlProperties+xml"/>
  <Override PartName="/customXml/itemProps12.xml" ContentType="application/vnd.openxmlformats-officedocument.customXmlProperties+xml"/>
  <Override PartName="/customXml/itemProps13.xml" ContentType="application/vnd.openxmlformats-officedocument.customXmlProperties+xml"/>
  <Override PartName="/customXml/itemProps14.xml" ContentType="application/vnd.openxmlformats-officedocument.customXmlProperties+xml"/>
  <Override PartName="/customXml/itemProps15.xml" ContentType="application/vnd.openxmlformats-officedocument.customXmlProperties+xml"/>
  <Override PartName="/customXml/itemProps16.xml" ContentType="application/vnd.openxmlformats-officedocument.customXmlProperties+xml"/>
  <Override PartName="/customXml/itemProps17.xml" ContentType="application/vnd.openxmlformats-officedocument.customXmlProperties+xml"/>
  <Override PartName="/customXml/itemProps18.xml" ContentType="application/vnd.openxmlformats-officedocument.customXmlProperties+xml"/>
  <Override PartName="/customXml/itemProps19.xml" ContentType="application/vnd.openxmlformats-officedocument.customXmlProperties+xml"/>
  <Override PartName="/customXml/itemProps20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3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3.xml" ContentType="application/vnd.openxmlformats-officedocument.presentationml.tags+xml"/>
  <Override PartName="/ppt/notesSlides/notesSlide5.xml" ContentType="application/vnd.openxmlformats-officedocument.presentationml.notesSlide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6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7" r:id="rId21"/>
  </p:sldMasterIdLst>
  <p:notesMasterIdLst>
    <p:notesMasterId r:id="rId30"/>
  </p:notesMasterIdLst>
  <p:sldIdLst>
    <p:sldId id="284" r:id="rId22"/>
    <p:sldId id="270" r:id="rId23"/>
    <p:sldId id="853" r:id="rId24"/>
    <p:sldId id="274" r:id="rId25"/>
    <p:sldId id="862" r:id="rId26"/>
    <p:sldId id="566" r:id="rId27"/>
    <p:sldId id="725" r:id="rId28"/>
    <p:sldId id="498" r:id="rId29"/>
  </p:sldIdLst>
  <p:sldSz cx="12192000" cy="6858000"/>
  <p:notesSz cx="9928225" cy="6797675"/>
  <p:custDataLst>
    <p:tags r:id="rId3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vid Nash-Mendez" initials="DN" lastIdx="13" clrIdx="0"/>
  <p:cmAuthor id="2" name="Nicole Bustamante" initials="NB" lastIdx="26" clrIdx="1"/>
  <p:cmAuthor id="3" name="Jessica Fleskes" initials="JF" lastIdx="5" clrIdx="2"/>
  <p:cmAuthor id="4" name="Lindsay Smith" initials="LS" lastIdx="24" clrIdx="3"/>
  <p:cmAuthor id="5" name="Lindsay Smith" initials="LS [2]" lastIdx="11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0265B"/>
    <a:srgbClr val="BC261A"/>
    <a:srgbClr val="003F72"/>
    <a:srgbClr val="F8CCD4"/>
    <a:srgbClr val="7EBCE6"/>
    <a:srgbClr val="FF898C"/>
    <a:srgbClr val="FFC5E8"/>
    <a:srgbClr val="E0479E"/>
    <a:srgbClr val="E1EE9B"/>
    <a:srgbClr val="7070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E9639D4-E3E2-4D34-9284-5A2195B3D0D7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077" autoAdjust="0"/>
    <p:restoredTop sz="81889" autoAdjust="0"/>
  </p:normalViewPr>
  <p:slideViewPr>
    <p:cSldViewPr>
      <p:cViewPr varScale="1">
        <p:scale>
          <a:sx n="66" d="100"/>
          <a:sy n="66" d="100"/>
        </p:scale>
        <p:origin x="1555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91" d="100"/>
        <a:sy n="191" d="100"/>
      </p:scale>
      <p:origin x="0" y="-6624"/>
    </p:cViewPr>
  </p:sorterViewPr>
  <p:notesViewPr>
    <p:cSldViewPr>
      <p:cViewPr varScale="1">
        <p:scale>
          <a:sx n="84" d="100"/>
          <a:sy n="84" d="100"/>
        </p:scale>
        <p:origin x="3828" y="102"/>
      </p:cViewPr>
      <p:guideLst/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8.xml"/><Relationship Id="rId13" Type="http://schemas.openxmlformats.org/officeDocument/2006/relationships/customXml" Target="../customXml/item13.xml"/><Relationship Id="rId18" Type="http://schemas.openxmlformats.org/officeDocument/2006/relationships/customXml" Target="../customXml/item18.xml"/><Relationship Id="rId26" Type="http://schemas.openxmlformats.org/officeDocument/2006/relationships/slide" Target="slides/slide5.xml"/><Relationship Id="rId3" Type="http://schemas.openxmlformats.org/officeDocument/2006/relationships/customXml" Target="../customXml/item3.xml"/><Relationship Id="rId21" Type="http://schemas.openxmlformats.org/officeDocument/2006/relationships/slideMaster" Target="slideMasters/slideMaster1.xml"/><Relationship Id="rId34" Type="http://schemas.openxmlformats.org/officeDocument/2006/relationships/viewProps" Target="viewProps.xml"/><Relationship Id="rId7" Type="http://schemas.openxmlformats.org/officeDocument/2006/relationships/customXml" Target="../customXml/item7.xml"/><Relationship Id="rId12" Type="http://schemas.openxmlformats.org/officeDocument/2006/relationships/customXml" Target="../customXml/item12.xml"/><Relationship Id="rId17" Type="http://schemas.openxmlformats.org/officeDocument/2006/relationships/customXml" Target="../customXml/item17.xml"/><Relationship Id="rId25" Type="http://schemas.openxmlformats.org/officeDocument/2006/relationships/slide" Target="slides/slide4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ustomXml" Target="../customXml/item16.xml"/><Relationship Id="rId20" Type="http://schemas.openxmlformats.org/officeDocument/2006/relationships/customXml" Target="../customXml/item20.xml"/><Relationship Id="rId29" Type="http://schemas.openxmlformats.org/officeDocument/2006/relationships/slide" Target="slides/slide8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customXml" Target="../customXml/item11.xml"/><Relationship Id="rId24" Type="http://schemas.openxmlformats.org/officeDocument/2006/relationships/slide" Target="slides/slide3.xml"/><Relationship Id="rId32" Type="http://schemas.openxmlformats.org/officeDocument/2006/relationships/commentAuthors" Target="commentAuthors.xml"/><Relationship Id="rId37" Type="http://schemas.microsoft.com/office/2016/11/relationships/changesInfo" Target="changesInfos/changesInfo1.xml"/><Relationship Id="rId5" Type="http://schemas.openxmlformats.org/officeDocument/2006/relationships/customXml" Target="../customXml/item5.xml"/><Relationship Id="rId15" Type="http://schemas.openxmlformats.org/officeDocument/2006/relationships/customXml" Target="../customXml/item15.xml"/><Relationship Id="rId23" Type="http://schemas.openxmlformats.org/officeDocument/2006/relationships/slide" Target="slides/slide2.xml"/><Relationship Id="rId28" Type="http://schemas.openxmlformats.org/officeDocument/2006/relationships/slide" Target="slides/slide7.xml"/><Relationship Id="rId36" Type="http://schemas.openxmlformats.org/officeDocument/2006/relationships/tableStyles" Target="tableStyles.xml"/><Relationship Id="rId10" Type="http://schemas.openxmlformats.org/officeDocument/2006/relationships/customXml" Target="../customXml/item10.xml"/><Relationship Id="rId19" Type="http://schemas.openxmlformats.org/officeDocument/2006/relationships/customXml" Target="../customXml/item19.xml"/><Relationship Id="rId31" Type="http://schemas.openxmlformats.org/officeDocument/2006/relationships/tags" Target="tags/tag1.xml"/><Relationship Id="rId4" Type="http://schemas.openxmlformats.org/officeDocument/2006/relationships/customXml" Target="../customXml/item4.xml"/><Relationship Id="rId9" Type="http://schemas.openxmlformats.org/officeDocument/2006/relationships/customXml" Target="../customXml/item9.xml"/><Relationship Id="rId14" Type="http://schemas.openxmlformats.org/officeDocument/2006/relationships/customXml" Target="../customXml/item14.xml"/><Relationship Id="rId22" Type="http://schemas.openxmlformats.org/officeDocument/2006/relationships/slide" Target="slides/slide1.xml"/><Relationship Id="rId27" Type="http://schemas.openxmlformats.org/officeDocument/2006/relationships/slide" Target="slides/slide6.xml"/><Relationship Id="rId30" Type="http://schemas.openxmlformats.org/officeDocument/2006/relationships/notesMaster" Target="notesMasters/notesMaster1.xml"/><Relationship Id="rId35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inur Abusseitova" userId="a1fb3e91-84aa-40e9-8ec4-dcc58800c461" providerId="ADAL" clId="{97B220E3-08B8-4B7C-853B-BEFE2DE6155F}"/>
    <pc:docChg chg="delSld">
      <pc:chgData name="Ainur Abusseitova" userId="a1fb3e91-84aa-40e9-8ec4-dcc58800c461" providerId="ADAL" clId="{97B220E3-08B8-4B7C-853B-BEFE2DE6155F}" dt="2020-01-30T03:10:08.562" v="0" actId="47"/>
      <pc:docMkLst>
        <pc:docMk/>
      </pc:docMkLst>
      <pc:sldChg chg="del">
        <pc:chgData name="Ainur Abusseitova" userId="a1fb3e91-84aa-40e9-8ec4-dcc58800c461" providerId="ADAL" clId="{97B220E3-08B8-4B7C-853B-BEFE2DE6155F}" dt="2020-01-30T03:10:08.562" v="0" actId="47"/>
        <pc:sldMkLst>
          <pc:docMk/>
          <pc:sldMk cId="2502189600" sldId="690"/>
        </pc:sldMkLst>
      </pc:sldChg>
      <pc:sldChg chg="del">
        <pc:chgData name="Ainur Abusseitova" userId="a1fb3e91-84aa-40e9-8ec4-dcc58800c461" providerId="ADAL" clId="{97B220E3-08B8-4B7C-853B-BEFE2DE6155F}" dt="2020-01-30T03:10:08.562" v="0" actId="47"/>
        <pc:sldMkLst>
          <pc:docMk/>
          <pc:sldMk cId="1130748189" sldId="703"/>
        </pc:sldMkLst>
      </pc:sldChg>
      <pc:sldChg chg="del">
        <pc:chgData name="Ainur Abusseitova" userId="a1fb3e91-84aa-40e9-8ec4-dcc58800c461" providerId="ADAL" clId="{97B220E3-08B8-4B7C-853B-BEFE2DE6155F}" dt="2020-01-30T03:10:08.562" v="0" actId="47"/>
        <pc:sldMkLst>
          <pc:docMk/>
          <pc:sldMk cId="4220684840" sldId="709"/>
        </pc:sldMkLst>
      </pc:sldChg>
      <pc:sldChg chg="del">
        <pc:chgData name="Ainur Abusseitova" userId="a1fb3e91-84aa-40e9-8ec4-dcc58800c461" providerId="ADAL" clId="{97B220E3-08B8-4B7C-853B-BEFE2DE6155F}" dt="2020-01-30T03:10:08.562" v="0" actId="47"/>
        <pc:sldMkLst>
          <pc:docMk/>
          <pc:sldMk cId="2312777341" sldId="724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5683102-02F2-4E57-AEF0-6D4411DB244E}" type="doc">
      <dgm:prSet loTypeId="urn:microsoft.com/office/officeart/2005/8/layout/vList3" loCatId="list" qsTypeId="urn:microsoft.com/office/officeart/2005/8/quickstyle/simple1" qsCatId="simple" csTypeId="urn:microsoft.com/office/officeart/2005/8/colors/accent1_2" csCatId="accent1" phldr="1"/>
      <dgm:spPr/>
    </dgm:pt>
    <dgm:pt modelId="{2F39A049-5487-4ADB-83F9-1BF42E4406F5}">
      <dgm:prSet phldrT="[Text]"/>
      <dgm:spPr>
        <a:solidFill>
          <a:srgbClr val="E6EEFD"/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Прозрачный и инклюзивный процесс подготовки запросов на финансирование</a:t>
          </a:r>
          <a:endParaRPr lang="en-US" dirty="0"/>
        </a:p>
      </dgm:t>
    </dgm:pt>
    <dgm:pt modelId="{099A41E7-E8AA-4C76-9A8E-71ACE90B85E5}" type="parTrans" cxnId="{D8D0E161-2B2A-445B-B2CE-D289765438C5}">
      <dgm:prSet/>
      <dgm:spPr/>
      <dgm:t>
        <a:bodyPr/>
        <a:lstStyle/>
        <a:p>
          <a:endParaRPr lang="en-US"/>
        </a:p>
      </dgm:t>
    </dgm:pt>
    <dgm:pt modelId="{7333FDDB-8E8A-4F63-A44B-024C2DE742E9}" type="sibTrans" cxnId="{D8D0E161-2B2A-445B-B2CE-D289765438C5}">
      <dgm:prSet/>
      <dgm:spPr/>
      <dgm:t>
        <a:bodyPr/>
        <a:lstStyle/>
        <a:p>
          <a:endParaRPr lang="en-US"/>
        </a:p>
      </dgm:t>
    </dgm:pt>
    <dgm:pt modelId="{269AD133-AD47-4C00-9817-A22B473F4C3B}">
      <dgm:prSet phldrT="[Text]"/>
      <dgm:spPr>
        <a:solidFill>
          <a:srgbClr val="E6EEFD"/>
        </a:solidFill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Открытые и прозрачные процедуры выбора основного реципиента (ОР)</a:t>
          </a:r>
          <a:endParaRPr lang="en-US" dirty="0"/>
        </a:p>
      </dgm:t>
    </dgm:pt>
    <dgm:pt modelId="{5D11A590-5F4C-4782-A941-9A15C1C4C501}" type="parTrans" cxnId="{C7214C2D-718C-47C1-AACF-6B94B3FEE4A9}">
      <dgm:prSet/>
      <dgm:spPr/>
      <dgm:t>
        <a:bodyPr/>
        <a:lstStyle/>
        <a:p>
          <a:endParaRPr lang="en-US"/>
        </a:p>
      </dgm:t>
    </dgm:pt>
    <dgm:pt modelId="{BF893DE3-C065-4486-B246-34173C800B9E}" type="sibTrans" cxnId="{C7214C2D-718C-47C1-AACF-6B94B3FEE4A9}">
      <dgm:prSet/>
      <dgm:spPr/>
      <dgm:t>
        <a:bodyPr/>
        <a:lstStyle/>
        <a:p>
          <a:endParaRPr lang="en-US"/>
        </a:p>
      </dgm:t>
    </dgm:pt>
    <dgm:pt modelId="{D4DB674A-5313-40C4-8190-A1A129B586AA}" type="pres">
      <dgm:prSet presAssocID="{65683102-02F2-4E57-AEF0-6D4411DB244E}" presName="linearFlow" presStyleCnt="0">
        <dgm:presLayoutVars>
          <dgm:dir/>
          <dgm:resizeHandles val="exact"/>
        </dgm:presLayoutVars>
      </dgm:prSet>
      <dgm:spPr/>
    </dgm:pt>
    <dgm:pt modelId="{765DCD95-747E-40AC-9A7B-BC34E0CF04D9}" type="pres">
      <dgm:prSet presAssocID="{2F39A049-5487-4ADB-83F9-1BF42E4406F5}" presName="composite" presStyleCnt="0"/>
      <dgm:spPr/>
    </dgm:pt>
    <dgm:pt modelId="{DB0D2932-9114-4BE9-97E4-B7325A2441BB}" type="pres">
      <dgm:prSet presAssocID="{2F39A049-5487-4ADB-83F9-1BF42E4406F5}" presName="imgShp" presStyleLbl="fgImgPlace1" presStyleIdx="0" presStyleCnt="2" custLinFactNeighborX="-3629" custLinFactNeighborY="1267"/>
      <dgm:spPr>
        <a:solidFill>
          <a:schemeClr val="tx2">
            <a:lumMod val="50000"/>
          </a:schemeClr>
        </a:solidFill>
      </dgm:spPr>
    </dgm:pt>
    <dgm:pt modelId="{58C8ED73-5DFE-4757-B55C-5D71C192AE5E}" type="pres">
      <dgm:prSet presAssocID="{2F39A049-5487-4ADB-83F9-1BF42E4406F5}" presName="txShp" presStyleLbl="node1" presStyleIdx="0" presStyleCnt="2">
        <dgm:presLayoutVars>
          <dgm:bulletEnabled val="1"/>
        </dgm:presLayoutVars>
      </dgm:prSet>
      <dgm:spPr/>
    </dgm:pt>
    <dgm:pt modelId="{24E54CD7-E123-48DB-8484-F807B7751742}" type="pres">
      <dgm:prSet presAssocID="{7333FDDB-8E8A-4F63-A44B-024C2DE742E9}" presName="spacing" presStyleCnt="0"/>
      <dgm:spPr/>
    </dgm:pt>
    <dgm:pt modelId="{2FFB8E67-767B-4D50-9454-AD712E6EBCD8}" type="pres">
      <dgm:prSet presAssocID="{269AD133-AD47-4C00-9817-A22B473F4C3B}" presName="composite" presStyleCnt="0"/>
      <dgm:spPr/>
    </dgm:pt>
    <dgm:pt modelId="{4443435D-1E53-4DB3-843A-8595288A12C6}" type="pres">
      <dgm:prSet presAssocID="{269AD133-AD47-4C00-9817-A22B473F4C3B}" presName="imgShp" presStyleLbl="fgImgPlace1" presStyleIdx="1" presStyleCnt="2"/>
      <dgm:spPr>
        <a:solidFill>
          <a:schemeClr val="tx2">
            <a:lumMod val="50000"/>
          </a:schemeClr>
        </a:solidFill>
      </dgm:spPr>
    </dgm:pt>
    <dgm:pt modelId="{854E74EE-685B-4952-8F86-7CCB5BDDE528}" type="pres">
      <dgm:prSet presAssocID="{269AD133-AD47-4C00-9817-A22B473F4C3B}" presName="txShp" presStyleLbl="node1" presStyleIdx="1" presStyleCnt="2">
        <dgm:presLayoutVars>
          <dgm:bulletEnabled val="1"/>
        </dgm:presLayoutVars>
      </dgm:prSet>
      <dgm:spPr/>
    </dgm:pt>
  </dgm:ptLst>
  <dgm:cxnLst>
    <dgm:cxn modelId="{C7214C2D-718C-47C1-AACF-6B94B3FEE4A9}" srcId="{65683102-02F2-4E57-AEF0-6D4411DB244E}" destId="{269AD133-AD47-4C00-9817-A22B473F4C3B}" srcOrd="1" destOrd="0" parTransId="{5D11A590-5F4C-4782-A941-9A15C1C4C501}" sibTransId="{BF893DE3-C065-4486-B246-34173C800B9E}"/>
    <dgm:cxn modelId="{DF756535-FAED-4345-B18B-4EEEA1E789B6}" type="presOf" srcId="{2F39A049-5487-4ADB-83F9-1BF42E4406F5}" destId="{58C8ED73-5DFE-4757-B55C-5D71C192AE5E}" srcOrd="0" destOrd="0" presId="urn:microsoft.com/office/officeart/2005/8/layout/vList3"/>
    <dgm:cxn modelId="{D8D0E161-2B2A-445B-B2CE-D289765438C5}" srcId="{65683102-02F2-4E57-AEF0-6D4411DB244E}" destId="{2F39A049-5487-4ADB-83F9-1BF42E4406F5}" srcOrd="0" destOrd="0" parTransId="{099A41E7-E8AA-4C76-9A8E-71ACE90B85E5}" sibTransId="{7333FDDB-8E8A-4F63-A44B-024C2DE742E9}"/>
    <dgm:cxn modelId="{075F8E54-D4B8-406C-ADBE-395296318796}" type="presOf" srcId="{65683102-02F2-4E57-AEF0-6D4411DB244E}" destId="{D4DB674A-5313-40C4-8190-A1A129B586AA}" srcOrd="0" destOrd="0" presId="urn:microsoft.com/office/officeart/2005/8/layout/vList3"/>
    <dgm:cxn modelId="{AFDFD4EC-5517-4AE7-8781-754DC8A4A9F7}" type="presOf" srcId="{269AD133-AD47-4C00-9817-A22B473F4C3B}" destId="{854E74EE-685B-4952-8F86-7CCB5BDDE528}" srcOrd="0" destOrd="0" presId="urn:microsoft.com/office/officeart/2005/8/layout/vList3"/>
    <dgm:cxn modelId="{4A0008E0-2872-4E9C-A6E5-64A416106866}" type="presParOf" srcId="{D4DB674A-5313-40C4-8190-A1A129B586AA}" destId="{765DCD95-747E-40AC-9A7B-BC34E0CF04D9}" srcOrd="0" destOrd="0" presId="urn:microsoft.com/office/officeart/2005/8/layout/vList3"/>
    <dgm:cxn modelId="{49AA8107-1ED5-49CB-80C8-42215BAD830C}" type="presParOf" srcId="{765DCD95-747E-40AC-9A7B-BC34E0CF04D9}" destId="{DB0D2932-9114-4BE9-97E4-B7325A2441BB}" srcOrd="0" destOrd="0" presId="urn:microsoft.com/office/officeart/2005/8/layout/vList3"/>
    <dgm:cxn modelId="{59B340AB-DE99-48B0-BBD3-771FDC63AE99}" type="presParOf" srcId="{765DCD95-747E-40AC-9A7B-BC34E0CF04D9}" destId="{58C8ED73-5DFE-4757-B55C-5D71C192AE5E}" srcOrd="1" destOrd="0" presId="urn:microsoft.com/office/officeart/2005/8/layout/vList3"/>
    <dgm:cxn modelId="{030F64C3-C55B-4D14-A7FA-84B6A31C1518}" type="presParOf" srcId="{D4DB674A-5313-40C4-8190-A1A129B586AA}" destId="{24E54CD7-E123-48DB-8484-F807B7751742}" srcOrd="1" destOrd="0" presId="urn:microsoft.com/office/officeart/2005/8/layout/vList3"/>
    <dgm:cxn modelId="{499965DE-BCF6-40C7-82A7-A401B9E256D0}" type="presParOf" srcId="{D4DB674A-5313-40C4-8190-A1A129B586AA}" destId="{2FFB8E67-767B-4D50-9454-AD712E6EBCD8}" srcOrd="2" destOrd="0" presId="urn:microsoft.com/office/officeart/2005/8/layout/vList3"/>
    <dgm:cxn modelId="{7CE5BA1A-8206-4109-8FE6-0EC3686B645C}" type="presParOf" srcId="{2FFB8E67-767B-4D50-9454-AD712E6EBCD8}" destId="{4443435D-1E53-4DB3-843A-8595288A12C6}" srcOrd="0" destOrd="0" presId="urn:microsoft.com/office/officeart/2005/8/layout/vList3"/>
    <dgm:cxn modelId="{C86F453C-E899-454E-9BFC-2F6E62ACF7A2}" type="presParOf" srcId="{2FFB8E67-767B-4D50-9454-AD712E6EBCD8}" destId="{854E74EE-685B-4952-8F86-7CCB5BDDE528}" srcOrd="1" destOrd="0" presId="urn:microsoft.com/office/officeart/2005/8/layout/vLis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C8ED73-5DFE-4757-B55C-5D71C192AE5E}">
      <dsp:nvSpPr>
        <dsp:cNvPr id="0" name=""/>
        <dsp:cNvSpPr/>
      </dsp:nvSpPr>
      <dsp:spPr>
        <a:xfrm rot="10800000">
          <a:off x="1069769" y="353920"/>
          <a:ext cx="2831430" cy="1426359"/>
        </a:xfrm>
        <a:prstGeom prst="homePlate">
          <a:avLst/>
        </a:prstGeom>
        <a:solidFill>
          <a:srgbClr val="E6EEF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985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Прозрачный и инклюзивный процесс подготовки запросов на финансирование</a:t>
          </a:r>
          <a:endParaRPr lang="en-US" sz="1600" kern="1200" dirty="0"/>
        </a:p>
      </dsp:txBody>
      <dsp:txXfrm rot="10800000">
        <a:off x="1426359" y="353920"/>
        <a:ext cx="2474840" cy="1426359"/>
      </dsp:txXfrm>
    </dsp:sp>
    <dsp:sp modelId="{DB0D2932-9114-4BE9-97E4-B7325A2441BB}">
      <dsp:nvSpPr>
        <dsp:cNvPr id="0" name=""/>
        <dsp:cNvSpPr/>
      </dsp:nvSpPr>
      <dsp:spPr>
        <a:xfrm>
          <a:off x="304827" y="371992"/>
          <a:ext cx="1426359" cy="1426359"/>
        </a:xfrm>
        <a:prstGeom prst="ellipse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4E74EE-685B-4952-8F86-7CCB5BDDE528}">
      <dsp:nvSpPr>
        <dsp:cNvPr id="0" name=""/>
        <dsp:cNvSpPr/>
      </dsp:nvSpPr>
      <dsp:spPr>
        <a:xfrm rot="10800000">
          <a:off x="1069769" y="2206059"/>
          <a:ext cx="2831430" cy="1426359"/>
        </a:xfrm>
        <a:prstGeom prst="homePlate">
          <a:avLst/>
        </a:prstGeom>
        <a:solidFill>
          <a:srgbClr val="E6EEFD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8985" tIns="60960" rIns="113792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>
              <a:solidFill>
                <a:schemeClr val="tx1"/>
              </a:solidFill>
            </a:rPr>
            <a:t>Открытые и прозрачные процедуры выбора основного реципиента (ОР)</a:t>
          </a:r>
          <a:endParaRPr lang="en-US" sz="1600" kern="1200" dirty="0"/>
        </a:p>
      </dsp:txBody>
      <dsp:txXfrm rot="10800000">
        <a:off x="1426359" y="2206059"/>
        <a:ext cx="2474840" cy="1426359"/>
      </dsp:txXfrm>
    </dsp:sp>
    <dsp:sp modelId="{4443435D-1E53-4DB3-843A-8595288A12C6}">
      <dsp:nvSpPr>
        <dsp:cNvPr id="0" name=""/>
        <dsp:cNvSpPr/>
      </dsp:nvSpPr>
      <dsp:spPr>
        <a:xfrm>
          <a:off x="356589" y="2206059"/>
          <a:ext cx="1426359" cy="1426359"/>
        </a:xfrm>
        <a:prstGeom prst="ellipse">
          <a:avLst/>
        </a:prstGeom>
        <a:solidFill>
          <a:schemeClr val="tx2">
            <a:lumMod val="5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3">
  <dgm:title val=""/>
  <dgm:desc val=""/>
  <dgm:catLst>
    <dgm:cat type="list" pri="14000"/>
    <dgm:cat type="convert" pri="3000"/>
    <dgm:cat type="picture" pri="27000"/>
    <dgm:cat type="pictureconvert" pri="27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alg type="lin">
      <dgm:param type="linDir" val="fromT"/>
      <dgm:param type="vertAlign" val="mid"/>
      <dgm:param type="horzAlign" val="ctr"/>
    </dgm:alg>
    <dgm:shape xmlns:r="http://schemas.openxmlformats.org/officeDocument/2006/relationships" r:blip="">
      <dgm:adjLst/>
    </dgm:shape>
    <dgm:presOf/>
    <dgm:constrLst>
      <dgm:constr type="w" for="ch" forName="composite" refType="w"/>
      <dgm:constr type="h" for="ch" forName="composite" refType="h"/>
      <dgm:constr type="h" for="ch" forName="spacing" refType="h" refFor="ch" refForName="composite" fact="0.25"/>
      <dgm:constr type="h" for="ch" forName="spacing" refType="w" op="lte" fact="0.1"/>
      <dgm:constr type="primFontSz" for="des" ptType="node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l" for="ch" forName="imgShp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l" for="ch" forName="txShp" refType="w" refFor="ch" refForName="imgShp" fact="0.5"/>
              <dgm:constr type="lMarg" for="ch" forName="txShp" refType="w" refFor="ch" refForName="imgShp" fact="1.25"/>
            </dgm:constrLst>
          </dgm:if>
          <dgm:else name="Name3">
            <dgm:constrLst>
              <dgm:constr type="w" for="ch" forName="imgShp" refType="w" fact="0.335"/>
              <dgm:constr type="h" for="ch" forName="imgShp" refType="w" refFor="ch" refForName="imgShp" op="equ"/>
              <dgm:constr type="h" for="ch" forName="imgShp" refType="h" op="lte"/>
              <dgm:constr type="ctrY" for="ch" forName="imgShp" refType="h" fact="0.5"/>
              <dgm:constr type="r" for="ch" forName="imgShp" refType="w"/>
              <dgm:constr type="w" for="ch" forName="txShp" refType="w" op="equ" fact="0.665"/>
              <dgm:constr type="h" for="ch" forName="txShp" refType="h" refFor="ch" refForName="imgShp" op="equ"/>
              <dgm:constr type="ctrY" for="ch" forName="txShp" refType="h" fact="0.5"/>
              <dgm:constr type="r" for="ch" forName="txShp" refType="ctrX" refFor="ch" refForName="imgShp"/>
              <dgm:constr type="rMarg" for="ch" forName="txShp" refType="w" refFor="ch" refForName="imgShp" fact="1.25"/>
            </dgm:constrLst>
          </dgm:else>
        </dgm:choose>
        <dgm:ruleLst/>
        <dgm:layoutNode name="imgShp" styleLbl="fgImgPlace1">
          <dgm:alg type="sp"/>
          <dgm:shape xmlns:r="http://schemas.openxmlformats.org/officeDocument/2006/relationships" type="ellipse" r:blip="" blipPhldr="1">
            <dgm:adjLst/>
          </dgm:shape>
          <dgm:presOf/>
          <dgm:constrLst/>
          <dgm:ruleLst/>
        </dgm:layoutNode>
        <dgm:layoutNode name="txShp">
          <dgm:varLst>
            <dgm:bulletEnabled val="1"/>
          </dgm:varLst>
          <dgm:alg type="tx"/>
          <dgm:choose name="Name4">
            <dgm:if name="Name5" func="var" arg="dir" op="equ" val="norm">
              <dgm:shape xmlns:r="http://schemas.openxmlformats.org/officeDocument/2006/relationships" rot="180" type="homePlate" r:blip="" zOrderOff="-1">
                <dgm:adjLst/>
              </dgm:shape>
            </dgm:if>
            <dgm:else name="Name6">
              <dgm:shape xmlns:r="http://schemas.openxmlformats.org/officeDocument/2006/relationships" type="homePlate" r:blip="" zOrderOff="-1">
                <dgm:adjLst/>
              </dgm:shape>
            </dgm:else>
          </dgm:choose>
          <dgm:presOf axis="desOrSelf" ptType="node"/>
          <dgm:constrLst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forEach name="Name7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08T09:38:19.785"/>
    </inkml:context>
    <inkml:brush xml:id="br0">
      <inkml:brushProperty name="width" value="0.3" units="cm"/>
      <inkml:brushProperty name="height" value="0.6" units="cm"/>
      <inkml:brushProperty name="color" value="#A2D762"/>
      <inkml:brushProperty name="tip" value="rectangle"/>
      <inkml:brushProperty name="rasterOp" value="maskPen"/>
      <inkml:brushProperty name="ignorePressure" value="1"/>
    </inkml:brush>
  </inkml:definitions>
  <inkml:trace contextRef="#ctx0" brushRef="#br0">0 1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08T09:40:22.685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0 32,'0'-32,"0"32</inkml:trace>
  <inkml:trace contextRef="#ctx0" brushRef="#br0" timeOffset="199.164">0 0,'0'0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1-08T09:40:23.671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2541 194,'0'0</inkml:trace>
  <inkml:trace contextRef="#ctx0" brushRef="#br0" timeOffset="215.887">2541 194,'0'0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693E676-7166-475C-979D-659388E5C89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03EFB84-809B-4185-A2DC-299A232379E9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623698" y="0"/>
            <a:ext cx="4302231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E582A-07AB-4729-A059-2270EFAF2F90}" type="datetimeFigureOut">
              <a:rPr lang="en-US" smtClean="0"/>
              <a:t>1/30/2020</a:t>
            </a:fld>
            <a:endParaRPr lang="en-US" dirty="0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8E29B2B8-CE00-45FD-A323-C5909C7A457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6700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7747A76-B59D-436E-AEC2-A3C5E7F31F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92823" y="3271381"/>
            <a:ext cx="794258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9BCDE7-89C7-4790-9DA8-B0AB8E7C9B6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D78DF62-D42F-41CE-ABFE-78DE208C914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623698" y="6456612"/>
            <a:ext cx="4302231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DA00EE-2A66-49B0-978D-29FBD6B0C7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822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anose="020B0604020202020204" pitchFamily="34" charset="0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0671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3583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17489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ru-RU" sz="1200" b="1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Страновой диалог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</a:p>
          <a:p>
            <a:pPr lvl="0"/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Эти субъекты должны быть созваны страновым координационным комитетом (СКК), поскольку они несут ответственность за представление запроса на финансирование и выдвижение</a:t>
            </a:r>
            <a:r>
              <a:rPr lang="ru-RU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кандидатуры </a:t>
            </a:r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основного реципиента (ОР), однако диалог может выйти за рамки СКК.</a:t>
            </a:r>
          </a:p>
          <a:p>
            <a:pPr lvl="0"/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Просьба иметь в виду, что СКК должны информировать Глобальный фонд об обновленном списке членов СКК, поскольку они должны подписать запрос (см. Форму документа о поддержке членами СКК), чтобы устранить задержки (к вопросу о подписании всеми членами СКК).</a:t>
            </a:r>
          </a:p>
          <a:p>
            <a:pPr lvl="0"/>
            <a:r>
              <a:rPr lang="ru-RU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Распределение ресурсов программ должно также быть обсуждено на этом этапе странового диалога и задокументировано в разделе об изменениях в распределении ресурсов программ.</a:t>
            </a:r>
            <a:endParaRPr 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endParaRPr lang="en-US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ru-RU" b="1" u="sng" dirty="0"/>
              <a:t>«Стандартная» и «упрощенная» оценки СКК</a:t>
            </a:r>
          </a:p>
          <a:p>
            <a:pPr marL="171450" indent="-171450">
              <a:buFontTx/>
              <a:buChar char="-"/>
            </a:pPr>
            <a:r>
              <a:rPr lang="ru-RU" dirty="0"/>
              <a:t>Все СКК должны выполнять требования 1 и 2 (КТ 1 и КТ 2) и хранить документацию о выполнении этих требований. </a:t>
            </a:r>
          </a:p>
          <a:p>
            <a:pPr marL="171450" indent="-171450">
              <a:buFontTx/>
              <a:buChar char="-"/>
            </a:pPr>
            <a:r>
              <a:rPr lang="ru-RU" dirty="0"/>
              <a:t>Все члены СКК должны подписать документ о поддержке членами СКК запроса на финансирование, и все СКК должны представить отчет СКК о выполнении требований 1 и 2 и требования в отношении целевой направленности запроса (документ</a:t>
            </a:r>
            <a:r>
              <a:rPr lang="ru-RU" baseline="0" dirty="0"/>
              <a:t> </a:t>
            </a:r>
            <a:r>
              <a:rPr lang="ru-RU" dirty="0"/>
              <a:t>подписывается председателем СКК, заместителем председателя и представителем ключевых групп населения в СКК).</a:t>
            </a:r>
          </a:p>
          <a:p>
            <a:pPr marL="171450" indent="-171450">
              <a:buFontTx/>
              <a:buChar char="-"/>
            </a:pPr>
            <a:r>
              <a:rPr lang="ru-RU" b="1" dirty="0"/>
              <a:t>Упрощенная оценка: </a:t>
            </a:r>
            <a:r>
              <a:rPr lang="ru-RU" b="1" i="1" dirty="0"/>
              <a:t>Секретариат Глобального фонда оставляет за собой право запрашивать документацию у СКК/РКК,</a:t>
            </a:r>
            <a:r>
              <a:rPr lang="ru-RU" b="1" i="1" baseline="0" dirty="0"/>
              <a:t> подтверждающую выполнение требований,</a:t>
            </a:r>
            <a:r>
              <a:rPr lang="ru-RU" b="1" i="1" dirty="0"/>
              <a:t> в любое время (т. е. после представления запроса на финансирование). </a:t>
            </a:r>
          </a:p>
          <a:p>
            <a:pPr marL="171450" indent="-171450">
              <a:buFontTx/>
              <a:buChar char="-"/>
            </a:pPr>
            <a:r>
              <a:rPr lang="ru-RU" b="1" dirty="0"/>
              <a:t>Стандартная оценка:</a:t>
            </a:r>
            <a:r>
              <a:rPr lang="ru-RU" dirty="0"/>
              <a:t> некоторые страны обязаны представить все доказательства, указанные в руководящем документе (приложение 1), при представлении запроса на финансирование.</a:t>
            </a:r>
          </a:p>
          <a:p>
            <a:pPr marL="171450" indent="-171450">
              <a:buFontTx/>
              <a:buChar char="-"/>
            </a:pPr>
            <a:r>
              <a:rPr lang="ru-RU" dirty="0"/>
              <a:t>Решение о проведении стандартной или упрощенной оценки принимается группой по оценке выполнения требований на основе (1) данных о проверке, проведенной сектором по работе с СКК в отношении КТ 3 – 6 в текущем цикле, и (2) данных, полученных от Отдела по управлению грантами (СПГ).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424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00338" y="511175"/>
            <a:ext cx="4540250" cy="25542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FEE04F-E55B-4DE8-87A3-A5A21B1EEC8B}" type="slidenum">
              <a:rPr lang="en-GB" smtClean="0">
                <a:solidFill>
                  <a:prstClr val="black"/>
                </a:solidFill>
              </a:rPr>
              <a:pPr/>
              <a:t>6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0200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9261" indent="-34926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4876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DA00EE-2A66-49B0-978D-29FBD6B0C757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41484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 1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D2ED86-AA65-4198-9988-90BC88E52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6000" y="2883272"/>
            <a:ext cx="6120000" cy="1296000"/>
          </a:xfrm>
        </p:spPr>
        <p:txBody>
          <a:bodyPr anchor="t" anchorCtr="0"/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EE78D-0809-45D5-BA89-51E120695D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036000" y="4293140"/>
            <a:ext cx="6120000" cy="396000"/>
          </a:xfrm>
        </p:spPr>
        <p:txBody>
          <a:bodyPr/>
          <a:lstStyle>
            <a:lvl1pPr marL="0" indent="0" algn="ctr">
              <a:buNone/>
              <a:defRPr sz="1500" cap="all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date and location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9D85905-2FC5-4E3F-A5B4-964835152113}"/>
              </a:ext>
            </a:extLst>
          </p:cNvPr>
          <p:cNvCxnSpPr/>
          <p:nvPr userDrawn="1"/>
        </p:nvCxnSpPr>
        <p:spPr>
          <a:xfrm>
            <a:off x="3035660" y="2862000"/>
            <a:ext cx="612068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35802F52-35FE-4506-A962-0E5A0A480E64}"/>
              </a:ext>
            </a:extLst>
          </p:cNvPr>
          <p:cNvCxnSpPr/>
          <p:nvPr userDrawn="1"/>
        </p:nvCxnSpPr>
        <p:spPr>
          <a:xfrm>
            <a:off x="3035660" y="4185096"/>
            <a:ext cx="6120680" cy="0"/>
          </a:xfrm>
          <a:prstGeom prst="line">
            <a:avLst/>
          </a:prstGeom>
          <a:ln w="12700">
            <a:solidFill>
              <a:schemeClr val="bg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>
            <a:extLst>
              <a:ext uri="{FF2B5EF4-FFF2-40B4-BE49-F238E27FC236}">
                <a16:creationId xmlns:a16="http://schemas.microsoft.com/office/drawing/2014/main" id="{7D5CC867-A84F-4ABD-8C72-8EA6C288F94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1398" y="6060482"/>
            <a:ext cx="2669204" cy="3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795039"/>
      </p:ext>
    </p:extLst>
  </p:cSld>
  <p:clrMapOvr>
    <a:masterClrMapping/>
  </p:clrMapOvr>
  <p:transition>
    <p:fade/>
  </p:transition>
  <p:hf hdr="0" ftr="0"/>
  <p:extLst>
    <p:ext uri="{DCECCB84-F9BA-43D5-87BE-67443E8EF086}">
      <p15:sldGuideLst xmlns:p15="http://schemas.microsoft.com/office/powerpoint/2012/main"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8C11CD-A5D1-49E9-BBFE-9957D5AB85AA}"/>
              </a:ext>
            </a:extLst>
          </p:cNvPr>
          <p:cNvSpPr>
            <a:spLocks noGrp="1"/>
          </p:cNvSpPr>
          <p:nvPr>
            <p:ph sz="quarter" idx="11" hasCustomPrompt="1"/>
          </p:nvPr>
        </p:nvSpPr>
        <p:spPr>
          <a:xfrm>
            <a:off x="371475" y="1196975"/>
            <a:ext cx="11449050" cy="4787900"/>
          </a:xfrm>
        </p:spPr>
        <p:txBody>
          <a:bodyPr/>
          <a:lstStyle>
            <a:lvl1pPr marL="720000" indent="-720000">
              <a:buSzPct val="130000"/>
              <a:buFont typeface="+mj-lt"/>
              <a:buAutoNum type="arabicPeriod"/>
              <a:tabLst>
                <a:tab pos="900000" algn="l"/>
              </a:tabLst>
              <a:defRPr/>
            </a:lvl1pPr>
            <a:lvl2pPr marL="715963" indent="0">
              <a:defRPr/>
            </a:lvl2pPr>
            <a:lvl3pPr marL="1255713" indent="-179388">
              <a:defRPr/>
            </a:lvl3pPr>
            <a:lvl4pPr marL="1525588" indent="-179388">
              <a:defRPr/>
            </a:lvl4pPr>
          </a:lstStyle>
          <a:p>
            <a:pPr lvl="0"/>
            <a:r>
              <a:rPr lang="en-US"/>
              <a:t>Click to add item name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586057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 Placeholder 19">
            <a:extLst>
              <a:ext uri="{FF2B5EF4-FFF2-40B4-BE49-F238E27FC236}">
                <a16:creationId xmlns:a16="http://schemas.microsoft.com/office/drawing/2014/main" id="{2272707D-B2DE-4911-8A88-A4CBBF19D059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9336360" y="285716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32" name="Text Placeholder 25">
            <a:extLst>
              <a:ext uri="{FF2B5EF4-FFF2-40B4-BE49-F238E27FC236}">
                <a16:creationId xmlns:a16="http://schemas.microsoft.com/office/drawing/2014/main" id="{F0D770A4-933A-40A5-BCD9-B4688CB5AFC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9336360" y="323099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9" name="Text Placeholder 19">
            <a:extLst>
              <a:ext uri="{FF2B5EF4-FFF2-40B4-BE49-F238E27FC236}">
                <a16:creationId xmlns:a16="http://schemas.microsoft.com/office/drawing/2014/main" id="{B203DC59-7F92-4EEA-A9B2-B7FEBE47720D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6743881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30" name="Text Placeholder 25">
            <a:extLst>
              <a:ext uri="{FF2B5EF4-FFF2-40B4-BE49-F238E27FC236}">
                <a16:creationId xmlns:a16="http://schemas.microsoft.com/office/drawing/2014/main" id="{19014E47-73AE-48C5-81A1-59DF44D3E83D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743881" y="322662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7" name="Text Placeholder 19">
            <a:extLst>
              <a:ext uri="{FF2B5EF4-FFF2-40B4-BE49-F238E27FC236}">
                <a16:creationId xmlns:a16="http://schemas.microsoft.com/office/drawing/2014/main" id="{B3BB5832-8B7B-4D51-8A78-C47337BB0D9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151653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28" name="Text Placeholder 25">
            <a:extLst>
              <a:ext uri="{FF2B5EF4-FFF2-40B4-BE49-F238E27FC236}">
                <a16:creationId xmlns:a16="http://schemas.microsoft.com/office/drawing/2014/main" id="{9F58C346-EF09-48E0-92F0-0BA03B70F914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151653" y="3226625"/>
            <a:ext cx="1873250" cy="1547813"/>
          </a:xfrm>
        </p:spPr>
        <p:txBody>
          <a:bodyPr/>
          <a:lstStyle>
            <a:lvl1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" name="Text Placeholder 19">
            <a:extLst>
              <a:ext uri="{FF2B5EF4-FFF2-40B4-BE49-F238E27FC236}">
                <a16:creationId xmlns:a16="http://schemas.microsoft.com/office/drawing/2014/main" id="{BF36FE94-CDDC-427B-8072-E48E2BD173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558926" y="2852799"/>
            <a:ext cx="1873250" cy="36017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/>
              <a:t>Add number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EBD2B6F-3ED0-41A7-B88B-7E361A27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018110-4341-4000-BDD3-DD8163EE9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C9E4D2E2-0811-4A96-9F92-82061EF1BB2E}"/>
              </a:ext>
            </a:extLst>
          </p:cNvPr>
          <p:cNvGrpSpPr/>
          <p:nvPr userDrawn="1"/>
        </p:nvGrpSpPr>
        <p:grpSpPr>
          <a:xfrm>
            <a:off x="443372" y="1592796"/>
            <a:ext cx="864096" cy="3816000"/>
            <a:chOff x="10884532" y="1808820"/>
            <a:chExt cx="864096" cy="3816000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0F9BEC2-8AA6-40D1-9E80-048AF45570FF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Connector 6">
              <a:extLst>
                <a:ext uri="{FF2B5EF4-FFF2-40B4-BE49-F238E27FC236}">
                  <a16:creationId xmlns:a16="http://schemas.microsoft.com/office/drawing/2014/main" id="{3AE27FB5-5F4E-4FC6-85A9-9806CAB7FEF1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EE16B4A7-E5F0-4D41-9B4D-A0021136044C}"/>
              </a:ext>
            </a:extLst>
          </p:cNvPr>
          <p:cNvGrpSpPr/>
          <p:nvPr userDrawn="1"/>
        </p:nvGrpSpPr>
        <p:grpSpPr>
          <a:xfrm>
            <a:off x="3071990" y="1592796"/>
            <a:ext cx="864096" cy="3816000"/>
            <a:chOff x="10884532" y="1808820"/>
            <a:chExt cx="864096" cy="3816000"/>
          </a:xfrm>
        </p:grpSpPr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C55BD24-22B1-4D2D-AFF5-A72B69CBB927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112DC936-1F10-4477-BDC3-030CA234FACA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1F87EDDC-A371-4F94-AF57-E722A3565C59}"/>
              </a:ext>
            </a:extLst>
          </p:cNvPr>
          <p:cNvGrpSpPr/>
          <p:nvPr userDrawn="1"/>
        </p:nvGrpSpPr>
        <p:grpSpPr>
          <a:xfrm>
            <a:off x="5700608" y="1592796"/>
            <a:ext cx="864096" cy="3816000"/>
            <a:chOff x="10884532" y="1808820"/>
            <a:chExt cx="864096" cy="38160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48738023-7FDF-42A2-AD93-218604766046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9D6DD7E1-CA1F-44D4-B53D-B4D42A5F0FFB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40BEE8E-CBA7-45A0-B877-54856DFF85E3}"/>
              </a:ext>
            </a:extLst>
          </p:cNvPr>
          <p:cNvGrpSpPr/>
          <p:nvPr userDrawn="1"/>
        </p:nvGrpSpPr>
        <p:grpSpPr>
          <a:xfrm>
            <a:off x="8329226" y="1592796"/>
            <a:ext cx="864096" cy="3816000"/>
            <a:chOff x="10884532" y="1808820"/>
            <a:chExt cx="864096" cy="3816000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C0BCA15E-8656-44AB-A8B3-DF0F6EF97F2C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32948D73-3B0F-4A35-BC4D-58DA882FBB76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C8492723-C7C7-4A90-B381-0E9336E1B454}"/>
              </a:ext>
            </a:extLst>
          </p:cNvPr>
          <p:cNvGrpSpPr/>
          <p:nvPr userDrawn="1"/>
        </p:nvGrpSpPr>
        <p:grpSpPr>
          <a:xfrm>
            <a:off x="10957844" y="1592796"/>
            <a:ext cx="864096" cy="3816000"/>
            <a:chOff x="10884532" y="1808820"/>
            <a:chExt cx="864096" cy="3816000"/>
          </a:xfrm>
        </p:grpSpPr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A895BD01-8BAE-45B3-84C2-E381E5C5656D}"/>
                </a:ext>
              </a:extLst>
            </p:cNvPr>
            <p:cNvCxnSpPr>
              <a:cxnSpLocks/>
            </p:cNvCxnSpPr>
            <p:nvPr/>
          </p:nvCxnSpPr>
          <p:spPr>
            <a:xfrm>
              <a:off x="10884532" y="1808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2A6B9613-4781-4E30-9531-87F6215A5212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10884532" y="3716820"/>
              <a:ext cx="864096" cy="1908000"/>
            </a:xfrm>
            <a:prstGeom prst="line">
              <a:avLst/>
            </a:prstGeom>
            <a:ln>
              <a:solidFill>
                <a:schemeClr val="accent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6" name="Text Placeholder 25">
            <a:extLst>
              <a:ext uri="{FF2B5EF4-FFF2-40B4-BE49-F238E27FC236}">
                <a16:creationId xmlns:a16="http://schemas.microsoft.com/office/drawing/2014/main" id="{B732BB06-7F00-4A81-8284-EC44F96F5EA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558926" y="3226625"/>
            <a:ext cx="1873250" cy="1547813"/>
          </a:xfrm>
        </p:spPr>
        <p:txBody>
          <a:bodyPr/>
          <a:lstStyle>
            <a:lvl1pPr>
              <a:defRPr sz="1500">
                <a:solidFill>
                  <a:schemeClr val="tx1"/>
                </a:solidFill>
              </a:defRPr>
            </a:lvl1pPr>
            <a:lvl2pPr>
              <a:defRPr lang="en-US" sz="15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32828044"/>
      </p:ext>
    </p:extLst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60FA69-D428-4E1A-9E4A-B65055291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5033662"/>
      </p:ext>
    </p:extLst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00000"/>
            <a:ext cx="10752000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3120367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ubtitl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600000"/>
            <a:ext cx="10752000" cy="56693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20000" y="1152000"/>
            <a:ext cx="10752000" cy="5280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095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9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83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9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70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66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719999" y="1801476"/>
            <a:ext cx="107520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37954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67e837b-a82a-4291-bd2c-1e6f9f3d3bd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5544505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2785EFC-4D36-4E41-BDAF-FF69F521E9C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76131" y="1196975"/>
            <a:ext cx="5544505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52710699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2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>
            <a:extLst>
              <a:ext uri="{FF2B5EF4-FFF2-40B4-BE49-F238E27FC236}">
                <a16:creationId xmlns:a16="http://schemas.microsoft.com/office/drawing/2014/main" id="{AFD6E6CB-DAE4-4D72-9A51-3021342E2683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0" y="0"/>
            <a:ext cx="12192000" cy="3420000"/>
          </a:xfrm>
          <a:solidFill>
            <a:schemeClr val="tx1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9D2ED86-AA65-4198-9988-90BC88E52C7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102675" y="4143412"/>
            <a:ext cx="6120000" cy="1296000"/>
          </a:xfrm>
        </p:spPr>
        <p:txBody>
          <a:bodyPr anchor="t" anchorCtr="0"/>
          <a:lstStyle>
            <a:lvl1pPr algn="ctr">
              <a:defRPr sz="4400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72EE78D-0809-45D5-BA89-51E120695DD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3102675" y="5553237"/>
            <a:ext cx="6120000" cy="396043"/>
          </a:xfrm>
        </p:spPr>
        <p:txBody>
          <a:bodyPr/>
          <a:lstStyle>
            <a:lvl1pPr marL="0" indent="0" algn="ctr">
              <a:buNone/>
              <a:defRPr sz="1500" cap="all" baseline="0">
                <a:solidFill>
                  <a:schemeClr val="bg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add date and location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14B10D6B-33D5-4A95-95B8-71E82FD05E13}"/>
              </a:ext>
            </a:extLst>
          </p:cNvPr>
          <p:cNvGrpSpPr/>
          <p:nvPr userDrawn="1"/>
        </p:nvGrpSpPr>
        <p:grpSpPr>
          <a:xfrm>
            <a:off x="3102335" y="4140000"/>
            <a:ext cx="6120680" cy="1323096"/>
            <a:chOff x="3035660" y="2862000"/>
            <a:chExt cx="6120680" cy="1323096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69D85905-2FC5-4E3F-A5B4-964835152113}"/>
                </a:ext>
              </a:extLst>
            </p:cNvPr>
            <p:cNvCxnSpPr/>
            <p:nvPr userDrawn="1"/>
          </p:nvCxnSpPr>
          <p:spPr>
            <a:xfrm>
              <a:off x="3035660" y="2862000"/>
              <a:ext cx="61206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5802F52-35FE-4506-A962-0E5A0A480E64}"/>
                </a:ext>
              </a:extLst>
            </p:cNvPr>
            <p:cNvCxnSpPr/>
            <p:nvPr userDrawn="1"/>
          </p:nvCxnSpPr>
          <p:spPr>
            <a:xfrm>
              <a:off x="3035660" y="4185096"/>
              <a:ext cx="6120680" cy="0"/>
            </a:xfrm>
            <a:prstGeom prst="line">
              <a:avLst/>
            </a:prstGeom>
            <a:ln w="12700">
              <a:solidFill>
                <a:schemeClr val="bg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5" name="Picture 14">
            <a:extLst>
              <a:ext uri="{FF2B5EF4-FFF2-40B4-BE49-F238E27FC236}">
                <a16:creationId xmlns:a16="http://schemas.microsoft.com/office/drawing/2014/main" id="{372ECADD-E120-4389-9E94-2E5A659934A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761398" y="6060482"/>
            <a:ext cx="2669204" cy="320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0380158"/>
      </p:ext>
    </p:extLst>
  </p:cSld>
  <p:clrMapOvr>
    <a:masterClrMapping/>
  </p:clrMapOvr>
  <p:transition>
    <p:fade/>
  </p:transition>
  <p:hf hdr="0" ftr="0"/>
  <p:extLst>
    <p:ext uri="{DCECCB84-F9BA-43D5-87BE-67443E8EF086}">
      <p15:sldGuideLst xmlns:p15="http://schemas.microsoft.com/office/powerpoint/2012/main"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ngl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8C11CD-A5D1-49E9-BBFE-9957D5AB85AA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475" y="1196975"/>
            <a:ext cx="11449050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8807439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1"/>
            <a:ext cx="11449050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5544505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4">
            <a:extLst>
              <a:ext uri="{FF2B5EF4-FFF2-40B4-BE49-F238E27FC236}">
                <a16:creationId xmlns:a16="http://schemas.microsoft.com/office/drawing/2014/main" id="{F2785EFC-4D36-4E41-BDAF-FF69F521E9CA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6276131" y="1196975"/>
            <a:ext cx="5544505" cy="47879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06344418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FFBDD-FAAE-4B61-8C55-FC66D3AC34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4A99155-2C10-43CE-9F64-CB6DC278BCD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1EB4761-1642-4614-895E-E031A01C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5A50861-77F3-4663-934F-725015073BC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86000" y="1980000"/>
            <a:ext cx="8820000" cy="2700000"/>
          </a:xfrm>
        </p:spPr>
        <p:txBody>
          <a:bodyPr anchor="t" anchorCtr="0"/>
          <a:lstStyle>
            <a:lvl1pPr algn="ctr">
              <a:lnSpc>
                <a:spcPct val="100000"/>
              </a:lnSpc>
              <a:defRPr sz="45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“Double tap to add quote text”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76D51451-AAD2-4C37-951B-611FE578051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801938" y="4795664"/>
            <a:ext cx="6588125" cy="324000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Double tap to add name</a:t>
            </a:r>
          </a:p>
        </p:txBody>
      </p:sp>
      <p:sp>
        <p:nvSpPr>
          <p:cNvPr id="9" name="Text Placeholder 7">
            <a:extLst>
              <a:ext uri="{FF2B5EF4-FFF2-40B4-BE49-F238E27FC236}">
                <a16:creationId xmlns:a16="http://schemas.microsoft.com/office/drawing/2014/main" id="{F7C8503A-77A3-4274-91A9-1D0D5CDD984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2801938" y="5156448"/>
            <a:ext cx="6588125" cy="360784"/>
          </a:xfrm>
        </p:spPr>
        <p:txBody>
          <a:bodyPr/>
          <a:lstStyle>
            <a:lvl1pPr algn="ctr">
              <a:defRPr sz="1200">
                <a:solidFill>
                  <a:schemeClr val="tx1"/>
                </a:solidFill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Double tap to add title / position</a:t>
            </a:r>
          </a:p>
        </p:txBody>
      </p:sp>
    </p:spTree>
    <p:extLst>
      <p:ext uri="{BB962C8B-B14F-4D97-AF65-F5344CB8AC3E}">
        <p14:creationId xmlns:p14="http://schemas.microsoft.com/office/powerpoint/2010/main" val="3497746165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dra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BD2B6F-3ED0-41A7-B88B-7E361A276A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A018110-4341-4000-BDD3-DD8163EE921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D248388B-6010-4A72-8EE1-66DF0D068037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2922864487"/>
              </p:ext>
            </p:extLst>
          </p:nvPr>
        </p:nvGraphicFramePr>
        <p:xfrm>
          <a:off x="385948" y="1196975"/>
          <a:ext cx="11434576" cy="47879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717288">
                  <a:extLst>
                    <a:ext uri="{9D8B030D-6E8A-4147-A177-3AD203B41FA5}">
                      <a16:colId xmlns:a16="http://schemas.microsoft.com/office/drawing/2014/main" val="2536250139"/>
                    </a:ext>
                  </a:extLst>
                </a:gridCol>
                <a:gridCol w="5717288">
                  <a:extLst>
                    <a:ext uri="{9D8B030D-6E8A-4147-A177-3AD203B41FA5}">
                      <a16:colId xmlns:a16="http://schemas.microsoft.com/office/drawing/2014/main" val="3437502744"/>
                    </a:ext>
                  </a:extLst>
                </a:gridCol>
              </a:tblGrid>
              <a:tr h="239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25595326"/>
                  </a:ext>
                </a:extLst>
              </a:tr>
              <a:tr h="239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525027395"/>
                  </a:ext>
                </a:extLst>
              </a:tr>
            </a:tbl>
          </a:graphicData>
        </a:graphic>
      </p:graphicFrame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ED1A073-BA07-481F-982B-051F2DF1E9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1384" y="1340769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Text Placeholder 5">
            <a:extLst>
              <a:ext uri="{FF2B5EF4-FFF2-40B4-BE49-F238E27FC236}">
                <a16:creationId xmlns:a16="http://schemas.microsoft.com/office/drawing/2014/main" id="{3D089428-3031-49B6-86C1-4C7CC020324D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51383" y="3753036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Text Placeholder 5">
            <a:extLst>
              <a:ext uri="{FF2B5EF4-FFF2-40B4-BE49-F238E27FC236}">
                <a16:creationId xmlns:a16="http://schemas.microsoft.com/office/drawing/2014/main" id="{2B931DB3-89A8-451C-8D64-23B8AA40933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6258570" y="1340769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5">
            <a:extLst>
              <a:ext uri="{FF2B5EF4-FFF2-40B4-BE49-F238E27FC236}">
                <a16:creationId xmlns:a16="http://schemas.microsoft.com/office/drawing/2014/main" id="{F3925D9B-2997-41E5-AB13-A7E71251D44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258571" y="3753036"/>
            <a:ext cx="5328591" cy="201622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9172045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BB8106-0230-4993-AA68-C2B572FD22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3D75ACD-C74D-49DB-9BE4-027C29384D3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FB07B787-D9DE-4009-A7A1-7CF5962C920B}"/>
              </a:ext>
            </a:extLst>
          </p:cNvPr>
          <p:cNvSpPr>
            <a:spLocks noGrp="1"/>
          </p:cNvSpPr>
          <p:nvPr>
            <p:ph type="pic" sz="quarter" idx="11" hasCustomPrompt="1"/>
          </p:nvPr>
        </p:nvSpPr>
        <p:spPr>
          <a:xfrm>
            <a:off x="371475" y="1196975"/>
            <a:ext cx="11449050" cy="4788000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Highlight whole picture placeholder and click on image you want in Templafy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97965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8FD7E865-4C67-4B56-8F9C-510DB1E1D3DB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7661375" y="4016"/>
            <a:ext cx="4536000" cy="6853984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6" y="338421"/>
            <a:ext cx="6480590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6480720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129E4FF-644F-45B5-B079-8C1EA5EAFC26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188000" y="5400000"/>
            <a:ext cx="5004000" cy="792000"/>
          </a:xfrm>
          <a:solidFill>
            <a:schemeClr val="tx2"/>
          </a:solidFill>
        </p:spPr>
        <p:txBody>
          <a:bodyPr lIns="180000" tIns="180000" rIns="180000" bIns="180000"/>
          <a:lstStyle>
            <a:lvl1pPr algn="ctr">
              <a:defRPr sz="1500"/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70996476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 + image with detai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BE94FE-F10E-4280-86E9-EF6369FAA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4" y="338421"/>
            <a:ext cx="5868535" cy="599888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B5D067-7A6A-4DAB-8AA0-8B18EF781B2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B5D31376-70E3-4154-8B28-3D69B2B8BAB5}"/>
              </a:ext>
            </a:extLst>
          </p:cNvPr>
          <p:cNvSpPr>
            <a:spLocks noGrp="1"/>
          </p:cNvSpPr>
          <p:nvPr>
            <p:ph sz="quarter" idx="11"/>
          </p:nvPr>
        </p:nvSpPr>
        <p:spPr>
          <a:xfrm>
            <a:off x="371364" y="1196975"/>
            <a:ext cx="5868652" cy="47879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id="{C725B5D1-3158-411E-8837-5E5041D6F0F1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600688" y="1196975"/>
            <a:ext cx="5220000" cy="3924213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Highlight whole picture placeholder and click on image you want in Templafy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EE37406-89A0-49E4-91E3-55F3AA3465A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600056" y="368300"/>
            <a:ext cx="5220000" cy="29318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graphic / photo title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DF11A27F-F459-4841-A943-0CD3F7179B1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605558" y="638365"/>
            <a:ext cx="5220000" cy="293181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15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1500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5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detail / subtitle</a:t>
            </a:r>
          </a:p>
        </p:txBody>
      </p:sp>
      <p:sp>
        <p:nvSpPr>
          <p:cNvPr id="11" name="Text Placeholder 8">
            <a:extLst>
              <a:ext uri="{FF2B5EF4-FFF2-40B4-BE49-F238E27FC236}">
                <a16:creationId xmlns:a16="http://schemas.microsoft.com/office/drawing/2014/main" id="{ABF19D62-68D7-40A3-ABAC-0862CA24E18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601014" y="5240026"/>
            <a:ext cx="5220000" cy="744849"/>
          </a:xfr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i="1">
                <a:solidFill>
                  <a:schemeClr val="tx1"/>
                </a:solidFill>
              </a:defRPr>
            </a:lvl1pPr>
            <a:lvl2pPr marL="0" indent="0">
              <a:lnSpc>
                <a:spcPct val="100000"/>
              </a:lnSpc>
              <a:spcAft>
                <a:spcPts val="0"/>
              </a:spcAft>
              <a:buFont typeface="Arial" panose="020B0604020202020204" pitchFamily="34" charset="0"/>
              <a:buNone/>
              <a:defRPr sz="800" i="1">
                <a:solidFill>
                  <a:schemeClr val="tx1"/>
                </a:solidFill>
              </a:defRPr>
            </a:lvl2pPr>
            <a:lvl3pPr marL="0" indent="0">
              <a:lnSpc>
                <a:spcPct val="100000"/>
              </a:lnSpc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3pPr>
            <a:lvl4pPr marL="0" indent="0">
              <a:lnSpc>
                <a:spcPct val="100000"/>
              </a:lnSpc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4pPr>
            <a:lvl5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800" i="1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add graphic / photo title</a:t>
            </a:r>
          </a:p>
        </p:txBody>
      </p:sp>
    </p:spTree>
    <p:extLst>
      <p:ext uri="{BB962C8B-B14F-4D97-AF65-F5344CB8AC3E}">
        <p14:creationId xmlns:p14="http://schemas.microsoft.com/office/powerpoint/2010/main" val="364935692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1.emf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oleObject" Target="../embeddings/oleObject1.bin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ags" Target="../tags/tag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DB1C6C81-7D08-48C7-A26B-6F1DE87522ED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8"/>
            </p:custDataLst>
            <p:extLst>
              <p:ext uri="{D42A27DB-BD31-4B8C-83A1-F6EECF244321}">
                <p14:modId xmlns:p14="http://schemas.microsoft.com/office/powerpoint/2010/main" val="3508195298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think-cell Slide" r:id="rId20" imgW="306" imgH="306" progId="TCLayout.ActiveDocument.1">
                  <p:embed/>
                </p:oleObj>
              </mc:Choice>
              <mc:Fallback>
                <p:oleObj name="think-cell Slide" r:id="rId20" imgW="306" imgH="306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DB1C6C81-7D08-48C7-A26B-6F1DE87522E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21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4FD5977A-FB79-45EE-A524-8978F25AF562}"/>
              </a:ext>
            </a:extLst>
          </p:cNvPr>
          <p:cNvSpPr/>
          <p:nvPr userDrawn="1">
            <p:custDataLst>
              <p:tags r:id="rId19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FA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en-US" sz="3000" b="0" i="0" baseline="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093D2C-626B-4DDA-AB0A-CA48EA6D60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1"/>
            <a:ext cx="11449050" cy="59988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D26BA5-A3B1-486F-B108-86DC3267A9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71475" y="1206517"/>
            <a:ext cx="11449050" cy="4778358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  <a:p>
            <a:pPr lvl="5"/>
            <a:r>
              <a:rPr lang="en-US" noProof="0"/>
              <a:t>Sixth</a:t>
            </a:r>
          </a:p>
          <a:p>
            <a:pPr lvl="6"/>
            <a:r>
              <a:rPr lang="en-US" noProof="0"/>
              <a:t>Seventh</a:t>
            </a:r>
          </a:p>
          <a:p>
            <a:pPr lvl="7"/>
            <a:r>
              <a:rPr lang="en-US" noProof="0"/>
              <a:t>Eighth</a:t>
            </a:r>
          </a:p>
          <a:p>
            <a:pPr lvl="8"/>
            <a:r>
              <a:rPr lang="en-US" noProof="0"/>
              <a:t>Ninth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F93237-C16F-48AF-90B0-B0C3C94F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53800" y="6196519"/>
            <a:ext cx="466724" cy="293181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lvl1pPr algn="r">
              <a:defRPr sz="1200">
                <a:solidFill>
                  <a:srgbClr val="808080"/>
                </a:solidFill>
              </a:defRPr>
            </a:lvl1pPr>
          </a:lstStyle>
          <a:p>
            <a:fld id="{2AAA7032-8CB7-40F4-9CB9-A644B8ADA1F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0AFABB9-201A-4446-A277-DA725B8FE76C}"/>
              </a:ext>
            </a:extLst>
          </p:cNvPr>
          <p:cNvPicPr>
            <a:picLocks noChangeAspect="1"/>
          </p:cNvPicPr>
          <p:nvPr userDrawn="1"/>
        </p:nvPicPr>
        <p:blipFill>
          <a:blip r:embed="rId2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71475" y="6327180"/>
            <a:ext cx="1429858" cy="17041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625F11-1B15-4FF2-A588-CF63802E77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9118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  <p:sldLayoutId id="2147483709" r:id="rId12"/>
    <p:sldLayoutId id="2147483713" r:id="rId13"/>
    <p:sldLayoutId id="2147483715" r:id="rId14"/>
    <p:sldLayoutId id="2147483717" r:id="rId15"/>
  </p:sldLayoutIdLst>
  <p:transition>
    <p:fade/>
  </p:transition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000" kern="120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1200"/>
        </a:spcBef>
        <a:spcAft>
          <a:spcPts val="0"/>
        </a:spcAft>
        <a:buFont typeface="Arial" panose="020B0604020202020204" pitchFamily="34" charset="0"/>
        <a:buNone/>
        <a:defRPr sz="2200" kern="1200">
          <a:solidFill>
            <a:schemeClr val="bg2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None/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531813" indent="-171450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074738" indent="-179388" algn="l" defTabSz="9144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04975" indent="-285750" algn="l" defTabSz="914400" rtl="0" eaLnBrk="1" latinLnBrk="0" hangingPunct="1">
        <a:lnSpc>
          <a:spcPct val="90000"/>
        </a:lnSpc>
        <a:spcBef>
          <a:spcPts val="500"/>
        </a:spcBef>
        <a:spcAft>
          <a:spcPts val="800"/>
        </a:spcAft>
        <a:buFont typeface="Arial" panose="020B0604020202020204" pitchFamily="34" charset="0"/>
        <a:buChar char="•"/>
        <a:defRPr lang="en-US" sz="15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0" indent="0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None/>
        <a:defRPr sz="1100" kern="1200">
          <a:solidFill>
            <a:schemeClr val="tx1"/>
          </a:solidFill>
          <a:latin typeface="+mn-lt"/>
          <a:ea typeface="+mn-ea"/>
          <a:cs typeface="+mn-cs"/>
        </a:defRPr>
      </a:lvl6pPr>
      <a:lvl7pPr marL="358775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7pPr>
      <a:lvl8pPr marL="715963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8pPr>
      <a:lvl9pPr marL="715963" indent="-179388" algn="l" defTabSz="914400" rtl="0" eaLnBrk="1" latinLnBrk="0" hangingPunct="1">
        <a:lnSpc>
          <a:spcPct val="9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32" userDrawn="1">
          <p15:clr>
            <a:srgbClr val="F26B43"/>
          </p15:clr>
        </p15:guide>
        <p15:guide id="2" pos="234" userDrawn="1">
          <p15:clr>
            <a:srgbClr val="F26B43"/>
          </p15:clr>
        </p15:guide>
        <p15:guide id="3" orient="horz" pos="4088" userDrawn="1">
          <p15:clr>
            <a:srgbClr val="F26B43"/>
          </p15:clr>
        </p15:guide>
        <p15:guide id="4" pos="7446" userDrawn="1">
          <p15:clr>
            <a:srgbClr val="F26B43"/>
          </p15:clr>
        </p15:guide>
        <p15:guide id="5" orient="horz" pos="754" userDrawn="1">
          <p15:clr>
            <a:srgbClr val="F26B43"/>
          </p15:clr>
        </p15:guide>
        <p15:guide id="6" orient="horz" pos="377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1.xml"/><Relationship Id="rId3" Type="http://schemas.openxmlformats.org/officeDocument/2006/relationships/customXml" Target="../../customXml/item20.xml"/><Relationship Id="rId7" Type="http://schemas.openxmlformats.org/officeDocument/2006/relationships/slideLayout" Target="../slideLayouts/slideLayout1.xml"/><Relationship Id="rId2" Type="http://schemas.openxmlformats.org/officeDocument/2006/relationships/customXml" Target="../../customXml/item19.xml"/><Relationship Id="rId1" Type="http://schemas.openxmlformats.org/officeDocument/2006/relationships/vmlDrawing" Target="../drawings/vmlDrawing2.v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1.emf"/><Relationship Id="rId4" Type="http://schemas.openxmlformats.org/officeDocument/2006/relationships/tags" Target="../tags/tag4.xml"/><Relationship Id="rId9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customXml" Target="../ink/ink3.xml"/><Relationship Id="rId3" Type="http://schemas.openxmlformats.org/officeDocument/2006/relationships/tags" Target="../tags/tag8.xml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png"/><Relationship Id="rId2" Type="http://schemas.openxmlformats.org/officeDocument/2006/relationships/tags" Target="../tags/tag7.xml"/><Relationship Id="rId1" Type="http://schemas.openxmlformats.org/officeDocument/2006/relationships/vmlDrawing" Target="../drawings/vmlDrawing3.vml"/><Relationship Id="rId6" Type="http://schemas.openxmlformats.org/officeDocument/2006/relationships/notesSlide" Target="../notesSlides/notesSlide3.xml"/><Relationship Id="rId11" Type="http://schemas.openxmlformats.org/officeDocument/2006/relationships/customXml" Target="../ink/ink2.xml"/><Relationship Id="rId5" Type="http://schemas.openxmlformats.org/officeDocument/2006/relationships/slideLayout" Target="../slideLayouts/slideLayout10.xml"/><Relationship Id="rId10" Type="http://schemas.openxmlformats.org/officeDocument/2006/relationships/image" Target="../media/image4.png"/><Relationship Id="rId4" Type="http://schemas.openxmlformats.org/officeDocument/2006/relationships/tags" Target="../tags/tag9.xml"/><Relationship Id="rId9" Type="http://schemas.openxmlformats.org/officeDocument/2006/relationships/customXml" Target="../ink/ink1.xml"/><Relationship Id="rId1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diagramLayout" Target="../diagrams/layout1.xml"/><Relationship Id="rId3" Type="http://schemas.openxmlformats.org/officeDocument/2006/relationships/tags" Target="../tags/tag11.xml"/><Relationship Id="rId7" Type="http://schemas.openxmlformats.org/officeDocument/2006/relationships/oleObject" Target="../embeddings/oleObject4.bin"/><Relationship Id="rId12" Type="http://schemas.openxmlformats.org/officeDocument/2006/relationships/diagramData" Target="../diagrams/data1.xml"/><Relationship Id="rId2" Type="http://schemas.openxmlformats.org/officeDocument/2006/relationships/tags" Target="../tags/tag10.xml"/><Relationship Id="rId16" Type="http://schemas.microsoft.com/office/2007/relationships/diagramDrawing" Target="../diagrams/drawing1.xml"/><Relationship Id="rId1" Type="http://schemas.openxmlformats.org/officeDocument/2006/relationships/vmlDrawing" Target="../drawings/vmlDrawing4.vml"/><Relationship Id="rId6" Type="http://schemas.openxmlformats.org/officeDocument/2006/relationships/notesSlide" Target="../notesSlides/notesSlide4.xml"/><Relationship Id="rId11" Type="http://schemas.openxmlformats.org/officeDocument/2006/relationships/image" Target="../media/image9.png"/><Relationship Id="rId5" Type="http://schemas.openxmlformats.org/officeDocument/2006/relationships/slideLayout" Target="../slideLayouts/slideLayout13.xml"/><Relationship Id="rId15" Type="http://schemas.openxmlformats.org/officeDocument/2006/relationships/diagramColors" Target="../diagrams/colors1.xml"/><Relationship Id="rId10" Type="http://schemas.openxmlformats.org/officeDocument/2006/relationships/image" Target="../media/image8.png"/><Relationship Id="rId4" Type="http://schemas.openxmlformats.org/officeDocument/2006/relationships/tags" Target="../tags/tag12.xml"/><Relationship Id="rId9" Type="http://schemas.openxmlformats.org/officeDocument/2006/relationships/image" Target="../media/image7.png"/><Relationship Id="rId1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15.xml"/><Relationship Id="rId7" Type="http://schemas.openxmlformats.org/officeDocument/2006/relationships/oleObject" Target="../embeddings/oleObject5.bin"/><Relationship Id="rId2" Type="http://schemas.openxmlformats.org/officeDocument/2006/relationships/tags" Target="../tags/tag14.xml"/><Relationship Id="rId1" Type="http://schemas.openxmlformats.org/officeDocument/2006/relationships/vmlDrawing" Target="../drawings/vmlDrawing5.vml"/><Relationship Id="rId6" Type="http://schemas.openxmlformats.org/officeDocument/2006/relationships/notesSlide" Target="../notesSlides/notesSlide6.xml"/><Relationship Id="rId5" Type="http://schemas.openxmlformats.org/officeDocument/2006/relationships/slideLayout" Target="../slideLayouts/slideLayout15.xml"/><Relationship Id="rId4" Type="http://schemas.openxmlformats.org/officeDocument/2006/relationships/tags" Target="../tags/tag16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18.xml"/><Relationship Id="rId7" Type="http://schemas.openxmlformats.org/officeDocument/2006/relationships/oleObject" Target="../embeddings/oleObject6.bin"/><Relationship Id="rId2" Type="http://schemas.openxmlformats.org/officeDocument/2006/relationships/tags" Target="../tags/tag17.xml"/><Relationship Id="rId1" Type="http://schemas.openxmlformats.org/officeDocument/2006/relationships/vmlDrawing" Target="../drawings/vmlDrawing6.vml"/><Relationship Id="rId6" Type="http://schemas.openxmlformats.org/officeDocument/2006/relationships/notesSlide" Target="../notesSlides/notesSlide7.xml"/><Relationship Id="rId5" Type="http://schemas.openxmlformats.org/officeDocument/2006/relationships/slideLayout" Target="../slideLayouts/slideLayout13.xml"/><Relationship Id="rId4" Type="http://schemas.openxmlformats.org/officeDocument/2006/relationships/tags" Target="../tags/tag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>
            <a:extLst>
              <a:ext uri="{FF2B5EF4-FFF2-40B4-BE49-F238E27FC236}">
                <a16:creationId xmlns:a16="http://schemas.microsoft.com/office/drawing/2014/main" id="{B95EB924-1540-42B1-93C0-15341BBB4717}"/>
              </a:ext>
            </a:extLst>
          </p:cNvPr>
          <p:cNvGraphicFramePr>
            <a:graphicFrameLocks noChangeAspect="1"/>
          </p:cNvGraphicFramePr>
          <p:nvPr>
            <p:custDataLst>
              <p:tags r:id="rId5"/>
            </p:custDataLst>
            <p:extLst>
              <p:ext uri="{D42A27DB-BD31-4B8C-83A1-F6EECF244321}">
                <p14:modId xmlns:p14="http://schemas.microsoft.com/office/powerpoint/2010/main" val="2142281119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0" name="think-cell Slide" r:id="rId9" imgW="306" imgH="306" progId="TCLayout.ActiveDocument.1">
                  <p:embed/>
                </p:oleObj>
              </mc:Choice>
              <mc:Fallback>
                <p:oleObj name="think-cell Slide" r:id="rId9" imgW="306" imgH="306" progId="TCLayout.ActiveDocument.1">
                  <p:embed/>
                  <p:pic>
                    <p:nvPicPr>
                      <p:cNvPr id="2" name="Object 1" hidden="1">
                        <a:extLst>
                          <a:ext uri="{FF2B5EF4-FFF2-40B4-BE49-F238E27FC236}">
                            <a16:creationId xmlns:a16="http://schemas.microsoft.com/office/drawing/2014/main" id="{B95EB924-1540-42B1-93C0-15341BBB4717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Rectangle 2" hidden="1">
            <a:extLst>
              <a:ext uri="{FF2B5EF4-FFF2-40B4-BE49-F238E27FC236}">
                <a16:creationId xmlns:a16="http://schemas.microsoft.com/office/drawing/2014/main" id="{D535CC17-940C-4CA1-A595-E83E60FB3286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FA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240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7" name="Title 6">
            <a:extLst>
              <a:ext uri="{FF2B5EF4-FFF2-40B4-BE49-F238E27FC236}">
                <a16:creationId xmlns:a16="http://schemas.microsoft.com/office/drawing/2014/main" id="{8FDDC2C9-8E5A-4C9F-B0D5-FAE2DBC3BE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47428" y="656692"/>
            <a:ext cx="10081120" cy="5328592"/>
          </a:xfrm>
        </p:spPr>
        <p:txBody>
          <a:bodyPr anchor="ctr"/>
          <a:lstStyle/>
          <a:p>
            <a:br>
              <a:rPr lang="ru-RU" sz="3600" dirty="0">
                <a:solidFill>
                  <a:srgbClr val="002060"/>
                </a:solidFill>
                <a:latin typeface="Arial" pitchFamily="34" charset="0"/>
              </a:rPr>
            </a:br>
            <a:r>
              <a:rPr lang="ru-RU" sz="3600" dirty="0">
                <a:solidFill>
                  <a:srgbClr val="002060"/>
                </a:solidFill>
                <a:latin typeface="Arial" pitchFamily="34" charset="0"/>
              </a:rPr>
              <a:t>Глобальный фонд:</a:t>
            </a:r>
            <a:br>
              <a:rPr lang="ru-RU" sz="3600" dirty="0">
                <a:solidFill>
                  <a:srgbClr val="002060"/>
                </a:solidFill>
                <a:latin typeface="Arial" pitchFamily="34" charset="0"/>
              </a:rPr>
            </a:br>
            <a:r>
              <a:rPr lang="ru-RU" sz="3600" dirty="0">
                <a:solidFill>
                  <a:srgbClr val="002060"/>
                </a:solidFill>
                <a:latin typeface="Arial" pitchFamily="34" charset="0"/>
              </a:rPr>
              <a:t> </a:t>
            </a:r>
            <a:br>
              <a:rPr lang="ru-RU" sz="3600" dirty="0">
                <a:solidFill>
                  <a:srgbClr val="002060"/>
                </a:solidFill>
                <a:latin typeface="Arial" pitchFamily="34" charset="0"/>
              </a:rPr>
            </a:br>
            <a:r>
              <a:rPr lang="ru-RU" sz="3500" dirty="0">
                <a:solidFill>
                  <a:srgbClr val="002060"/>
                </a:solidFill>
                <a:latin typeface="Arial" pitchFamily="34" charset="0"/>
              </a:rPr>
              <a:t>сумма, выделенная Казахстану на </a:t>
            </a:r>
            <a:r>
              <a:rPr lang="ru-RU" sz="3500" dirty="0">
                <a:solidFill>
                  <a:srgbClr val="002060"/>
                </a:solidFill>
              </a:rPr>
              <a:t>2020-2022 гг. </a:t>
            </a:r>
            <a:r>
              <a:rPr lang="ru-RU" sz="3500" dirty="0">
                <a:solidFill>
                  <a:srgbClr val="002060"/>
                </a:solidFill>
                <a:latin typeface="Arial" pitchFamily="34" charset="0"/>
              </a:rPr>
              <a:t>ц</a:t>
            </a:r>
            <a:r>
              <a:rPr lang="ru-RU" sz="3500" dirty="0">
                <a:solidFill>
                  <a:srgbClr val="002060"/>
                </a:solidFill>
              </a:rPr>
              <a:t>икл финансирования и последующие действия</a:t>
            </a:r>
            <a:br>
              <a:rPr lang="ru-RU" sz="3600" dirty="0">
                <a:solidFill>
                  <a:srgbClr val="002060"/>
                </a:solidFill>
              </a:rPr>
            </a:br>
            <a:br>
              <a:rPr lang="ru-RU" sz="3600" dirty="0">
                <a:solidFill>
                  <a:srgbClr val="002060"/>
                </a:solidFill>
              </a:rPr>
            </a:b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9D8767F1-C868-45D4-B483-7923939B3F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143672" y="4689140"/>
            <a:ext cx="6012328" cy="756084"/>
          </a:xfrm>
        </p:spPr>
        <p:txBody>
          <a:bodyPr/>
          <a:lstStyle/>
          <a:p>
            <a:r>
              <a:rPr lang="ru-RU" sz="1800" b="1" dirty="0">
                <a:solidFill>
                  <a:srgbClr val="002060"/>
                </a:solidFill>
              </a:rPr>
              <a:t>Нур-Султан, 31 января 2020 г.</a:t>
            </a:r>
            <a:endParaRPr lang="en-US" sz="1800" b="1" dirty="0">
              <a:solidFill>
                <a:srgbClr val="002060"/>
              </a:solidFill>
            </a:endParaRPr>
          </a:p>
        </p:txBody>
      </p:sp>
    </p:spTree>
    <p:custDataLst>
      <p:custData r:id="rId2"/>
      <p:custData r:id="rId3"/>
      <p:tags r:id="rId4"/>
    </p:custDataLst>
    <p:extLst>
      <p:ext uri="{BB962C8B-B14F-4D97-AF65-F5344CB8AC3E}">
        <p14:creationId xmlns:p14="http://schemas.microsoft.com/office/powerpoint/2010/main" val="29733220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00" y="600000"/>
            <a:ext cx="10752000" cy="1401328"/>
          </a:xfrm>
        </p:spPr>
        <p:txBody>
          <a:bodyPr>
            <a:normAutofit/>
          </a:bodyPr>
          <a:lstStyle/>
          <a:p>
            <a:r>
              <a:rPr lang="ru-RU" b="1" dirty="0"/>
              <a:t>Обзор выделенной суммы с предварительной схемой распределения ресурсов между программами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333"/>
              <a:t>2</a:t>
            </a:fld>
            <a:endParaRPr lang="en-US" sz="1333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1046673" y="4681269"/>
            <a:ext cx="10121660" cy="1552753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СКК определяет наиболее рациональное использование средств для поддержки отвечающих критериям компонентов по заболеваниям:</a:t>
            </a:r>
          </a:p>
          <a:p>
            <a:pPr marL="380990" indent="-38099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990099"/>
                </a:solidFill>
              </a:rPr>
              <a:t>Значимость прозрачной </a:t>
            </a:r>
            <a:r>
              <a:rPr lang="ru-RU">
                <a:solidFill>
                  <a:srgbClr val="990099"/>
                </a:solidFill>
              </a:rPr>
              <a:t>дискуссии всех </a:t>
            </a:r>
            <a:r>
              <a:rPr lang="ru-RU" dirty="0">
                <a:solidFill>
                  <a:srgbClr val="990099"/>
                </a:solidFill>
              </a:rPr>
              <a:t>заинтересованных сторон при перераспределения средств! </a:t>
            </a:r>
            <a:endParaRPr lang="en-US" dirty="0">
              <a:solidFill>
                <a:srgbClr val="990099"/>
              </a:solidFill>
            </a:endParaRPr>
          </a:p>
          <a:p>
            <a:pPr marL="427189" lvl="4" indent="0" algn="just">
              <a:buNone/>
            </a:pPr>
            <a:endParaRPr lang="en-US" dirty="0"/>
          </a:p>
          <a:p>
            <a:pPr lvl="2">
              <a:lnSpc>
                <a:spcPts val="2560"/>
              </a:lnSpc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cs typeface="Arial"/>
            </a:endParaRP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786EA829-D05E-4982-A6BA-4662DEEDEF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3682739"/>
              </p:ext>
            </p:extLst>
          </p:nvPr>
        </p:nvGraphicFramePr>
        <p:xfrm>
          <a:off x="695400" y="1664804"/>
          <a:ext cx="10658401" cy="2808313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3786247">
                  <a:extLst>
                    <a:ext uri="{9D8B030D-6E8A-4147-A177-3AD203B41FA5}">
                      <a16:colId xmlns:a16="http://schemas.microsoft.com/office/drawing/2014/main" val="2835864942"/>
                    </a:ext>
                  </a:extLst>
                </a:gridCol>
                <a:gridCol w="3436077">
                  <a:extLst>
                    <a:ext uri="{9D8B030D-6E8A-4147-A177-3AD203B41FA5}">
                      <a16:colId xmlns:a16="http://schemas.microsoft.com/office/drawing/2014/main" val="1161009968"/>
                    </a:ext>
                  </a:extLst>
                </a:gridCol>
                <a:gridCol w="3436077">
                  <a:extLst>
                    <a:ext uri="{9D8B030D-6E8A-4147-A177-3AD203B41FA5}">
                      <a16:colId xmlns:a16="http://schemas.microsoft.com/office/drawing/2014/main" val="1434701642"/>
                    </a:ext>
                  </a:extLst>
                </a:gridCol>
              </a:tblGrid>
              <a:tr h="1062167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Отвечающий критериям компонент заболевания</a:t>
                      </a:r>
                    </a:p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Выделенная сумма, долл. США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</a:rPr>
                        <a:t>Период использоаания выделенных ресурсов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47278183"/>
                  </a:ext>
                </a:extLst>
              </a:tr>
              <a:tr h="7020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ВИЧ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5 197 500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 1 января 2021 г. по 31 декабря 2023 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934483"/>
                  </a:ext>
                </a:extLst>
              </a:tr>
              <a:tr h="702078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Туберкулез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10 040 997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С 1 января 2023 г. по 31 декабря 2025 г.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96496810"/>
                  </a:ext>
                </a:extLst>
              </a:tr>
              <a:tr h="341990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Итого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15 238 497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 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3292324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476807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C164D319-A43F-4985-9C49-109DD0BDFF48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think-cell Slide" r:id="rId7" imgW="306" imgH="306" progId="TCLayout.ActiveDocument.1">
                  <p:embed/>
                </p:oleObj>
              </mc:Choice>
              <mc:Fallback>
                <p:oleObj name="think-cell Slide" r:id="rId7" imgW="306" imgH="306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C164D319-A43F-4985-9C49-109DD0BDFF4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19995C1D-66FE-474B-A56D-27B4FF8A3C59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FA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endParaRPr lang="en-US" sz="200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37FCAE9-4CFA-41BB-99BC-3C955336F5C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0724186" y="6228855"/>
            <a:ext cx="466724" cy="293181"/>
          </a:xfrm>
        </p:spPr>
        <p:txBody>
          <a:bodyPr/>
          <a:lstStyle/>
          <a:p>
            <a:fld id="{2AAA7032-8CB7-40F4-9CB9-A644B8ADA1F8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9FAEDF56-8623-4E71-B6CD-72C4B272BF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4096" y="188640"/>
            <a:ext cx="11449050" cy="599888"/>
          </a:xfrm>
        </p:spPr>
        <p:txBody>
          <a:bodyPr/>
          <a:lstStyle/>
          <a:p>
            <a:r>
              <a:rPr lang="ru-RU" b="1" dirty="0"/>
              <a:t>Казахстан: адаптированный запрос для целевого портфолио </a:t>
            </a:r>
            <a:br>
              <a:rPr lang="ru-RU" b="1" dirty="0"/>
            </a:br>
            <a:endParaRPr lang="en-US" sz="2000" b="1" noProof="0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BCDF058E-A43F-49D3-A3A3-4BFDD3769CF9}"/>
              </a:ext>
            </a:extLst>
          </p:cNvPr>
          <p:cNvSpPr/>
          <p:nvPr/>
        </p:nvSpPr>
        <p:spPr>
          <a:xfrm>
            <a:off x="371364" y="5625244"/>
            <a:ext cx="11305256" cy="68407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defTabSz="609585">
              <a:lnSpc>
                <a:spcPts val="900"/>
              </a:lnSpc>
            </a:pPr>
            <a:r>
              <a:rPr kumimoji="0" lang="en-US" sz="1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**</a:t>
            </a:r>
            <a:r>
              <a:rPr kumimoji="0" lang="ru-RU" sz="10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Arial" pitchFamily="34" charset="0"/>
              </a:rPr>
              <a:t> </a:t>
            </a:r>
            <a:r>
              <a:rPr lang="ru-RU" sz="105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Страны с уровнем дохода выше среднего могут также указывать на</a:t>
            </a:r>
            <a:r>
              <a:rPr lang="ru-RU" sz="1050" b="1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105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мероприятия по обеспечению готовности к переходу, которые включают критические потребности ЖУССЗ для обеспечения устойчивости, в зависимости от обстоятельств, а также по улучшению справедливого охвата и использования услуг и, в зависимости от обстоятельств, по внедрению новых технологий, отражающих передовую глобальную практику и имеющих решающее значение для поддержания преимуществ и укрепления контроля и/или ускорения ликвидации болезней</a:t>
            </a:r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572F4F5A-6767-4902-B064-4628A5A3490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0396327"/>
              </p:ext>
            </p:extLst>
          </p:nvPr>
        </p:nvGraphicFramePr>
        <p:xfrm>
          <a:off x="515380" y="1196752"/>
          <a:ext cx="10952720" cy="4013294"/>
        </p:xfrm>
        <a:graphic>
          <a:graphicData uri="http://schemas.openxmlformats.org/drawingml/2006/table">
            <a:tbl>
              <a:tblPr firstRow="1" bandRow="1">
                <a:tableStyleId>{7E9639D4-E3E2-4D34-9284-5A2195B3D0D7}</a:tableStyleId>
              </a:tblPr>
              <a:tblGrid>
                <a:gridCol w="4202427">
                  <a:extLst>
                    <a:ext uri="{9D8B030D-6E8A-4147-A177-3AD203B41FA5}">
                      <a16:colId xmlns:a16="http://schemas.microsoft.com/office/drawing/2014/main" val="267270211"/>
                    </a:ext>
                  </a:extLst>
                </a:gridCol>
                <a:gridCol w="6750293">
                  <a:extLst>
                    <a:ext uri="{9D8B030D-6E8A-4147-A177-3AD203B41FA5}">
                      <a16:colId xmlns:a16="http://schemas.microsoft.com/office/drawing/2014/main" val="3991345573"/>
                    </a:ext>
                  </a:extLst>
                </a:gridCol>
              </a:tblGrid>
              <a:tr h="192868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Уровень дохода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Целевая направленность запроса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6352497"/>
                  </a:ext>
                </a:extLst>
              </a:tr>
              <a:tr h="2084612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Страны с уровнем дохода </a:t>
                      </a:r>
                      <a:endParaRPr lang="en-US" sz="2400" dirty="0">
                        <a:effectLst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выше среднего (Казахстан)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ru-RU" sz="2400" dirty="0">
                          <a:effectLst/>
                        </a:rPr>
                        <a:t>100% бюджета ориентировано на мероприятия, которые поддерживают или расширяют основанные на фактических данных мероприятия для ключевых и уязвимых групп населения ** </a:t>
                      </a:r>
                      <a:endParaRPr lang="en-US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274774257"/>
                  </a:ext>
                </a:extLst>
              </a:tr>
            </a:tbl>
          </a:graphicData>
        </a:graphic>
      </p:graphicFrame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11" name="Ink 10">
                <a:extLst>
                  <a:ext uri="{FF2B5EF4-FFF2-40B4-BE49-F238E27FC236}">
                    <a16:creationId xmlns:a16="http://schemas.microsoft.com/office/drawing/2014/main" id="{36B12745-41B0-4729-B768-4A0A9CBD3F44}"/>
                  </a:ext>
                </a:extLst>
              </p14:cNvPr>
              <p14:cNvContentPartPr/>
              <p14:nvPr/>
            </p14:nvContentPartPr>
            <p14:xfrm>
              <a:off x="4467687" y="2349369"/>
              <a:ext cx="360" cy="360"/>
            </p14:xfrm>
          </p:contentPart>
        </mc:Choice>
        <mc:Fallback xmlns="">
          <p:pic>
            <p:nvPicPr>
              <p:cNvPr id="11" name="Ink 10">
                <a:extLst>
                  <a:ext uri="{FF2B5EF4-FFF2-40B4-BE49-F238E27FC236}">
                    <a16:creationId xmlns:a16="http://schemas.microsoft.com/office/drawing/2014/main" id="{36B12745-41B0-4729-B768-4A0A9CBD3F44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4413687" y="2241729"/>
                <a:ext cx="108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1">
            <p14:nvContentPartPr>
              <p14:cNvPr id="25" name="Ink 24">
                <a:extLst>
                  <a:ext uri="{FF2B5EF4-FFF2-40B4-BE49-F238E27FC236}">
                    <a16:creationId xmlns:a16="http://schemas.microsoft.com/office/drawing/2014/main" id="{AF17F2A9-B847-403C-BD9D-3FCE0C0BF430}"/>
                  </a:ext>
                </a:extLst>
              </p14:cNvPr>
              <p14:cNvContentPartPr/>
              <p14:nvPr/>
            </p14:nvContentPartPr>
            <p14:xfrm>
              <a:off x="4224687" y="2152809"/>
              <a:ext cx="360" cy="11880"/>
            </p14:xfrm>
          </p:contentPart>
        </mc:Choice>
        <mc:Fallback xmlns="">
          <p:pic>
            <p:nvPicPr>
              <p:cNvPr id="25" name="Ink 24">
                <a:extLst>
                  <a:ext uri="{FF2B5EF4-FFF2-40B4-BE49-F238E27FC236}">
                    <a16:creationId xmlns:a16="http://schemas.microsoft.com/office/drawing/2014/main" id="{AF17F2A9-B847-403C-BD9D-3FCE0C0BF430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4206687" y="2044809"/>
                <a:ext cx="36000" cy="227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13">
            <p14:nvContentPartPr>
              <p14:cNvPr id="35" name="Ink 34">
                <a:extLst>
                  <a:ext uri="{FF2B5EF4-FFF2-40B4-BE49-F238E27FC236}">
                    <a16:creationId xmlns:a16="http://schemas.microsoft.com/office/drawing/2014/main" id="{5780C7D1-26BD-43FB-90B0-0A52B3995BFA}"/>
                  </a:ext>
                </a:extLst>
              </p14:cNvPr>
              <p14:cNvContentPartPr/>
              <p14:nvPr/>
            </p14:nvContentPartPr>
            <p14:xfrm>
              <a:off x="5636607" y="2117889"/>
              <a:ext cx="360" cy="360"/>
            </p14:xfrm>
          </p:contentPart>
        </mc:Choice>
        <mc:Fallback xmlns="">
          <p:pic>
            <p:nvPicPr>
              <p:cNvPr id="35" name="Ink 34">
                <a:extLst>
                  <a:ext uri="{FF2B5EF4-FFF2-40B4-BE49-F238E27FC236}">
                    <a16:creationId xmlns:a16="http://schemas.microsoft.com/office/drawing/2014/main" id="{5780C7D1-26BD-43FB-90B0-0A52B3995BFA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618967" y="2010249"/>
                <a:ext cx="36000" cy="216000"/>
              </a:xfrm>
              <a:prstGeom prst="rect">
                <a:avLst/>
              </a:prstGeom>
            </p:spPr>
          </p:pic>
        </mc:Fallback>
      </mc:AlternateContent>
    </p:spTree>
    <p:custDataLst>
      <p:tags r:id="rId2"/>
    </p:custDataLst>
    <p:extLst>
      <p:ext uri="{BB962C8B-B14F-4D97-AF65-F5344CB8AC3E}">
        <p14:creationId xmlns:p14="http://schemas.microsoft.com/office/powerpoint/2010/main" val="2357734458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1501" y="321018"/>
            <a:ext cx="10752000" cy="610637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b="1" dirty="0"/>
              <a:t>Внутреннее финансирование </a:t>
            </a:r>
            <a:r>
              <a:rPr lang="ru-RU" dirty="0"/>
              <a:t>	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z="1333"/>
              <a:t>4</a:t>
            </a:fld>
            <a:endParaRPr lang="en-US" sz="1333" dirty="0"/>
          </a:p>
        </p:txBody>
      </p:sp>
      <p:sp>
        <p:nvSpPr>
          <p:cNvPr id="9" name="Content Placeholder 2"/>
          <p:cNvSpPr>
            <a:spLocks noGrp="1"/>
          </p:cNvSpPr>
          <p:nvPr>
            <p:ph idx="13"/>
          </p:nvPr>
        </p:nvSpPr>
        <p:spPr>
          <a:xfrm>
            <a:off x="391065" y="931656"/>
            <a:ext cx="11398369" cy="4765596"/>
          </a:xfrm>
        </p:spPr>
        <p:txBody>
          <a:bodyPr>
            <a:normAutofit/>
          </a:bodyPr>
          <a:lstStyle/>
          <a:p>
            <a:pPr marL="457189" indent="-457189">
              <a:buFont typeface="Arial" panose="020B0604020202020204" pitchFamily="34" charset="0"/>
              <a:buChar char="•"/>
            </a:pPr>
            <a:r>
              <a:rPr lang="ru-RU" b="1" dirty="0"/>
              <a:t>Совместное финансирование. </a:t>
            </a:r>
            <a:r>
              <a:rPr lang="ru-RU" dirty="0"/>
              <a:t>Чтобы получить доступ к полному объему суммы, выделенной на </a:t>
            </a:r>
            <a:r>
              <a:rPr lang="en-US" dirty="0"/>
              <a:t>2020-2022</a:t>
            </a:r>
            <a:r>
              <a:rPr lang="ru-RU" dirty="0"/>
              <a:t> годы, Казахстан должен соблюсти требования к совместному финансированию. Это означает, что </a:t>
            </a:r>
            <a:r>
              <a:rPr lang="en-US" dirty="0"/>
              <a:t>1</a:t>
            </a:r>
            <a:r>
              <a:rPr lang="ru-RU" dirty="0"/>
              <a:t>5% ресурсов </a:t>
            </a:r>
            <a:r>
              <a:rPr lang="ru-RU" b="1" dirty="0"/>
              <a:t>(</a:t>
            </a:r>
            <a:r>
              <a:rPr lang="en-US" b="1" dirty="0"/>
              <a:t>2 285 775</a:t>
            </a:r>
            <a:r>
              <a:rPr lang="ru-RU" b="1" dirty="0"/>
              <a:t> долл. США)</a:t>
            </a:r>
            <a:r>
              <a:rPr lang="ru-RU" dirty="0"/>
              <a:t>, выделенных Глобальным фондом на оба заболевания, зависит от увеличения объема вкладов государства в совместное финансирование</a:t>
            </a:r>
            <a:r>
              <a:rPr lang="en-US" dirty="0"/>
              <a:t> (</a:t>
            </a:r>
            <a:r>
              <a:rPr lang="ru-RU" dirty="0"/>
              <a:t>на такую же сумму), направленное на программы по заболеваниям и/или инвестиции в жизнеспособные и устойчивые системы для сохранения здоровья. Причем 50% от вклада в совместное финансирование, должны быть направлены на мероприятия для ключевых и уязвимых групп населения, поскольку Казахстан является страной с уровнем дохода выше среднего.</a:t>
            </a:r>
          </a:p>
          <a:p>
            <a:pPr marL="457189" indent="-457189">
              <a:buFont typeface="Arial" panose="020B0604020202020204" pitchFamily="34" charset="0"/>
              <a:buChar char="•"/>
            </a:pPr>
            <a:r>
              <a:rPr lang="ru-RU" b="1" dirty="0"/>
              <a:t>Прежние обязательства в отношении совместного финансирования</a:t>
            </a:r>
            <a:r>
              <a:rPr lang="ru-RU" dirty="0"/>
              <a:t>. Казахстан должен также показать, что он выполнил обязательства, принятые в рамках предшествующей политики «готовности платить»</a:t>
            </a:r>
            <a:endParaRPr lang="en-US" dirty="0"/>
          </a:p>
          <a:p>
            <a:pPr lvl="2">
              <a:lnSpc>
                <a:spcPts val="2560"/>
              </a:lnSpc>
            </a:pPr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4365687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Object 5" hidden="1">
            <a:extLst>
              <a:ext uri="{FF2B5EF4-FFF2-40B4-BE49-F238E27FC236}">
                <a16:creationId xmlns:a16="http://schemas.microsoft.com/office/drawing/2014/main" id="{A2E1C9ED-05D4-4252-B98C-092DDCDFF2DD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" name="think-cell Slide" r:id="rId7" imgW="306" imgH="306" progId="TCLayout.ActiveDocument.1">
                  <p:embed/>
                </p:oleObj>
              </mc:Choice>
              <mc:Fallback>
                <p:oleObj name="think-cell Slide" r:id="rId7" imgW="306" imgH="306" progId="TCLayout.ActiveDocument.1">
                  <p:embed/>
                  <p:pic>
                    <p:nvPicPr>
                      <p:cNvPr id="6" name="Object 5" hidden="1">
                        <a:extLst>
                          <a:ext uri="{FF2B5EF4-FFF2-40B4-BE49-F238E27FC236}">
                            <a16:creationId xmlns:a16="http://schemas.microsoft.com/office/drawing/2014/main" id="{A2E1C9ED-05D4-4252-B98C-092DDCDFF2D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Rectangle 9" hidden="1">
            <a:extLst>
              <a:ext uri="{FF2B5EF4-FFF2-40B4-BE49-F238E27FC236}">
                <a16:creationId xmlns:a16="http://schemas.microsoft.com/office/drawing/2014/main" id="{323D7F77-901E-4342-AD81-29F2A33E179C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FA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300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5932F5CB-5ADF-46A4-A137-C95A731DA6A3}"/>
              </a:ext>
            </a:extLst>
          </p:cNvPr>
          <p:cNvSpPr/>
          <p:nvPr/>
        </p:nvSpPr>
        <p:spPr>
          <a:xfrm>
            <a:off x="272262" y="5434270"/>
            <a:ext cx="7587933" cy="1235090"/>
          </a:xfrm>
          <a:prstGeom prst="rect">
            <a:avLst/>
          </a:prstGeom>
          <a:solidFill>
            <a:srgbClr val="E6EEF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spcAft>
                <a:spcPts val="800"/>
              </a:spcAft>
            </a:pPr>
            <a:r>
              <a:rPr lang="ru-RU" sz="1500" b="1" u="sng" dirty="0">
                <a:solidFill>
                  <a:schemeClr val="tx1"/>
                </a:solidFill>
              </a:rPr>
              <a:t>Ожидаемый итог</a:t>
            </a:r>
            <a:endParaRPr lang="en-US" sz="1500" b="1" u="sng" dirty="0">
              <a:solidFill>
                <a:schemeClr val="tx1"/>
              </a:solidFill>
            </a:endParaRP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500" spc="-60" dirty="0">
                <a:solidFill>
                  <a:schemeClr val="tx1"/>
                </a:solidFill>
              </a:rPr>
              <a:t>Документальное подтверждение инклюзивного диалога в соответствии с КТ 1 и КТ </a:t>
            </a:r>
            <a:r>
              <a:rPr lang="en-US" sz="1500" spc="-80" dirty="0">
                <a:solidFill>
                  <a:schemeClr val="tx1"/>
                </a:solidFill>
              </a:rPr>
              <a:t>2</a:t>
            </a:r>
          </a:p>
          <a:p>
            <a:pPr marL="342900" indent="-342900"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ru-RU" sz="1500" dirty="0">
                <a:solidFill>
                  <a:schemeClr val="tx1"/>
                </a:solidFill>
              </a:rPr>
              <a:t>Поддержка запроса на финансирование членами СКК </a:t>
            </a:r>
            <a:endParaRPr lang="en-US" sz="1500" dirty="0">
              <a:solidFill>
                <a:schemeClr val="tx1"/>
              </a:solidFill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>
                <a:solidFill>
                  <a:srgbClr val="FFFFFF">
                    <a:lumMod val="75000"/>
                  </a:srgbClr>
                </a:solidFill>
              </a:rPr>
              <a:pPr/>
              <a:t>5</a:t>
            </a:fld>
            <a:endParaRPr lang="en-US" dirty="0">
              <a:solidFill>
                <a:srgbClr val="FFFFFF">
                  <a:lumMod val="75000"/>
                </a:srgbClr>
              </a:solidFill>
            </a:endParaRPr>
          </a:p>
        </p:txBody>
      </p:sp>
      <p:sp>
        <p:nvSpPr>
          <p:cNvPr id="91" name="Oval 90">
            <a:extLst>
              <a:ext uri="{FF2B5EF4-FFF2-40B4-BE49-F238E27FC236}">
                <a16:creationId xmlns:a16="http://schemas.microsoft.com/office/drawing/2014/main" id="{4F814695-3576-4686-BE55-77A0EE2156DA}"/>
              </a:ext>
            </a:extLst>
          </p:cNvPr>
          <p:cNvSpPr/>
          <p:nvPr/>
        </p:nvSpPr>
        <p:spPr>
          <a:xfrm>
            <a:off x="339356" y="5768664"/>
            <a:ext cx="320040" cy="324038"/>
          </a:xfrm>
          <a:prstGeom prst="ellipse">
            <a:avLst/>
          </a:prstGeom>
          <a:solidFill>
            <a:srgbClr val="688C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2" name="Oval 91">
            <a:extLst>
              <a:ext uri="{FF2B5EF4-FFF2-40B4-BE49-F238E27FC236}">
                <a16:creationId xmlns:a16="http://schemas.microsoft.com/office/drawing/2014/main" id="{5B0E00EA-22EA-46B2-B81A-2B679C32DA41}"/>
              </a:ext>
            </a:extLst>
          </p:cNvPr>
          <p:cNvSpPr/>
          <p:nvPr/>
        </p:nvSpPr>
        <p:spPr>
          <a:xfrm>
            <a:off x="339356" y="6148775"/>
            <a:ext cx="320040" cy="324038"/>
          </a:xfrm>
          <a:prstGeom prst="ellipse">
            <a:avLst/>
          </a:prstGeom>
          <a:solidFill>
            <a:srgbClr val="688CA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EBC30405-68EF-41B9-804C-0418C06C00C0}"/>
              </a:ext>
            </a:extLst>
          </p:cNvPr>
          <p:cNvSpPr txBox="1"/>
          <p:nvPr/>
        </p:nvSpPr>
        <p:spPr>
          <a:xfrm>
            <a:off x="440339" y="5805594"/>
            <a:ext cx="504056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>
                <a:solidFill>
                  <a:schemeClr val="bg1"/>
                </a:solidFill>
              </a:rPr>
              <a:t>1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3FD96E8-D02D-4762-8C10-9F1BDDD061ED}"/>
              </a:ext>
            </a:extLst>
          </p:cNvPr>
          <p:cNvSpPr txBox="1"/>
          <p:nvPr/>
        </p:nvSpPr>
        <p:spPr>
          <a:xfrm>
            <a:off x="440339" y="6174661"/>
            <a:ext cx="183053" cy="24622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l"/>
            <a:r>
              <a:rPr lang="en-US" sz="1600" dirty="0">
                <a:solidFill>
                  <a:schemeClr val="bg1"/>
                </a:solidFill>
              </a:rPr>
              <a:t>2</a:t>
            </a:r>
          </a:p>
        </p:txBody>
      </p:sp>
      <p:pic>
        <p:nvPicPr>
          <p:cNvPr id="99" name="Picture 98" descr="A close up of a logo&#10;&#10;Description generated with very high confidence">
            <a:extLst>
              <a:ext uri="{FF2B5EF4-FFF2-40B4-BE49-F238E27FC236}">
                <a16:creationId xmlns:a16="http://schemas.microsoft.com/office/drawing/2014/main" id="{95B6C38D-F712-4CCD-8BBF-9A3CF7CA41BB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duotone>
              <a:schemeClr val="accent3">
                <a:shade val="45000"/>
                <a:satMod val="135000"/>
              </a:schemeClr>
              <a:prstClr val="white"/>
            </a:duotone>
          </a:blip>
          <a:srcRect l="63144" t="14466" r="17956" b="14576"/>
          <a:stretch/>
        </p:blipFill>
        <p:spPr>
          <a:xfrm rot="5400000">
            <a:off x="3256048" y="2236504"/>
            <a:ext cx="1296145" cy="5625354"/>
          </a:xfrm>
          <a:prstGeom prst="rect">
            <a:avLst/>
          </a:prstGeom>
        </p:spPr>
      </p:pic>
      <p:grpSp>
        <p:nvGrpSpPr>
          <p:cNvPr id="88" name="Group 87">
            <a:extLst>
              <a:ext uri="{FF2B5EF4-FFF2-40B4-BE49-F238E27FC236}">
                <a16:creationId xmlns:a16="http://schemas.microsoft.com/office/drawing/2014/main" id="{893F5596-CD4F-4074-8055-B700F537B8E9}"/>
              </a:ext>
            </a:extLst>
          </p:cNvPr>
          <p:cNvGrpSpPr/>
          <p:nvPr/>
        </p:nvGrpSpPr>
        <p:grpSpPr>
          <a:xfrm>
            <a:off x="263352" y="908721"/>
            <a:ext cx="7488832" cy="4195689"/>
            <a:chOff x="659396" y="1160749"/>
            <a:chExt cx="7488832" cy="4195689"/>
          </a:xfrm>
        </p:grpSpPr>
        <p:grpSp>
          <p:nvGrpSpPr>
            <p:cNvPr id="75" name="Group 74">
              <a:extLst>
                <a:ext uri="{FF2B5EF4-FFF2-40B4-BE49-F238E27FC236}">
                  <a16:creationId xmlns:a16="http://schemas.microsoft.com/office/drawing/2014/main" id="{A85FDAFE-DFBF-4519-98F0-3D83A27EB2F9}"/>
                </a:ext>
              </a:extLst>
            </p:cNvPr>
            <p:cNvGrpSpPr/>
            <p:nvPr/>
          </p:nvGrpSpPr>
          <p:grpSpPr>
            <a:xfrm>
              <a:off x="659396" y="1160749"/>
              <a:ext cx="7488832" cy="4195689"/>
              <a:chOff x="659396" y="1160749"/>
              <a:chExt cx="7488832" cy="4195689"/>
            </a:xfrm>
          </p:grpSpPr>
          <p:grpSp>
            <p:nvGrpSpPr>
              <p:cNvPr id="33" name="Group 32">
                <a:extLst>
                  <a:ext uri="{FF2B5EF4-FFF2-40B4-BE49-F238E27FC236}">
                    <a16:creationId xmlns:a16="http://schemas.microsoft.com/office/drawing/2014/main" id="{B9F920EA-AB9E-4020-929D-A0FFE7C6483E}"/>
                  </a:ext>
                </a:extLst>
              </p:cNvPr>
              <p:cNvGrpSpPr/>
              <p:nvPr/>
            </p:nvGrpSpPr>
            <p:grpSpPr>
              <a:xfrm>
                <a:off x="659396" y="1160749"/>
                <a:ext cx="7488832" cy="3965642"/>
                <a:chOff x="365562" y="802066"/>
                <a:chExt cx="7488832" cy="3965642"/>
              </a:xfrm>
            </p:grpSpPr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9741A9A8-CCDF-4883-8BDE-1803C533CE01}"/>
                    </a:ext>
                  </a:extLst>
                </p:cNvPr>
                <p:cNvSpPr/>
                <p:nvPr/>
              </p:nvSpPr>
              <p:spPr>
                <a:xfrm>
                  <a:off x="365562" y="802066"/>
                  <a:ext cx="7488832" cy="3965642"/>
                </a:xfrm>
                <a:prstGeom prst="rect">
                  <a:avLst/>
                </a:prstGeom>
                <a:solidFill>
                  <a:srgbClr val="E6EEFD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t"/>
                <a:lstStyle/>
                <a:p>
                  <a:endParaRPr lang="en-US" sz="1500" dirty="0">
                    <a:solidFill>
                      <a:schemeClr val="tx1"/>
                    </a:solidFill>
                  </a:endParaRPr>
                </a:p>
              </p:txBody>
            </p:sp>
            <p:grpSp>
              <p:nvGrpSpPr>
                <p:cNvPr id="2" name="Group 1">
                  <a:extLst>
                    <a:ext uri="{FF2B5EF4-FFF2-40B4-BE49-F238E27FC236}">
                      <a16:creationId xmlns:a16="http://schemas.microsoft.com/office/drawing/2014/main" id="{064136A7-C8AF-4F1A-A9E8-55F115E2BD24}"/>
                    </a:ext>
                  </a:extLst>
                </p:cNvPr>
                <p:cNvGrpSpPr/>
                <p:nvPr/>
              </p:nvGrpSpPr>
              <p:grpSpPr>
                <a:xfrm>
                  <a:off x="2902514" y="2163380"/>
                  <a:ext cx="2432750" cy="1750968"/>
                  <a:chOff x="4709579" y="2478935"/>
                  <a:chExt cx="2808312" cy="1988779"/>
                </a:xfrm>
              </p:grpSpPr>
              <p:sp>
                <p:nvSpPr>
                  <p:cNvPr id="11" name="Rectangle 10"/>
                  <p:cNvSpPr/>
                  <p:nvPr/>
                </p:nvSpPr>
                <p:spPr>
                  <a:xfrm>
                    <a:off x="4709579" y="3851598"/>
                    <a:ext cx="2808312" cy="616116"/>
                  </a:xfrm>
                  <a:prstGeom prst="rect">
                    <a:avLst/>
                  </a:prstGeom>
                  <a:noFill/>
                  <a:ln w="9525" cap="flat" cmpd="sng" algn="ctr">
                    <a:noFill/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algn="ctr" defTabSz="914377">
                      <a:defRPr/>
                    </a:pPr>
                    <a:r>
                      <a:rPr lang="ru-RU" b="1" kern="0" dirty="0">
                        <a:solidFill>
                          <a:srgbClr val="000000"/>
                        </a:solidFill>
                      </a:rPr>
                      <a:t>Страновой диалог</a:t>
                    </a:r>
                    <a:endParaRPr lang="en-US" b="1" kern="0" dirty="0">
                      <a:solidFill>
                        <a:srgbClr val="000000"/>
                      </a:solidFill>
                    </a:endParaRPr>
                  </a:p>
                </p:txBody>
              </p:sp>
              <p:pic>
                <p:nvPicPr>
                  <p:cNvPr id="25" name="Picture 6" descr="\\intranet.theglobalfund.org\DavWWWRoot\sites\gmd\NFM\Transition to the New Funding Model Documents\8. External Communications\Presentations and elearning icons\Icons\Main Icons\COUNTRY_DIALOGUE.png"/>
                  <p:cNvPicPr>
                    <a:picLocks noChangeAspect="1" noChangeArrowheads="1"/>
                  </p:cNvPicPr>
                  <p:nvPr/>
                </p:nvPicPr>
                <p:blipFill>
                  <a:blip r:embed="rId10" cstate="print">
                    <a:extLst>
                      <a:ext uri="{28A0092B-C50C-407E-A947-70E740481C1C}">
                        <a14:useLocalDpi xmlns:a14="http://schemas.microsoft.com/office/drawing/2010/main" val="0"/>
                      </a:ext>
                    </a:extLst>
                  </a:blip>
                  <a:srcRect/>
                  <a:stretch>
                    <a:fillRect/>
                  </a:stretch>
                </p:blipFill>
                <p:spPr bwMode="auto">
                  <a:xfrm>
                    <a:off x="5136548" y="2478935"/>
                    <a:ext cx="1776501" cy="1530000"/>
                  </a:xfrm>
                  <a:prstGeom prst="rect">
                    <a:avLst/>
                  </a:prstGeom>
                  <a:noFill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</p:pic>
            </p:grpSp>
          </p:grpSp>
          <p:pic>
            <p:nvPicPr>
              <p:cNvPr id="67" name="Picture 66" descr="A close up of a logo&#10;&#10;Description generated with very high confidence">
                <a:extLst>
                  <a:ext uri="{FF2B5EF4-FFF2-40B4-BE49-F238E27FC236}">
                    <a16:creationId xmlns:a16="http://schemas.microsoft.com/office/drawing/2014/main" id="{772780E1-9872-4EB6-9B96-21054030B021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 rot="1862107">
                <a:off x="4618558" y="3533158"/>
                <a:ext cx="1733324" cy="1733324"/>
              </a:xfrm>
              <a:prstGeom prst="rect">
                <a:avLst/>
              </a:prstGeom>
            </p:spPr>
          </p:pic>
          <p:pic>
            <p:nvPicPr>
              <p:cNvPr id="70" name="Picture 69" descr="A close up of a logo&#10;&#10;Description generated with very high confidence">
                <a:extLst>
                  <a:ext uri="{FF2B5EF4-FFF2-40B4-BE49-F238E27FC236}">
                    <a16:creationId xmlns:a16="http://schemas.microsoft.com/office/drawing/2014/main" id="{51899606-A9EF-434D-8446-DC745A32DED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 flipH="1" flipV="1">
                <a:off x="2134484" y="1761442"/>
                <a:ext cx="1871740" cy="1871740"/>
              </a:xfrm>
              <a:prstGeom prst="rect">
                <a:avLst/>
              </a:prstGeom>
            </p:spPr>
          </p:pic>
          <p:pic>
            <p:nvPicPr>
              <p:cNvPr id="71" name="Picture 70" descr="A close up of a logo&#10;&#10;Description generated with very high confidence">
                <a:extLst>
                  <a:ext uri="{FF2B5EF4-FFF2-40B4-BE49-F238E27FC236}">
                    <a16:creationId xmlns:a16="http://schemas.microsoft.com/office/drawing/2014/main" id="{08D9556F-4CA2-4F57-9DEB-78810E88657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 rot="1326973" flipH="1" flipV="1">
                <a:off x="2609509" y="1328866"/>
                <a:ext cx="1871740" cy="1871740"/>
              </a:xfrm>
              <a:prstGeom prst="rect">
                <a:avLst/>
              </a:prstGeom>
            </p:spPr>
          </p:pic>
          <p:pic>
            <p:nvPicPr>
              <p:cNvPr id="72" name="Picture 71" descr="A close up of a logo&#10;&#10;Description generated with very high confidence">
                <a:extLst>
                  <a:ext uri="{FF2B5EF4-FFF2-40B4-BE49-F238E27FC236}">
                    <a16:creationId xmlns:a16="http://schemas.microsoft.com/office/drawing/2014/main" id="{49DEA74F-FA61-424E-84E7-3265B63EC5F8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 rot="19697436" flipV="1">
                <a:off x="3938174" y="1242872"/>
                <a:ext cx="1871740" cy="1871740"/>
              </a:xfrm>
              <a:prstGeom prst="rect">
                <a:avLst/>
              </a:prstGeom>
            </p:spPr>
          </p:pic>
          <p:pic>
            <p:nvPicPr>
              <p:cNvPr id="73" name="Picture 72" descr="A close up of a logo&#10;&#10;Description generated with very high confidence">
                <a:extLst>
                  <a:ext uri="{FF2B5EF4-FFF2-40B4-BE49-F238E27FC236}">
                    <a16:creationId xmlns:a16="http://schemas.microsoft.com/office/drawing/2014/main" id="{831E56CA-5E9D-4D5D-9B00-B87DA2B8615A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 rot="19926881" flipH="1" flipV="1">
                <a:off x="2198617" y="2475030"/>
                <a:ext cx="1871740" cy="1871740"/>
              </a:xfrm>
              <a:prstGeom prst="rect">
                <a:avLst/>
              </a:prstGeom>
            </p:spPr>
          </p:pic>
          <p:pic>
            <p:nvPicPr>
              <p:cNvPr id="74" name="Picture 73" descr="A close up of a logo&#10;&#10;Description generated with very high confidence">
                <a:extLst>
                  <a:ext uri="{FF2B5EF4-FFF2-40B4-BE49-F238E27FC236}">
                    <a16:creationId xmlns:a16="http://schemas.microsoft.com/office/drawing/2014/main" id="{B0C91E9A-BE2F-4C25-9578-2D602CBF6384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11"/>
              <a:stretch>
                <a:fillRect/>
              </a:stretch>
            </p:blipFill>
            <p:spPr>
              <a:xfrm rot="16695799" flipH="1" flipV="1">
                <a:off x="2368362" y="3484698"/>
                <a:ext cx="1871740" cy="1871740"/>
              </a:xfrm>
              <a:prstGeom prst="rect">
                <a:avLst/>
              </a:prstGeom>
            </p:spPr>
          </p:pic>
        </p:grpSp>
        <p:sp>
          <p:nvSpPr>
            <p:cNvPr id="76" name="Oval 75">
              <a:extLst>
                <a:ext uri="{FF2B5EF4-FFF2-40B4-BE49-F238E27FC236}">
                  <a16:creationId xmlns:a16="http://schemas.microsoft.com/office/drawing/2014/main" id="{9E633188-9321-4A12-8A43-8B801DFE94F9}"/>
                </a:ext>
              </a:extLst>
            </p:cNvPr>
            <p:cNvSpPr/>
            <p:nvPr/>
          </p:nvSpPr>
          <p:spPr>
            <a:xfrm>
              <a:off x="1334291" y="4293096"/>
              <a:ext cx="2163274" cy="685870"/>
            </a:xfrm>
            <a:prstGeom prst="ellipse">
              <a:avLst/>
            </a:prstGeom>
            <a:solidFill>
              <a:srgbClr val="C95D63"/>
            </a:solidFill>
            <a:ln w="952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914377">
                <a:defRPr/>
              </a:pPr>
              <a:r>
                <a:rPr lang="ru-RU" sz="1500" b="1" kern="0" dirty="0">
                  <a:solidFill>
                    <a:srgbClr val="FFFFFF"/>
                  </a:solidFill>
                </a:rPr>
                <a:t>Технические партнеры</a:t>
              </a:r>
              <a:endParaRPr lang="en-US" sz="1500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45F94901-01CA-4F50-8100-122C86E98DB5}"/>
                </a:ext>
              </a:extLst>
            </p:cNvPr>
            <p:cNvSpPr/>
            <p:nvPr/>
          </p:nvSpPr>
          <p:spPr>
            <a:xfrm>
              <a:off x="836383" y="3031162"/>
              <a:ext cx="2163274" cy="685870"/>
            </a:xfrm>
            <a:prstGeom prst="ellipse">
              <a:avLst/>
            </a:prstGeom>
            <a:solidFill>
              <a:srgbClr val="496DDB"/>
            </a:solidFill>
            <a:ln w="952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914377">
                <a:defRPr/>
              </a:pPr>
              <a:r>
                <a:rPr lang="ru-RU" sz="1500" b="1" kern="0" dirty="0">
                  <a:solidFill>
                    <a:srgbClr val="FFFFFF"/>
                  </a:solidFill>
                </a:rPr>
                <a:t>Глобальный фонд</a:t>
              </a:r>
              <a:endParaRPr lang="en-US" sz="1500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78" name="Oval 77">
              <a:extLst>
                <a:ext uri="{FF2B5EF4-FFF2-40B4-BE49-F238E27FC236}">
                  <a16:creationId xmlns:a16="http://schemas.microsoft.com/office/drawing/2014/main" id="{0ADDABE8-A6EF-4903-8885-D62F419E220F}"/>
                </a:ext>
              </a:extLst>
            </p:cNvPr>
            <p:cNvSpPr/>
            <p:nvPr/>
          </p:nvSpPr>
          <p:spPr>
            <a:xfrm>
              <a:off x="908390" y="2131062"/>
              <a:ext cx="2163274" cy="685870"/>
            </a:xfrm>
            <a:prstGeom prst="ellipse">
              <a:avLst/>
            </a:prstGeom>
            <a:solidFill>
              <a:schemeClr val="accent6">
                <a:lumMod val="60000"/>
                <a:lumOff val="40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914377">
                <a:defRPr/>
              </a:pPr>
              <a:r>
                <a:rPr lang="ru-RU" sz="1500" b="1" kern="0" dirty="0">
                  <a:solidFill>
                    <a:srgbClr val="FFFFFF"/>
                  </a:solidFill>
                </a:rPr>
                <a:t>Правительство страны</a:t>
              </a:r>
              <a:endParaRPr lang="en-US" sz="1500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3C98647B-B553-49E0-A85E-60FC011BCA6A}"/>
                </a:ext>
              </a:extLst>
            </p:cNvPr>
            <p:cNvSpPr/>
            <p:nvPr/>
          </p:nvSpPr>
          <p:spPr>
            <a:xfrm>
              <a:off x="1904550" y="1452853"/>
              <a:ext cx="2031210" cy="643999"/>
            </a:xfrm>
            <a:prstGeom prst="ellipse">
              <a:avLst/>
            </a:prstGeom>
            <a:solidFill>
              <a:schemeClr val="accent3">
                <a:lumMod val="40000"/>
                <a:lumOff val="60000"/>
              </a:schemeClr>
            </a:solidFill>
            <a:ln w="952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914377">
                <a:defRPr/>
              </a:pPr>
              <a:r>
                <a:rPr lang="ru-RU" sz="1500" b="1" kern="0" dirty="0">
                  <a:solidFill>
                    <a:srgbClr val="FFFFFF"/>
                  </a:solidFill>
                </a:rPr>
                <a:t>Молодые люди</a:t>
              </a:r>
              <a:endParaRPr lang="en-US" sz="1500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80" name="Oval 79">
              <a:extLst>
                <a:ext uri="{FF2B5EF4-FFF2-40B4-BE49-F238E27FC236}">
                  <a16:creationId xmlns:a16="http://schemas.microsoft.com/office/drawing/2014/main" id="{E24B9E30-0E28-492E-B2BF-7CEEA8CAE67B}"/>
                </a:ext>
              </a:extLst>
            </p:cNvPr>
            <p:cNvSpPr/>
            <p:nvPr/>
          </p:nvSpPr>
          <p:spPr>
            <a:xfrm>
              <a:off x="4087858" y="1279551"/>
              <a:ext cx="2163274" cy="685870"/>
            </a:xfrm>
            <a:prstGeom prst="ellipse">
              <a:avLst/>
            </a:prstGeom>
            <a:solidFill>
              <a:srgbClr val="65524D"/>
            </a:solidFill>
            <a:ln w="952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914377">
                <a:defRPr/>
              </a:pPr>
              <a:r>
                <a:rPr lang="ru-RU" sz="1500" b="1" kern="0" dirty="0">
                  <a:solidFill>
                    <a:srgbClr val="FFFFFF"/>
                  </a:solidFill>
                </a:rPr>
                <a:t>Научные учреждения</a:t>
              </a:r>
              <a:endParaRPr lang="en-US" sz="1500" b="1" kern="0" dirty="0">
                <a:solidFill>
                  <a:srgbClr val="FFFFFF"/>
                </a:solidFill>
              </a:endParaRPr>
            </a:p>
          </p:txBody>
        </p:sp>
        <p:sp>
          <p:nvSpPr>
            <p:cNvPr id="83" name="Oval 82">
              <a:extLst>
                <a:ext uri="{FF2B5EF4-FFF2-40B4-BE49-F238E27FC236}">
                  <a16:creationId xmlns:a16="http://schemas.microsoft.com/office/drawing/2014/main" id="{FAD1E99E-DC2C-4471-9047-3C26DB833786}"/>
                </a:ext>
              </a:extLst>
            </p:cNvPr>
            <p:cNvSpPr/>
            <p:nvPr/>
          </p:nvSpPr>
          <p:spPr>
            <a:xfrm>
              <a:off x="4949567" y="4329101"/>
              <a:ext cx="2949668" cy="685870"/>
            </a:xfrm>
            <a:prstGeom prst="ellipse">
              <a:avLst/>
            </a:prstGeom>
            <a:solidFill>
              <a:srgbClr val="EE8434"/>
            </a:solidFill>
            <a:ln w="952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914377">
                <a:lnSpc>
                  <a:spcPts val="1500"/>
                </a:lnSpc>
                <a:defRPr/>
              </a:pPr>
              <a:r>
                <a:rPr lang="ru-RU" sz="1500" b="1" kern="0" dirty="0">
                  <a:solidFill>
                    <a:srgbClr val="FFFFFF"/>
                  </a:solidFill>
                </a:rPr>
                <a:t>Гражданское общество / ключевые группы населения</a:t>
              </a:r>
              <a:endParaRPr lang="en-US" sz="1500" b="1" kern="0" dirty="0">
                <a:solidFill>
                  <a:srgbClr val="FFFFFF"/>
                </a:solidFill>
              </a:endParaRPr>
            </a:p>
          </p:txBody>
        </p:sp>
        <p:pic>
          <p:nvPicPr>
            <p:cNvPr id="84" name="Picture 83" descr="A close up of a logo&#10;&#10;Description generated with very high confidence">
              <a:extLst>
                <a:ext uri="{FF2B5EF4-FFF2-40B4-BE49-F238E27FC236}">
                  <a16:creationId xmlns:a16="http://schemas.microsoft.com/office/drawing/2014/main" id="{8C1AB599-73BC-4F34-97A3-123BF23AAA45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 flipV="1">
              <a:off x="4682581" y="1656511"/>
              <a:ext cx="1871740" cy="1871740"/>
            </a:xfrm>
            <a:prstGeom prst="rect">
              <a:avLst/>
            </a:prstGeom>
          </p:spPr>
        </p:pic>
        <p:sp>
          <p:nvSpPr>
            <p:cNvPr id="85" name="Oval 84">
              <a:extLst>
                <a:ext uri="{FF2B5EF4-FFF2-40B4-BE49-F238E27FC236}">
                  <a16:creationId xmlns:a16="http://schemas.microsoft.com/office/drawing/2014/main" id="{306EBA1A-2B1B-4BA9-A758-33321E566F29}"/>
                </a:ext>
              </a:extLst>
            </p:cNvPr>
            <p:cNvSpPr/>
            <p:nvPr/>
          </p:nvSpPr>
          <p:spPr>
            <a:xfrm>
              <a:off x="5781500" y="2018853"/>
              <a:ext cx="2163274" cy="685870"/>
            </a:xfrm>
            <a:prstGeom prst="ellipse">
              <a:avLst/>
            </a:prstGeom>
            <a:solidFill>
              <a:srgbClr val="817E9F"/>
            </a:solidFill>
            <a:ln w="952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914377">
                <a:defRPr/>
              </a:pPr>
              <a:r>
                <a:rPr lang="ru-RU" sz="1500" b="1" kern="0" dirty="0">
                  <a:solidFill>
                    <a:srgbClr val="FFFFFF"/>
                  </a:solidFill>
                </a:rPr>
                <a:t>Другие доноры</a:t>
              </a:r>
              <a:endParaRPr lang="en-US" sz="1500" b="1" kern="0" dirty="0">
                <a:solidFill>
                  <a:srgbClr val="FFFFFF"/>
                </a:solidFill>
              </a:endParaRPr>
            </a:p>
          </p:txBody>
        </p:sp>
        <p:pic>
          <p:nvPicPr>
            <p:cNvPr id="86" name="Picture 85" descr="A close up of a logo&#10;&#10;Description generated with very high confidence">
              <a:extLst>
                <a:ext uri="{FF2B5EF4-FFF2-40B4-BE49-F238E27FC236}">
                  <a16:creationId xmlns:a16="http://schemas.microsoft.com/office/drawing/2014/main" id="{18742AA8-AC4F-4F32-817B-3DD30B1935DB}"/>
                </a:ext>
              </a:extLst>
            </p:cNvPr>
            <p:cNvPicPr>
              <a:picLocks noChangeAspect="1"/>
            </p:cNvPicPr>
            <p:nvPr/>
          </p:nvPicPr>
          <p:blipFill>
            <a:blip r:embed="rId11"/>
            <a:stretch>
              <a:fillRect/>
            </a:stretch>
          </p:blipFill>
          <p:spPr>
            <a:xfrm>
              <a:off x="4871864" y="2457360"/>
              <a:ext cx="1871740" cy="1871740"/>
            </a:xfrm>
            <a:prstGeom prst="rect">
              <a:avLst/>
            </a:prstGeom>
          </p:spPr>
        </p:pic>
        <p:sp>
          <p:nvSpPr>
            <p:cNvPr id="87" name="Oval 86">
              <a:extLst>
                <a:ext uri="{FF2B5EF4-FFF2-40B4-BE49-F238E27FC236}">
                  <a16:creationId xmlns:a16="http://schemas.microsoft.com/office/drawing/2014/main" id="{5ABB3300-5A57-4B08-904F-88F166F17E9B}"/>
                </a:ext>
              </a:extLst>
            </p:cNvPr>
            <p:cNvSpPr/>
            <p:nvPr/>
          </p:nvSpPr>
          <p:spPr>
            <a:xfrm>
              <a:off x="5735960" y="3283190"/>
              <a:ext cx="2163275" cy="685870"/>
            </a:xfrm>
            <a:prstGeom prst="ellipse">
              <a:avLst/>
            </a:prstGeom>
            <a:solidFill>
              <a:srgbClr val="7FC29B"/>
            </a:solidFill>
            <a:ln w="9525" cap="flat" cmpd="sng" algn="ctr">
              <a:noFill/>
              <a:prstDash val="solid"/>
            </a:ln>
            <a:effectLst/>
          </p:spPr>
          <p:txBody>
            <a:bodyPr lIns="0" rIns="0" rtlCol="0" anchor="ctr"/>
            <a:lstStyle/>
            <a:p>
              <a:pPr algn="ctr" defTabSz="914377">
                <a:defRPr/>
              </a:pPr>
              <a:r>
                <a:rPr lang="ru-RU" sz="1500" b="1" kern="0" dirty="0">
                  <a:solidFill>
                    <a:srgbClr val="FFFFFF"/>
                  </a:solidFill>
                </a:rPr>
                <a:t>Частный сектор</a:t>
              </a:r>
              <a:endParaRPr lang="en-US" sz="1500" b="1" kern="0" dirty="0">
                <a:solidFill>
                  <a:srgbClr val="FFFFFF"/>
                </a:solidFill>
              </a:endParaRPr>
            </a:p>
          </p:txBody>
        </p:sp>
      </p:grpSp>
      <p:sp>
        <p:nvSpPr>
          <p:cNvPr id="5" name="TextBox 4">
            <a:extLst>
              <a:ext uri="{FF2B5EF4-FFF2-40B4-BE49-F238E27FC236}">
                <a16:creationId xmlns:a16="http://schemas.microsoft.com/office/drawing/2014/main" id="{B3E816AE-7D48-4369-A853-E9BDED69CF43}"/>
              </a:ext>
            </a:extLst>
          </p:cNvPr>
          <p:cNvSpPr txBox="1"/>
          <p:nvPr/>
        </p:nvSpPr>
        <p:spPr>
          <a:xfrm>
            <a:off x="7968208" y="5605752"/>
            <a:ext cx="3809889" cy="49244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US" sz="1600" kern="0" dirty="0"/>
              <a:t>*</a:t>
            </a:r>
            <a:r>
              <a:rPr lang="ru-RU" sz="1600" kern="0" dirty="0"/>
              <a:t> Проверяется при </a:t>
            </a:r>
            <a:r>
              <a:rPr lang="ru-RU" sz="1600" dirty="0"/>
              <a:t>представлении запроса на финансирование </a:t>
            </a:r>
            <a:endParaRPr lang="en-US" sz="1600" dirty="0"/>
          </a:p>
        </p:txBody>
      </p:sp>
      <p:graphicFrame>
        <p:nvGraphicFramePr>
          <p:cNvPr id="107" name="Diagram 106">
            <a:extLst>
              <a:ext uri="{FF2B5EF4-FFF2-40B4-BE49-F238E27FC236}">
                <a16:creationId xmlns:a16="http://schemas.microsoft.com/office/drawing/2014/main" id="{1DDCD00B-FB97-4541-90E7-88B712C9CFE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38733001"/>
              </p:ext>
            </p:extLst>
          </p:nvPr>
        </p:nvGraphicFramePr>
        <p:xfrm>
          <a:off x="7757338" y="1619412"/>
          <a:ext cx="4257790" cy="3986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18" name="TextBox 117">
            <a:extLst>
              <a:ext uri="{FF2B5EF4-FFF2-40B4-BE49-F238E27FC236}">
                <a16:creationId xmlns:a16="http://schemas.microsoft.com/office/drawing/2014/main" id="{91E57A84-25DC-4597-AC48-4424A0E14A70}"/>
              </a:ext>
            </a:extLst>
          </p:cNvPr>
          <p:cNvSpPr txBox="1"/>
          <p:nvPr/>
        </p:nvSpPr>
        <p:spPr>
          <a:xfrm>
            <a:off x="8250335" y="1106160"/>
            <a:ext cx="3527762" cy="738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ru-RU" sz="2400" b="1" kern="0" dirty="0"/>
              <a:t>Квалификационные требования к СКК</a:t>
            </a:r>
            <a:r>
              <a:rPr lang="en-US" sz="2400" b="1" kern="0" dirty="0"/>
              <a:t>*</a:t>
            </a:r>
          </a:p>
        </p:txBody>
      </p:sp>
      <p:sp>
        <p:nvSpPr>
          <p:cNvPr id="119" name="Rectangle 118">
            <a:extLst>
              <a:ext uri="{FF2B5EF4-FFF2-40B4-BE49-F238E27FC236}">
                <a16:creationId xmlns:a16="http://schemas.microsoft.com/office/drawing/2014/main" id="{656933E9-CDF3-4850-BF04-D05B48AEFAE8}"/>
              </a:ext>
            </a:extLst>
          </p:cNvPr>
          <p:cNvSpPr/>
          <p:nvPr/>
        </p:nvSpPr>
        <p:spPr>
          <a:xfrm>
            <a:off x="7860196" y="908721"/>
            <a:ext cx="4074037" cy="5287798"/>
          </a:xfrm>
          <a:prstGeom prst="rect">
            <a:avLst/>
          </a:prstGeom>
          <a:noFill/>
          <a:ln>
            <a:solidFill>
              <a:srgbClr val="688CA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1" name="Title 1">
            <a:extLst>
              <a:ext uri="{FF2B5EF4-FFF2-40B4-BE49-F238E27FC236}">
                <a16:creationId xmlns:a16="http://schemas.microsoft.com/office/drawing/2014/main" id="{1D5DA000-68DF-4C77-BDA8-EA1C91065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190647"/>
            <a:ext cx="11449050" cy="599888"/>
          </a:xfrm>
        </p:spPr>
        <p:txBody>
          <a:bodyPr/>
          <a:lstStyle/>
          <a:p>
            <a:r>
              <a:rPr lang="ru-RU" b="1" dirty="0"/>
              <a:t>Представление запроса на финансирование</a:t>
            </a:r>
            <a:br>
              <a:rPr lang="en-US" b="1" noProof="0" dirty="0"/>
            </a:br>
            <a:r>
              <a:rPr lang="ru-RU" sz="2000" b="1" dirty="0"/>
              <a:t>Страновой диалог и квалификационные требования в отношении СКК</a:t>
            </a:r>
            <a:endParaRPr lang="en-US" sz="2000" b="1" noProof="0" dirty="0"/>
          </a:p>
        </p:txBody>
      </p:sp>
      <p:sp>
        <p:nvSpPr>
          <p:cNvPr id="4" name="Rectangle 3"/>
          <p:cNvSpPr/>
          <p:nvPr/>
        </p:nvSpPr>
        <p:spPr>
          <a:xfrm>
            <a:off x="8254126" y="2420339"/>
            <a:ext cx="1050021" cy="52322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КТ 1</a:t>
            </a:r>
          </a:p>
        </p:txBody>
      </p:sp>
      <p:sp>
        <p:nvSpPr>
          <p:cNvPr id="40" name="Rectangle 39"/>
          <p:cNvSpPr/>
          <p:nvPr/>
        </p:nvSpPr>
        <p:spPr>
          <a:xfrm>
            <a:off x="8254126" y="4270293"/>
            <a:ext cx="1050021" cy="523220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chemeClr val="bg1"/>
                </a:solidFill>
              </a:rPr>
              <a:t>КТ 2</a:t>
            </a: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9988272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3"/>
          <p:cNvSpPr>
            <a:spLocks noChangeArrowheads="1"/>
          </p:cNvSpPr>
          <p:nvPr/>
        </p:nvSpPr>
        <p:spPr bwMode="gray">
          <a:xfrm>
            <a:off x="1631507" y="2100714"/>
            <a:ext cx="8202912" cy="608279"/>
          </a:xfrm>
          <a:prstGeom prst="rect">
            <a:avLst/>
          </a:prstGeom>
          <a:solidFill>
            <a:srgbClr val="95CFFF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1600" dirty="0">
              <a:solidFill>
                <a:srgbClr val="1E1E1E"/>
              </a:solidFill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gray">
          <a:xfrm>
            <a:off x="1631507" y="2781001"/>
            <a:ext cx="8202912" cy="670241"/>
          </a:xfrm>
          <a:prstGeom prst="rect">
            <a:avLst/>
          </a:prstGeom>
          <a:solidFill>
            <a:srgbClr val="95CFFF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1600" dirty="0">
              <a:solidFill>
                <a:srgbClr val="1E1E1E"/>
              </a:solidFill>
            </a:endParaRP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gray">
          <a:xfrm>
            <a:off x="1631507" y="3501017"/>
            <a:ext cx="8202912" cy="660191"/>
          </a:xfrm>
          <a:prstGeom prst="rect">
            <a:avLst/>
          </a:prstGeom>
          <a:solidFill>
            <a:srgbClr val="95CFFF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sz="1600" dirty="0">
              <a:solidFill>
                <a:srgbClr val="1E1E1E"/>
              </a:solidFill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gray">
          <a:xfrm>
            <a:off x="1631507" y="1412777"/>
            <a:ext cx="8202912" cy="608284"/>
          </a:xfrm>
          <a:prstGeom prst="rect">
            <a:avLst/>
          </a:prstGeom>
          <a:solidFill>
            <a:srgbClr val="95CFFF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US" sz="1600" dirty="0">
              <a:solidFill>
                <a:srgbClr val="1E1E1E"/>
              </a:solidFill>
            </a:endParaRPr>
          </a:p>
        </p:txBody>
      </p:sp>
      <p:sp>
        <p:nvSpPr>
          <p:cNvPr id="9" name="Rectangle 7"/>
          <p:cNvSpPr>
            <a:spLocks noChangeArrowheads="1"/>
          </p:cNvSpPr>
          <p:nvPr/>
        </p:nvSpPr>
        <p:spPr bwMode="gray">
          <a:xfrm>
            <a:off x="1631507" y="4221088"/>
            <a:ext cx="8202912" cy="648072"/>
          </a:xfrm>
          <a:prstGeom prst="rect">
            <a:avLst/>
          </a:prstGeom>
          <a:solidFill>
            <a:srgbClr val="95CFFF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sz="1600" dirty="0">
              <a:solidFill>
                <a:srgbClr val="1E1E1E"/>
              </a:solidFill>
            </a:endParaRPr>
          </a:p>
        </p:txBody>
      </p:sp>
      <p:sp>
        <p:nvSpPr>
          <p:cNvPr id="10" name="Rectangle 7"/>
          <p:cNvSpPr>
            <a:spLocks noChangeArrowheads="1"/>
          </p:cNvSpPr>
          <p:nvPr/>
        </p:nvSpPr>
        <p:spPr bwMode="gray">
          <a:xfrm>
            <a:off x="1631507" y="4941167"/>
            <a:ext cx="8202912" cy="936175"/>
          </a:xfrm>
          <a:prstGeom prst="rect">
            <a:avLst/>
          </a:prstGeom>
          <a:solidFill>
            <a:srgbClr val="95CFFF">
              <a:alpha val="5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endParaRPr lang="en-GB" sz="1600" dirty="0">
              <a:solidFill>
                <a:srgbClr val="1E1E1E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1468748" y="1543048"/>
            <a:ext cx="307112" cy="301805"/>
          </a:xfrm>
          <a:prstGeom prst="ellipse">
            <a:avLst/>
          </a:prstGeom>
          <a:solidFill>
            <a:srgbClr val="004782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b="1" kern="0" dirty="0">
                <a:solidFill>
                  <a:sysClr val="window" lastClr="FFFFFF"/>
                </a:solidFill>
                <a:cs typeface="Arial" charset="0"/>
              </a:rPr>
              <a:t>1</a:t>
            </a:r>
            <a:endParaRPr lang="en-GB" sz="1400" b="1" kern="0" dirty="0">
              <a:solidFill>
                <a:sysClr val="window" lastClr="FFFFFF"/>
              </a:solidFill>
              <a:cs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1468748" y="2263128"/>
            <a:ext cx="307112" cy="301805"/>
          </a:xfrm>
          <a:prstGeom prst="ellipse">
            <a:avLst/>
          </a:prstGeom>
          <a:solidFill>
            <a:srgbClr val="004782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b="1" kern="0" dirty="0">
                <a:solidFill>
                  <a:sysClr val="window" lastClr="FFFFFF"/>
                </a:solidFill>
                <a:cs typeface="Arial" charset="0"/>
              </a:rPr>
              <a:t>2</a:t>
            </a:r>
            <a:endParaRPr lang="en-GB" sz="1400" b="1" kern="0" dirty="0">
              <a:solidFill>
                <a:sysClr val="window" lastClr="FFFFFF"/>
              </a:solidFill>
              <a:cs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468748" y="2983208"/>
            <a:ext cx="307112" cy="301805"/>
          </a:xfrm>
          <a:prstGeom prst="ellipse">
            <a:avLst/>
          </a:prstGeom>
          <a:solidFill>
            <a:srgbClr val="004782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b="1" kern="0" dirty="0">
                <a:solidFill>
                  <a:sysClr val="window" lastClr="FFFFFF"/>
                </a:solidFill>
                <a:cs typeface="Arial" charset="0"/>
              </a:rPr>
              <a:t>3</a:t>
            </a:r>
            <a:endParaRPr lang="en-GB" sz="1400" b="1" kern="0" dirty="0">
              <a:solidFill>
                <a:sysClr val="window" lastClr="FFFFFF"/>
              </a:solidFill>
              <a:cs typeface="Arial" charset="0"/>
            </a:endParaRPr>
          </a:p>
        </p:txBody>
      </p:sp>
      <p:sp>
        <p:nvSpPr>
          <p:cNvPr id="14" name="Oval 13"/>
          <p:cNvSpPr/>
          <p:nvPr/>
        </p:nvSpPr>
        <p:spPr>
          <a:xfrm>
            <a:off x="1468748" y="3703272"/>
            <a:ext cx="307112" cy="301805"/>
          </a:xfrm>
          <a:prstGeom prst="ellipse">
            <a:avLst/>
          </a:prstGeom>
          <a:solidFill>
            <a:srgbClr val="004782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b="1" kern="0" dirty="0">
                <a:solidFill>
                  <a:sysClr val="window" lastClr="FFFFFF"/>
                </a:solidFill>
                <a:cs typeface="Arial" charset="0"/>
              </a:rPr>
              <a:t>4</a:t>
            </a:r>
            <a:endParaRPr lang="en-GB" sz="1400" b="1" kern="0" dirty="0">
              <a:solidFill>
                <a:sysClr val="window" lastClr="FFFFFF"/>
              </a:solidFill>
              <a:cs typeface="Arial" charset="0"/>
            </a:endParaRPr>
          </a:p>
        </p:txBody>
      </p:sp>
      <p:sp>
        <p:nvSpPr>
          <p:cNvPr id="15" name="Oval 14"/>
          <p:cNvSpPr/>
          <p:nvPr/>
        </p:nvSpPr>
        <p:spPr>
          <a:xfrm>
            <a:off x="1468748" y="4423368"/>
            <a:ext cx="307112" cy="301805"/>
          </a:xfrm>
          <a:prstGeom prst="ellipse">
            <a:avLst/>
          </a:prstGeom>
          <a:solidFill>
            <a:srgbClr val="004782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b="1" kern="0" dirty="0">
                <a:solidFill>
                  <a:sysClr val="window" lastClr="FFFFFF"/>
                </a:solidFill>
                <a:cs typeface="Arial" charset="0"/>
              </a:rPr>
              <a:t>5</a:t>
            </a:r>
            <a:endParaRPr lang="en-GB" sz="1400" b="1" kern="0" dirty="0">
              <a:solidFill>
                <a:sysClr val="window" lastClr="FFFFFF"/>
              </a:solidFill>
              <a:cs typeface="Arial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1468748" y="5157264"/>
            <a:ext cx="307112" cy="301805"/>
          </a:xfrm>
          <a:prstGeom prst="ellipse">
            <a:avLst/>
          </a:prstGeom>
          <a:solidFill>
            <a:srgbClr val="004782"/>
          </a:solidFill>
          <a:ln w="25400" cap="flat" cmpd="sng" algn="ctr">
            <a:noFill/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/>
          <a:lstStyle/>
          <a:p>
            <a:pPr algn="ctr"/>
            <a:r>
              <a:rPr lang="en-US" sz="1400" b="1" kern="0" dirty="0">
                <a:solidFill>
                  <a:sysClr val="window" lastClr="FFFFFF"/>
                </a:solidFill>
                <a:cs typeface="Arial" charset="0"/>
              </a:rPr>
              <a:t>6</a:t>
            </a:r>
            <a:endParaRPr lang="en-GB" sz="1400" b="1" kern="0" dirty="0">
              <a:solidFill>
                <a:sysClr val="window" lastClr="FFFFFF"/>
              </a:solidFill>
              <a:cs typeface="Arial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845213" y="4954013"/>
            <a:ext cx="783918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1E1E1E"/>
                </a:solidFill>
              </a:rPr>
              <a:t>Разработка, опубликование и выполнение политики управления конфликтами интересов, применяемой ко всем членам СКК и ко всем функциям СКК</a:t>
            </a:r>
            <a:endParaRPr lang="en-GB" dirty="0">
              <a:solidFill>
                <a:srgbClr val="1E1E1E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767209" y="4221088"/>
            <a:ext cx="76831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1E1E1E"/>
                </a:solidFill>
              </a:rPr>
              <a:t>Обеспечение участия представителей негосударственного сектора </a:t>
            </a:r>
            <a:br>
              <a:rPr lang="ru-RU" dirty="0">
                <a:solidFill>
                  <a:srgbClr val="1E1E1E"/>
                </a:solidFill>
              </a:rPr>
            </a:br>
            <a:r>
              <a:rPr lang="ru-RU" dirty="0">
                <a:solidFill>
                  <a:srgbClr val="1E1E1E"/>
                </a:solidFill>
              </a:rPr>
              <a:t>на основе прозрачных и документальных процедур</a:t>
            </a:r>
            <a:endParaRPr lang="en-GB" dirty="0">
              <a:solidFill>
                <a:srgbClr val="1E1E1E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1767204" y="3514877"/>
            <a:ext cx="75271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1E1E1E"/>
                </a:solidFill>
              </a:rPr>
              <a:t>Документальное подтверждение представленности затронутых сообществ</a:t>
            </a:r>
            <a:endParaRPr lang="en-GB" dirty="0">
              <a:solidFill>
                <a:srgbClr val="1E1E1E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775860" y="2914775"/>
            <a:ext cx="72844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1E1E1E"/>
                </a:solidFill>
              </a:rPr>
              <a:t>Надзор за реализацией программ и наличие плана надзора</a:t>
            </a:r>
            <a:endParaRPr lang="en-US" dirty="0">
              <a:solidFill>
                <a:srgbClr val="1E1E1E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1767204" y="2204937"/>
            <a:ext cx="768317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1E1E1E"/>
                </a:solidFill>
              </a:rPr>
              <a:t>Открытый и прозрачный процесс выбора Основных реципиентов</a:t>
            </a:r>
            <a:endParaRPr lang="en-GB" dirty="0">
              <a:solidFill>
                <a:srgbClr val="1E1E1E"/>
              </a:solidFill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1775860" y="1431796"/>
            <a:ext cx="783918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rgbClr val="1E1E1E"/>
                </a:solidFill>
              </a:rPr>
              <a:t>Прозрачный и инклюзивный процесс подготовки запросов на финансирование</a:t>
            </a:r>
            <a:endParaRPr lang="en-GB" dirty="0">
              <a:solidFill>
                <a:srgbClr val="1E1E1E"/>
              </a:solidFill>
            </a:endParaRPr>
          </a:p>
        </p:txBody>
      </p:sp>
      <p:sp>
        <p:nvSpPr>
          <p:cNvPr id="23" name="Right Brace 22"/>
          <p:cNvSpPr/>
          <p:nvPr/>
        </p:nvSpPr>
        <p:spPr>
          <a:xfrm>
            <a:off x="9306361" y="2851250"/>
            <a:ext cx="390043" cy="2738045"/>
          </a:xfrm>
          <a:prstGeom prst="rightBrace">
            <a:avLst>
              <a:gd name="adj1" fmla="val 45319"/>
              <a:gd name="adj2" fmla="val 50000"/>
            </a:avLst>
          </a:prstGeom>
          <a:noFill/>
          <a:ln w="285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GB" kern="0">
              <a:solidFill>
                <a:srgbClr val="1E1E1E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9753600" y="3795954"/>
            <a:ext cx="2159000" cy="1044116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/>
            <a:r>
              <a:rPr lang="ru-RU" sz="1400" kern="0" dirty="0">
                <a:solidFill>
                  <a:srgbClr val="1E1E1E"/>
                </a:solidFill>
              </a:rPr>
              <a:t>Оценка выполнения требований 3-6 производится на постоянной основе</a:t>
            </a:r>
            <a:endParaRPr lang="en-GB" sz="1400" kern="0" dirty="0">
              <a:solidFill>
                <a:srgbClr val="1E1E1E"/>
              </a:solidFill>
            </a:endParaRPr>
          </a:p>
        </p:txBody>
      </p:sp>
      <p:sp>
        <p:nvSpPr>
          <p:cNvPr id="26" name="Right Brace 25"/>
          <p:cNvSpPr/>
          <p:nvPr/>
        </p:nvSpPr>
        <p:spPr>
          <a:xfrm>
            <a:off x="9389453" y="1543019"/>
            <a:ext cx="306948" cy="985011"/>
          </a:xfrm>
          <a:prstGeom prst="rightBrace">
            <a:avLst>
              <a:gd name="adj1" fmla="val 40811"/>
              <a:gd name="adj2" fmla="val 50000"/>
            </a:avLst>
          </a:prstGeom>
          <a:noFill/>
          <a:ln w="28575" cap="flat" cmpd="sng" algn="ctr">
            <a:solidFill>
              <a:srgbClr val="FFFFFF">
                <a:lumMod val="50000"/>
              </a:srgbClr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en-GB" kern="0">
              <a:solidFill>
                <a:srgbClr val="1E1E1E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9751695" y="1412777"/>
            <a:ext cx="2160905" cy="1237935"/>
          </a:xfrm>
          <a:prstGeom prst="rect">
            <a:avLst/>
          </a:prstGeom>
          <a:solidFill>
            <a:srgbClr val="FFFFFF"/>
          </a:solidFill>
          <a:ln w="25400" cap="flat" cmpd="sng" algn="ctr">
            <a:solidFill>
              <a:srgbClr val="000000"/>
            </a:solidFill>
            <a:prstDash val="soli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 anchor="ctr"/>
          <a:lstStyle/>
          <a:p>
            <a:pPr algn="ctr">
              <a:lnSpc>
                <a:spcPts val="1500"/>
              </a:lnSpc>
              <a:defRPr/>
            </a:pPr>
            <a:r>
              <a:rPr lang="ru-RU" sz="1400" kern="0" dirty="0">
                <a:solidFill>
                  <a:srgbClr val="1E1E1E"/>
                </a:solidFill>
              </a:rPr>
              <a:t>Оценка выполнения Квалификационных требований 1 и 2 проводится при представлении запроса на финансирование</a:t>
            </a:r>
            <a:endParaRPr lang="en-GB" sz="1400" kern="0" dirty="0">
              <a:solidFill>
                <a:srgbClr val="1E1E1E"/>
              </a:solidFill>
            </a:endParaRP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784D553C-455C-4128-B9D5-052BDE3586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3412" y="600000"/>
            <a:ext cx="10693188" cy="510928"/>
          </a:xfrm>
        </p:spPr>
        <p:txBody>
          <a:bodyPr/>
          <a:lstStyle/>
          <a:p>
            <a:r>
              <a:rPr lang="ru-RU" b="1" kern="0" dirty="0"/>
              <a:t>Квалификационные требования к СКК</a:t>
            </a:r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5841568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bject 6" hidden="1">
            <a:extLst>
              <a:ext uri="{FF2B5EF4-FFF2-40B4-BE49-F238E27FC236}">
                <a16:creationId xmlns:a16="http://schemas.microsoft.com/office/drawing/2014/main" id="{52D5128A-57FC-423F-B2B5-7031AC9B0B74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2" name="think-cell Slide" r:id="rId7" imgW="306" imgH="306" progId="TCLayout.ActiveDocument.1">
                  <p:embed/>
                </p:oleObj>
              </mc:Choice>
              <mc:Fallback>
                <p:oleObj name="think-cell Slide" r:id="rId7" imgW="306" imgH="306" progId="TCLayout.ActiveDocument.1">
                  <p:embed/>
                  <p:pic>
                    <p:nvPicPr>
                      <p:cNvPr id="7" name="Object 6" hidden="1">
                        <a:extLst>
                          <a:ext uri="{FF2B5EF4-FFF2-40B4-BE49-F238E27FC236}">
                            <a16:creationId xmlns:a16="http://schemas.microsoft.com/office/drawing/2014/main" id="{52D5128A-57FC-423F-B2B5-7031AC9B0B7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5" hidden="1">
            <a:extLst>
              <a:ext uri="{FF2B5EF4-FFF2-40B4-BE49-F238E27FC236}">
                <a16:creationId xmlns:a16="http://schemas.microsoft.com/office/drawing/2014/main" id="{8FAA395B-8A3B-481C-AA38-BB6747636536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FA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300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74329CF-3B68-4AD0-B057-CCA48B73E9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0"/>
            <a:ext cx="11449049" cy="1110359"/>
          </a:xfrm>
        </p:spPr>
        <p:txBody>
          <a:bodyPr/>
          <a:lstStyle/>
          <a:p>
            <a:r>
              <a:rPr lang="ru-RU" b="1" dirty="0"/>
              <a:t>Как подготовиться</a:t>
            </a:r>
            <a:br>
              <a:rPr lang="ru-RU" dirty="0"/>
            </a:br>
            <a:r>
              <a:rPr lang="ru-RU" sz="2000" dirty="0">
                <a:solidFill>
                  <a:srgbClr val="003F72"/>
                </a:solidFill>
              </a:rPr>
              <a:t>Периоды работы Группы Технической Оценки в 2020 г.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F1793F1A-2D8C-4BDD-8B81-3E4EE7ACA2E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AA7032-8CB7-40F4-9CB9-A644B8ADA1F8}" type="slidenum">
              <a:rPr lang="en-US" smtClean="0"/>
              <a:pPr/>
              <a:t>7</a:t>
            </a:fld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51605250-7FE9-4106-ADAB-D3C4B59F329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2843380"/>
              </p:ext>
            </p:extLst>
          </p:nvPr>
        </p:nvGraphicFramePr>
        <p:xfrm>
          <a:off x="525795" y="1988840"/>
          <a:ext cx="10837092" cy="1603749"/>
        </p:xfrm>
        <a:graphic>
          <a:graphicData uri="http://schemas.openxmlformats.org/drawingml/2006/table">
            <a:tbl>
              <a:tblPr firstRow="1" firstCol="1" bandRow="1">
                <a:tableStyleId>{7E9639D4-E3E2-4D34-9284-5A2195B3D0D7}</a:tableStyleId>
              </a:tblPr>
              <a:tblGrid>
                <a:gridCol w="3770005">
                  <a:extLst>
                    <a:ext uri="{9D8B030D-6E8A-4147-A177-3AD203B41FA5}">
                      <a16:colId xmlns:a16="http://schemas.microsoft.com/office/drawing/2014/main" val="1556366442"/>
                    </a:ext>
                  </a:extLst>
                </a:gridCol>
                <a:gridCol w="3060340">
                  <a:extLst>
                    <a:ext uri="{9D8B030D-6E8A-4147-A177-3AD203B41FA5}">
                      <a16:colId xmlns:a16="http://schemas.microsoft.com/office/drawing/2014/main" val="1906685746"/>
                    </a:ext>
                  </a:extLst>
                </a:gridCol>
                <a:gridCol w="4006747">
                  <a:extLst>
                    <a:ext uri="{9D8B030D-6E8A-4147-A177-3AD203B41FA5}">
                      <a16:colId xmlns:a16="http://schemas.microsoft.com/office/drawing/2014/main" val="688567723"/>
                    </a:ext>
                  </a:extLst>
                </a:gridCol>
              </a:tblGrid>
              <a:tr h="321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1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Периоды работы ГТО</a:t>
                      </a:r>
                      <a:endParaRPr lang="en-US" sz="2100" b="1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30117" marR="130117" marT="0" marB="0">
                    <a:solidFill>
                      <a:srgbClr val="003F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Представление запроса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>
                    <a:solidFill>
                      <a:srgbClr val="003F7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Даты проведения оценок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>
                    <a:solidFill>
                      <a:srgbClr val="003F7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936836"/>
                  </a:ext>
                </a:extLst>
              </a:tr>
              <a:tr h="321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Период </a:t>
                      </a:r>
                      <a:r>
                        <a:rPr lang="en-US" sz="2100" dirty="0">
                          <a:effectLst/>
                        </a:rPr>
                        <a:t>1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23 </a:t>
                      </a:r>
                      <a:r>
                        <a:rPr lang="ru-RU" sz="2100" dirty="0">
                          <a:effectLst/>
                        </a:rPr>
                        <a:t>марта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27 </a:t>
                      </a:r>
                      <a:r>
                        <a:rPr lang="ru-RU" sz="2100" dirty="0">
                          <a:effectLst/>
                        </a:rPr>
                        <a:t>апреля</a:t>
                      </a:r>
                      <a:r>
                        <a:rPr lang="en-US" sz="2100" dirty="0">
                          <a:effectLst/>
                        </a:rPr>
                        <a:t> – 2 </a:t>
                      </a:r>
                      <a:r>
                        <a:rPr lang="ru-RU" sz="2100" dirty="0">
                          <a:effectLst/>
                        </a:rPr>
                        <a:t>мая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/>
                </a:tc>
                <a:extLst>
                  <a:ext uri="{0D108BD9-81ED-4DB2-BD59-A6C34878D82A}">
                    <a16:rowId xmlns:a16="http://schemas.microsoft.com/office/drawing/2014/main" val="1865297478"/>
                  </a:ext>
                </a:extLst>
              </a:tr>
              <a:tr h="321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100" dirty="0">
                          <a:solidFill>
                            <a:srgbClr val="FF0000"/>
                          </a:solidFill>
                          <a:effectLst/>
                        </a:rPr>
                        <a:t>Период </a:t>
                      </a:r>
                      <a:r>
                        <a:rPr lang="en-US" sz="2100" dirty="0">
                          <a:solidFill>
                            <a:srgbClr val="FF0000"/>
                          </a:solidFill>
                          <a:effectLst/>
                        </a:rPr>
                        <a:t>2</a:t>
                      </a:r>
                      <a:endParaRPr lang="en-US" sz="2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FF0000"/>
                          </a:solidFill>
                          <a:effectLst/>
                        </a:rPr>
                        <a:t>25 </a:t>
                      </a:r>
                      <a:r>
                        <a:rPr lang="ru-RU" sz="2100" dirty="0">
                          <a:solidFill>
                            <a:srgbClr val="FF0000"/>
                          </a:solidFill>
                          <a:effectLst/>
                        </a:rPr>
                        <a:t>мая</a:t>
                      </a:r>
                      <a:endParaRPr lang="en-US" sz="2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solidFill>
                            <a:srgbClr val="FF0000"/>
                          </a:solidFill>
                          <a:effectLst/>
                        </a:rPr>
                        <a:t>29 </a:t>
                      </a:r>
                      <a:r>
                        <a:rPr lang="ru-RU" sz="2100" dirty="0">
                          <a:solidFill>
                            <a:srgbClr val="FF0000"/>
                          </a:solidFill>
                          <a:effectLst/>
                        </a:rPr>
                        <a:t>июня</a:t>
                      </a:r>
                      <a:r>
                        <a:rPr lang="en-US" sz="2100" dirty="0">
                          <a:solidFill>
                            <a:srgbClr val="FF0000"/>
                          </a:solidFill>
                          <a:effectLst/>
                        </a:rPr>
                        <a:t> – 5 </a:t>
                      </a:r>
                      <a:r>
                        <a:rPr lang="ru-RU" sz="2100" dirty="0">
                          <a:solidFill>
                            <a:srgbClr val="FF0000"/>
                          </a:solidFill>
                          <a:effectLst/>
                        </a:rPr>
                        <a:t>июля</a:t>
                      </a:r>
                      <a:endParaRPr lang="en-US" sz="21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/>
                </a:tc>
                <a:extLst>
                  <a:ext uri="{0D108BD9-81ED-4DB2-BD59-A6C34878D82A}">
                    <a16:rowId xmlns:a16="http://schemas.microsoft.com/office/drawing/2014/main" val="3392852265"/>
                  </a:ext>
                </a:extLst>
              </a:tr>
              <a:tr h="32122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100" dirty="0">
                          <a:effectLst/>
                        </a:rPr>
                        <a:t>Период </a:t>
                      </a:r>
                      <a:r>
                        <a:rPr lang="en-US" sz="2100" dirty="0">
                          <a:effectLst/>
                        </a:rPr>
                        <a:t>3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31 </a:t>
                      </a:r>
                      <a:r>
                        <a:rPr lang="ru-RU" sz="2100" dirty="0">
                          <a:effectLst/>
                        </a:rPr>
                        <a:t>августа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100" dirty="0">
                          <a:effectLst/>
                        </a:rPr>
                        <a:t>5</a:t>
                      </a:r>
                      <a:r>
                        <a:rPr lang="ru-RU" sz="2100" dirty="0">
                          <a:effectLst/>
                        </a:rPr>
                        <a:t> </a:t>
                      </a:r>
                      <a:r>
                        <a:rPr lang="en-US" sz="2100" dirty="0">
                          <a:effectLst/>
                        </a:rPr>
                        <a:t>–</a:t>
                      </a:r>
                      <a:r>
                        <a:rPr lang="ru-RU" sz="2100" dirty="0">
                          <a:effectLst/>
                        </a:rPr>
                        <a:t> </a:t>
                      </a:r>
                      <a:r>
                        <a:rPr lang="en-US" sz="2100" dirty="0">
                          <a:effectLst/>
                        </a:rPr>
                        <a:t>11 </a:t>
                      </a:r>
                      <a:r>
                        <a:rPr lang="ru-RU" sz="2100" dirty="0">
                          <a:effectLst/>
                        </a:rPr>
                        <a:t>октября</a:t>
                      </a:r>
                      <a:endParaRPr lang="en-US" sz="2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</a:endParaRPr>
                    </a:p>
                  </a:txBody>
                  <a:tcPr marL="130117" marR="130117" marT="0" marB="0"/>
                </a:tc>
                <a:extLst>
                  <a:ext uri="{0D108BD9-81ED-4DB2-BD59-A6C34878D82A}">
                    <a16:rowId xmlns:a16="http://schemas.microsoft.com/office/drawing/2014/main" val="4028585738"/>
                  </a:ext>
                </a:extLst>
              </a:tr>
            </a:tbl>
          </a:graphicData>
        </a:graphic>
      </p:graphicFrame>
    </p:spTree>
    <p:custDataLst>
      <p:tags r:id="rId2"/>
    </p:custDataLst>
    <p:extLst>
      <p:ext uri="{BB962C8B-B14F-4D97-AF65-F5344CB8AC3E}">
        <p14:creationId xmlns:p14="http://schemas.microsoft.com/office/powerpoint/2010/main" val="2473960138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Object 9" hidden="1">
            <a:extLst>
              <a:ext uri="{FF2B5EF4-FFF2-40B4-BE49-F238E27FC236}">
                <a16:creationId xmlns:a16="http://schemas.microsoft.com/office/drawing/2014/main" id="{85DF5613-3CCE-4DAE-9AF0-7904E99BE1F3}"/>
              </a:ext>
            </a:extLst>
          </p:cNvPr>
          <p:cNvGraphicFramePr>
            <a:graphicFrameLocks noChangeAspect="1"/>
          </p:cNvGraphicFramePr>
          <p:nvPr>
            <p:custDataLst>
              <p:tags r:id="rId3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6" name="think-cell Slide" r:id="rId7" imgW="306" imgH="306" progId="TCLayout.ActiveDocument.1">
                  <p:embed/>
                </p:oleObj>
              </mc:Choice>
              <mc:Fallback>
                <p:oleObj name="think-cell Slide" r:id="rId7" imgW="306" imgH="306" progId="TCLayout.ActiveDocument.1">
                  <p:embed/>
                  <p:pic>
                    <p:nvPicPr>
                      <p:cNvPr id="10" name="Object 9" hidden="1">
                        <a:extLst>
                          <a:ext uri="{FF2B5EF4-FFF2-40B4-BE49-F238E27FC236}">
                            <a16:creationId xmlns:a16="http://schemas.microsoft.com/office/drawing/2014/main" id="{85DF5613-3CCE-4DAE-9AF0-7904E99BE1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tangle 4" hidden="1">
            <a:extLst>
              <a:ext uri="{FF2B5EF4-FFF2-40B4-BE49-F238E27FC236}">
                <a16:creationId xmlns:a16="http://schemas.microsoft.com/office/drawing/2014/main" id="{36078707-34E5-4FD8-B548-48C86411F9A0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solidFill>
            <a:srgbClr val="FFAA2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algn="ctr"/>
            <a:endParaRPr lang="en-US" sz="2000" dirty="0">
              <a:latin typeface="Arial" panose="020B0604020202020204" pitchFamily="34" charset="0"/>
              <a:ea typeface="+mj-ea"/>
              <a:cs typeface="+mj-cs"/>
              <a:sym typeface="Arial" panose="020B0604020202020204" pitchFamily="34" charset="0"/>
            </a:endParaRPr>
          </a:p>
        </p:txBody>
      </p:sp>
      <p:graphicFrame>
        <p:nvGraphicFramePr>
          <p:cNvPr id="39" name="Table 38">
            <a:extLst>
              <a:ext uri="{FF2B5EF4-FFF2-40B4-BE49-F238E27FC236}">
                <a16:creationId xmlns:a16="http://schemas.microsoft.com/office/drawing/2014/main" id="{36BAA9F2-0CC8-4E9D-A323-0FB67968EE71}"/>
              </a:ext>
            </a:extLst>
          </p:cNvPr>
          <p:cNvGraphicFramePr>
            <a:graphicFrameLocks noGrp="1"/>
          </p:cNvGraphicFramePr>
          <p:nvPr/>
        </p:nvGraphicFramePr>
        <p:xfrm>
          <a:off x="803412" y="4751981"/>
          <a:ext cx="775899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9588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Янв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Февр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spc="0" baseline="0" dirty="0"/>
                        <a:t>Март</a:t>
                      </a:r>
                      <a:endParaRPr lang="en-GB" sz="1100" spc="0" baseline="0" dirty="0"/>
                    </a:p>
                  </a:txBody>
                  <a:tcPr marL="121920" marR="121920" marT="60960" marB="60960" anchor="ctr"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100" dirty="0"/>
                        <a:t>A</a:t>
                      </a:r>
                      <a:r>
                        <a:rPr lang="ru-RU" sz="1100" dirty="0"/>
                        <a:t>пр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Май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Июнь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Июль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100" dirty="0"/>
                        <a:t>31 </a:t>
                      </a:r>
                      <a:r>
                        <a:rPr lang="ru-RU" sz="1100" dirty="0"/>
                        <a:t>Авг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Сент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Окт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Нояб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Дек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1E3EDB-D7EB-F14E-A6D1-748C03EC5EDC}" type="slidenum">
              <a:rPr lang="en-US" smtClean="0">
                <a:solidFill>
                  <a:prstClr val="white">
                    <a:lumMod val="75000"/>
                  </a:prstClr>
                </a:solidFill>
              </a:rPr>
              <a:pPr/>
              <a:t>8</a:t>
            </a:fld>
            <a:endParaRPr lang="en-US" dirty="0">
              <a:solidFill>
                <a:prstClr val="white">
                  <a:lumMod val="75000"/>
                </a:prst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803412" y="2420888"/>
          <a:ext cx="7758996" cy="441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454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686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9588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Янв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Февр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100" dirty="0"/>
                        <a:t>23 </a:t>
                      </a:r>
                      <a:r>
                        <a:rPr lang="ru-RU" sz="1000" spc="0" baseline="0" dirty="0"/>
                        <a:t>Марта</a:t>
                      </a:r>
                      <a:endParaRPr lang="en-GB" sz="1000" spc="0" baseline="0" dirty="0"/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r>
                        <a:rPr lang="ru-RU" sz="11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пр</a:t>
                      </a:r>
                      <a:endParaRPr lang="en-GB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Май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Июнь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Июль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Авг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Сент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Окт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Нояб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Дек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" name="Flowchart: Process 2"/>
          <p:cNvSpPr/>
          <p:nvPr/>
        </p:nvSpPr>
        <p:spPr>
          <a:xfrm>
            <a:off x="3179676" y="3033961"/>
            <a:ext cx="530702" cy="506360"/>
          </a:xfrm>
          <a:prstGeom prst="flowChartProcess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white"/>
                </a:solidFill>
              </a:rPr>
              <a:t>ГТО</a:t>
            </a:r>
            <a:endParaRPr lang="en-GB" sz="1333" dirty="0">
              <a:solidFill>
                <a:prstClr val="white"/>
              </a:solidFill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3696632" y="3037207"/>
            <a:ext cx="2292896" cy="503116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white"/>
                </a:solidFill>
              </a:rPr>
              <a:t>Выделение гранта</a:t>
            </a:r>
            <a:endParaRPr lang="en-GB" sz="1333" dirty="0">
              <a:solidFill>
                <a:prstClr val="white"/>
              </a:solidFill>
            </a:endParaRPr>
          </a:p>
        </p:txBody>
      </p:sp>
      <p:sp>
        <p:nvSpPr>
          <p:cNvPr id="8" name="Flowchart: Process 7"/>
          <p:cNvSpPr/>
          <p:nvPr/>
        </p:nvSpPr>
        <p:spPr>
          <a:xfrm>
            <a:off x="5999238" y="3033961"/>
            <a:ext cx="998888" cy="506363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black"/>
                </a:solidFill>
              </a:rPr>
              <a:t>КУГ</a:t>
            </a:r>
            <a:r>
              <a:rPr lang="fr-CH" sz="1333" dirty="0">
                <a:solidFill>
                  <a:prstClr val="black"/>
                </a:solidFill>
              </a:rPr>
              <a:t>/</a:t>
            </a:r>
          </a:p>
          <a:p>
            <a:pPr algn="ctr"/>
            <a:r>
              <a:rPr lang="ru-RU" sz="1333" spc="-90" dirty="0">
                <a:solidFill>
                  <a:prstClr val="black"/>
                </a:solidFill>
              </a:rPr>
              <a:t>Правление</a:t>
            </a:r>
            <a:endParaRPr lang="en-GB" sz="1333" spc="-90" dirty="0">
              <a:solidFill>
                <a:prstClr val="black"/>
              </a:solidFill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7007837" y="3033961"/>
            <a:ext cx="837610" cy="513960"/>
          </a:xfrm>
          <a:prstGeom prst="flowChartProcess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ru-RU" sz="1200" dirty="0">
                <a:solidFill>
                  <a:prstClr val="black"/>
                </a:solidFill>
              </a:rPr>
              <a:t>Подпи-сание гранта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12" name="Bent Arrow 11"/>
          <p:cNvSpPr/>
          <p:nvPr/>
        </p:nvSpPr>
        <p:spPr>
          <a:xfrm flipV="1">
            <a:off x="2502934" y="2962125"/>
            <a:ext cx="627816" cy="357964"/>
          </a:xfrm>
          <a:prstGeom prst="bentArrow">
            <a:avLst>
              <a:gd name="adj1" fmla="val 16496"/>
              <a:gd name="adj2" fmla="val 20748"/>
              <a:gd name="adj3" fmla="val 25000"/>
              <a:gd name="adj4" fmla="val 43750"/>
            </a:avLst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prstClr val="black"/>
              </a:solidFill>
            </a:endParaRPr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803412" y="3627639"/>
          <a:ext cx="7758996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65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46583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295885"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Янв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/>
                        <a:t>Февр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Март</a:t>
                      </a:r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100" dirty="0"/>
                        <a:t>A</a:t>
                      </a:r>
                      <a:r>
                        <a:rPr lang="ru-RU" sz="1100" dirty="0"/>
                        <a:t>пр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CH" sz="1100" dirty="0"/>
                        <a:t>25 </a:t>
                      </a:r>
                      <a:r>
                        <a:rPr lang="ru-RU" sz="1100" dirty="0"/>
                        <a:t>Мая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rgbClr val="C00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Июнь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Июль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Авг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Сент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Окт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Нояб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100" dirty="0"/>
                        <a:t>Дек</a:t>
                      </a:r>
                      <a:endParaRPr lang="en-GB" sz="1100" dirty="0"/>
                    </a:p>
                  </a:txBody>
                  <a:tcPr marL="121920" marR="121920" marT="60960" marB="60960" anchor="ctr"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8" name="Bent Arrow 17"/>
          <p:cNvSpPr/>
          <p:nvPr/>
        </p:nvSpPr>
        <p:spPr>
          <a:xfrm flipV="1">
            <a:off x="3857724" y="4145799"/>
            <a:ext cx="630204" cy="357964"/>
          </a:xfrm>
          <a:prstGeom prst="bentArrow">
            <a:avLst>
              <a:gd name="adj1" fmla="val 16496"/>
              <a:gd name="adj2" fmla="val 20748"/>
              <a:gd name="adj3" fmla="val 25000"/>
              <a:gd name="adj4" fmla="val 43750"/>
            </a:avLst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37" name="Flowchart: Process 36"/>
          <p:cNvSpPr/>
          <p:nvPr/>
        </p:nvSpPr>
        <p:spPr>
          <a:xfrm>
            <a:off x="561584" y="2420889"/>
            <a:ext cx="241828" cy="2849252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fr-CH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2020</a:t>
            </a:r>
            <a: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г.</a:t>
            </a:r>
            <a:endParaRPr lang="en-GB" sz="24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D9D930D3-8E82-41B2-90B8-37511B2D20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71475" y="338421"/>
            <a:ext cx="11449050" cy="599888"/>
          </a:xfrm>
        </p:spPr>
        <p:txBody>
          <a:bodyPr/>
          <a:lstStyle/>
          <a:p>
            <a:r>
              <a:rPr lang="ru-RU" b="1" dirty="0"/>
              <a:t>Как подготовиться</a:t>
            </a:r>
            <a:br>
              <a:rPr lang="en-US" noProof="0" dirty="0"/>
            </a:br>
            <a:r>
              <a:rPr lang="ru-RU" sz="2000" noProof="0" dirty="0"/>
              <a:t>Планирование</a:t>
            </a:r>
            <a:r>
              <a:rPr lang="ru-RU" noProof="0" dirty="0"/>
              <a:t> </a:t>
            </a:r>
            <a:r>
              <a:rPr lang="ru-RU" sz="2000" dirty="0">
                <a:solidFill>
                  <a:srgbClr val="003F72"/>
                </a:solidFill>
              </a:rPr>
              <a:t>периодов представления документов для гранта по ВИЧ </a:t>
            </a:r>
            <a:endParaRPr lang="en-US" noProof="0" dirty="0"/>
          </a:p>
        </p:txBody>
      </p:sp>
      <p:sp>
        <p:nvSpPr>
          <p:cNvPr id="25" name="Flowchart: Process 24">
            <a:extLst>
              <a:ext uri="{FF2B5EF4-FFF2-40B4-BE49-F238E27FC236}">
                <a16:creationId xmlns:a16="http://schemas.microsoft.com/office/drawing/2014/main" id="{269CD7B0-C787-43FB-B6C3-21852763A1D6}"/>
              </a:ext>
            </a:extLst>
          </p:cNvPr>
          <p:cNvSpPr/>
          <p:nvPr/>
        </p:nvSpPr>
        <p:spPr>
          <a:xfrm>
            <a:off x="4511689" y="4177351"/>
            <a:ext cx="522037" cy="503117"/>
          </a:xfrm>
          <a:prstGeom prst="flowChartProcess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white"/>
                </a:solidFill>
              </a:rPr>
              <a:t>ГТО</a:t>
            </a:r>
            <a:endParaRPr lang="en-GB" sz="1333" dirty="0">
              <a:solidFill>
                <a:prstClr val="white"/>
              </a:solidFill>
            </a:endParaRPr>
          </a:p>
        </p:txBody>
      </p:sp>
      <p:sp>
        <p:nvSpPr>
          <p:cNvPr id="27" name="Flowchart: Process 26">
            <a:extLst>
              <a:ext uri="{FF2B5EF4-FFF2-40B4-BE49-F238E27FC236}">
                <a16:creationId xmlns:a16="http://schemas.microsoft.com/office/drawing/2014/main" id="{7591EEF8-81B3-48AA-AD38-017006FC4FD5}"/>
              </a:ext>
            </a:extLst>
          </p:cNvPr>
          <p:cNvSpPr/>
          <p:nvPr/>
        </p:nvSpPr>
        <p:spPr>
          <a:xfrm>
            <a:off x="5019980" y="4177354"/>
            <a:ext cx="2292896" cy="503116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white"/>
                </a:solidFill>
              </a:rPr>
              <a:t>Выделение гранта</a:t>
            </a:r>
            <a:endParaRPr lang="en-GB" sz="1333" dirty="0">
              <a:solidFill>
                <a:prstClr val="white"/>
              </a:solidFill>
            </a:endParaRPr>
          </a:p>
        </p:txBody>
      </p:sp>
      <p:sp>
        <p:nvSpPr>
          <p:cNvPr id="30" name="Flowchart: Process 29">
            <a:extLst>
              <a:ext uri="{FF2B5EF4-FFF2-40B4-BE49-F238E27FC236}">
                <a16:creationId xmlns:a16="http://schemas.microsoft.com/office/drawing/2014/main" id="{3565D5B6-E2A9-4541-AC4B-FA42B5289EF6}"/>
              </a:ext>
            </a:extLst>
          </p:cNvPr>
          <p:cNvSpPr/>
          <p:nvPr/>
        </p:nvSpPr>
        <p:spPr>
          <a:xfrm>
            <a:off x="8550776" y="2434529"/>
            <a:ext cx="271612" cy="2835612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 </a:t>
            </a:r>
            <a:r>
              <a:rPr lang="fr-CH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2021</a:t>
            </a:r>
            <a: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</a:rPr>
              <a:t> г.</a:t>
            </a:r>
            <a:endParaRPr lang="en-GB" sz="2400" dirty="0">
              <a:solidFill>
                <a:prstClr val="black">
                  <a:lumMod val="50000"/>
                  <a:lumOff val="50000"/>
                </a:prstClr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D9F48EBC-663F-41AA-8658-1ACB3C75608B}"/>
              </a:ext>
            </a:extLst>
          </p:cNvPr>
          <p:cNvGraphicFramePr>
            <a:graphicFrameLocks noGrp="1"/>
          </p:cNvGraphicFramePr>
          <p:nvPr/>
        </p:nvGraphicFramePr>
        <p:xfrm>
          <a:off x="8822388" y="2434528"/>
          <a:ext cx="1942884" cy="518160"/>
        </p:xfrm>
        <a:graphic>
          <a:graphicData uri="http://schemas.openxmlformats.org/drawingml/2006/table">
            <a:tbl>
              <a:tblPr firstRow="1" bandRow="1" bandCol="1">
                <a:solidFill>
                  <a:schemeClr val="bg1"/>
                </a:solidFill>
                <a:tableStyleId>{7E9639D4-E3E2-4D34-9284-5A2195B3D0D7}</a:tableStyleId>
              </a:tblPr>
              <a:tblGrid>
                <a:gridCol w="647628">
                  <a:extLst>
                    <a:ext uri="{9D8B030D-6E8A-4147-A177-3AD203B41FA5}">
                      <a16:colId xmlns:a16="http://schemas.microsoft.com/office/drawing/2014/main" val="2810856945"/>
                    </a:ext>
                  </a:extLst>
                </a:gridCol>
                <a:gridCol w="647628">
                  <a:extLst>
                    <a:ext uri="{9D8B030D-6E8A-4147-A177-3AD203B41FA5}">
                      <a16:colId xmlns:a16="http://schemas.microsoft.com/office/drawing/2014/main" val="1888026134"/>
                    </a:ext>
                  </a:extLst>
                </a:gridCol>
                <a:gridCol w="647628">
                  <a:extLst>
                    <a:ext uri="{9D8B030D-6E8A-4147-A177-3AD203B41FA5}">
                      <a16:colId xmlns:a16="http://schemas.microsoft.com/office/drawing/2014/main" val="2226039983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dirty="0"/>
                        <a:t>Янв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dirty="0"/>
                        <a:t>Февр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spc="0" baseline="0" dirty="0"/>
                        <a:t>Март</a:t>
                      </a:r>
                      <a:endParaRPr lang="en-GB" sz="1100" spc="0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773254"/>
                  </a:ext>
                </a:extLst>
              </a:tr>
            </a:tbl>
          </a:graphicData>
        </a:graphic>
      </p:graphicFrame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66220F89-A404-452C-8EAC-B8E42F071108}"/>
              </a:ext>
            </a:extLst>
          </p:cNvPr>
          <p:cNvCxnSpPr/>
          <p:nvPr/>
        </p:nvCxnSpPr>
        <p:spPr>
          <a:xfrm>
            <a:off x="9440267" y="2420888"/>
            <a:ext cx="0" cy="51813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C46DE71-160F-477C-B964-CB29886CA31E}"/>
              </a:ext>
            </a:extLst>
          </p:cNvPr>
          <p:cNvCxnSpPr/>
          <p:nvPr/>
        </p:nvCxnSpPr>
        <p:spPr>
          <a:xfrm>
            <a:off x="10117994" y="2434557"/>
            <a:ext cx="0" cy="51813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BD7D4546-D472-448E-9176-1AA6A06BC755}"/>
              </a:ext>
            </a:extLst>
          </p:cNvPr>
          <p:cNvGraphicFramePr>
            <a:graphicFrameLocks noGrp="1"/>
          </p:cNvGraphicFramePr>
          <p:nvPr/>
        </p:nvGraphicFramePr>
        <p:xfrm>
          <a:off x="8822388" y="3627639"/>
          <a:ext cx="1942884" cy="518160"/>
        </p:xfrm>
        <a:graphic>
          <a:graphicData uri="http://schemas.openxmlformats.org/drawingml/2006/table">
            <a:tbl>
              <a:tblPr firstRow="1" bandRow="1" bandCol="1">
                <a:solidFill>
                  <a:schemeClr val="bg1"/>
                </a:solidFill>
                <a:tableStyleId>{7E9639D4-E3E2-4D34-9284-5A2195B3D0D7}</a:tableStyleId>
              </a:tblPr>
              <a:tblGrid>
                <a:gridCol w="647628">
                  <a:extLst>
                    <a:ext uri="{9D8B030D-6E8A-4147-A177-3AD203B41FA5}">
                      <a16:colId xmlns:a16="http://schemas.microsoft.com/office/drawing/2014/main" val="2810856945"/>
                    </a:ext>
                  </a:extLst>
                </a:gridCol>
                <a:gridCol w="647628">
                  <a:extLst>
                    <a:ext uri="{9D8B030D-6E8A-4147-A177-3AD203B41FA5}">
                      <a16:colId xmlns:a16="http://schemas.microsoft.com/office/drawing/2014/main" val="1888026134"/>
                    </a:ext>
                  </a:extLst>
                </a:gridCol>
                <a:gridCol w="647628">
                  <a:extLst>
                    <a:ext uri="{9D8B030D-6E8A-4147-A177-3AD203B41FA5}">
                      <a16:colId xmlns:a16="http://schemas.microsoft.com/office/drawing/2014/main" val="2226039983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dirty="0"/>
                        <a:t>Янв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dirty="0"/>
                        <a:t>Февр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spc="0" baseline="0" dirty="0"/>
                        <a:t>Март</a:t>
                      </a:r>
                      <a:endParaRPr lang="en-GB" sz="1100" spc="0" baseline="0" dirty="0"/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773254"/>
                  </a:ext>
                </a:extLst>
              </a:tr>
            </a:tbl>
          </a:graphicData>
        </a:graphic>
      </p:graphicFrame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48D73E9-8466-412E-BA16-EBA16B546C0C}"/>
              </a:ext>
            </a:extLst>
          </p:cNvPr>
          <p:cNvCxnSpPr/>
          <p:nvPr/>
        </p:nvCxnSpPr>
        <p:spPr>
          <a:xfrm>
            <a:off x="9440267" y="3613999"/>
            <a:ext cx="0" cy="51813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ED6897A-1E00-4ADD-99C7-9C6012E62EBE}"/>
              </a:ext>
            </a:extLst>
          </p:cNvPr>
          <p:cNvCxnSpPr/>
          <p:nvPr/>
        </p:nvCxnSpPr>
        <p:spPr>
          <a:xfrm>
            <a:off x="10117994" y="3627668"/>
            <a:ext cx="0" cy="518131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2F3232F7-12C7-469F-ADC9-886D9C7BA6C3}"/>
              </a:ext>
            </a:extLst>
          </p:cNvPr>
          <p:cNvGraphicFramePr>
            <a:graphicFrameLocks noGrp="1"/>
          </p:cNvGraphicFramePr>
          <p:nvPr/>
        </p:nvGraphicFramePr>
        <p:xfrm>
          <a:off x="8822388" y="4745073"/>
          <a:ext cx="1942884" cy="518160"/>
        </p:xfrm>
        <a:graphic>
          <a:graphicData uri="http://schemas.openxmlformats.org/drawingml/2006/table">
            <a:tbl>
              <a:tblPr firstRow="1" bandRow="1" bandCol="1">
                <a:solidFill>
                  <a:schemeClr val="bg1"/>
                </a:solidFill>
                <a:tableStyleId>{7E9639D4-E3E2-4D34-9284-5A2195B3D0D7}</a:tableStyleId>
              </a:tblPr>
              <a:tblGrid>
                <a:gridCol w="647628">
                  <a:extLst>
                    <a:ext uri="{9D8B030D-6E8A-4147-A177-3AD203B41FA5}">
                      <a16:colId xmlns:a16="http://schemas.microsoft.com/office/drawing/2014/main" val="2810856945"/>
                    </a:ext>
                  </a:extLst>
                </a:gridCol>
                <a:gridCol w="647628">
                  <a:extLst>
                    <a:ext uri="{9D8B030D-6E8A-4147-A177-3AD203B41FA5}">
                      <a16:colId xmlns:a16="http://schemas.microsoft.com/office/drawing/2014/main" val="1888026134"/>
                    </a:ext>
                  </a:extLst>
                </a:gridCol>
                <a:gridCol w="647628">
                  <a:extLst>
                    <a:ext uri="{9D8B030D-6E8A-4147-A177-3AD203B41FA5}">
                      <a16:colId xmlns:a16="http://schemas.microsoft.com/office/drawing/2014/main" val="2226039983"/>
                    </a:ext>
                  </a:extLst>
                </a:gridCol>
              </a:tblGrid>
              <a:tr h="51816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dirty="0"/>
                        <a:t>Янв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6350" cap="flat" cmpd="sng" algn="ctr">
                      <a:noFill/>
                      <a:prstDash val="solid"/>
                      <a:miter lim="800000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100" dirty="0"/>
                        <a:t>Февр</a:t>
                      </a:r>
                      <a:endParaRPr lang="en-US" sz="11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spc="0" baseline="0" dirty="0"/>
                        <a:t>Март</a:t>
                      </a: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9F9F9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54773254"/>
                  </a:ext>
                </a:extLst>
              </a:tr>
            </a:tbl>
          </a:graphicData>
        </a:graphic>
      </p:graphicFrame>
      <p:sp>
        <p:nvSpPr>
          <p:cNvPr id="41" name="Bent Arrow 17">
            <a:extLst>
              <a:ext uri="{FF2B5EF4-FFF2-40B4-BE49-F238E27FC236}">
                <a16:creationId xmlns:a16="http://schemas.microsoft.com/office/drawing/2014/main" id="{889B4896-CD2A-4749-815A-7751102CD486}"/>
              </a:ext>
            </a:extLst>
          </p:cNvPr>
          <p:cNvSpPr/>
          <p:nvPr/>
        </p:nvSpPr>
        <p:spPr>
          <a:xfrm flipV="1">
            <a:off x="5910264" y="5297307"/>
            <a:ext cx="630204" cy="357964"/>
          </a:xfrm>
          <a:prstGeom prst="bentArrow">
            <a:avLst>
              <a:gd name="adj1" fmla="val 16496"/>
              <a:gd name="adj2" fmla="val 20748"/>
              <a:gd name="adj3" fmla="val 25000"/>
              <a:gd name="adj4" fmla="val 43750"/>
            </a:avLst>
          </a:prstGeom>
          <a:solidFill>
            <a:srgbClr val="C0000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2400" dirty="0">
              <a:solidFill>
                <a:prstClr val="black"/>
              </a:solidFill>
            </a:endParaRPr>
          </a:p>
        </p:txBody>
      </p:sp>
      <p:sp>
        <p:nvSpPr>
          <p:cNvPr id="42" name="Flowchart: Process 41">
            <a:extLst>
              <a:ext uri="{FF2B5EF4-FFF2-40B4-BE49-F238E27FC236}">
                <a16:creationId xmlns:a16="http://schemas.microsoft.com/office/drawing/2014/main" id="{96E01E01-9094-4877-A1E0-05DE20B743FF}"/>
              </a:ext>
            </a:extLst>
          </p:cNvPr>
          <p:cNvSpPr/>
          <p:nvPr/>
        </p:nvSpPr>
        <p:spPr>
          <a:xfrm>
            <a:off x="6607893" y="5269743"/>
            <a:ext cx="532224" cy="508737"/>
          </a:xfrm>
          <a:prstGeom prst="flowChartProcess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white"/>
                </a:solidFill>
              </a:rPr>
              <a:t>ГТО</a:t>
            </a:r>
            <a:endParaRPr lang="en-GB" sz="1333" dirty="0">
              <a:solidFill>
                <a:prstClr val="white"/>
              </a:solidFill>
            </a:endParaRPr>
          </a:p>
        </p:txBody>
      </p:sp>
      <p:sp>
        <p:nvSpPr>
          <p:cNvPr id="43" name="Flowchart: Process 42">
            <a:extLst>
              <a:ext uri="{FF2B5EF4-FFF2-40B4-BE49-F238E27FC236}">
                <a16:creationId xmlns:a16="http://schemas.microsoft.com/office/drawing/2014/main" id="{19D0DBC3-06C0-43BE-9165-BA25DCF4006E}"/>
              </a:ext>
            </a:extLst>
          </p:cNvPr>
          <p:cNvSpPr/>
          <p:nvPr/>
        </p:nvSpPr>
        <p:spPr>
          <a:xfrm>
            <a:off x="7152998" y="5275191"/>
            <a:ext cx="2501600" cy="503116"/>
          </a:xfrm>
          <a:prstGeom prst="flowChartProcess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white"/>
                </a:solidFill>
              </a:rPr>
              <a:t>Выделение гранта</a:t>
            </a:r>
            <a:endParaRPr lang="en-GB" sz="1333" dirty="0">
              <a:solidFill>
                <a:prstClr val="white"/>
              </a:solidFill>
            </a:endParaRPr>
          </a:p>
        </p:txBody>
      </p:sp>
      <p:sp>
        <p:nvSpPr>
          <p:cNvPr id="38" name="Flowchart: Process 37">
            <a:extLst>
              <a:ext uri="{FF2B5EF4-FFF2-40B4-BE49-F238E27FC236}">
                <a16:creationId xmlns:a16="http://schemas.microsoft.com/office/drawing/2014/main" id="{EBDC7BFA-A5D9-4A29-889F-0D2DF8275F01}"/>
              </a:ext>
            </a:extLst>
          </p:cNvPr>
          <p:cNvSpPr/>
          <p:nvPr/>
        </p:nvSpPr>
        <p:spPr>
          <a:xfrm>
            <a:off x="7321723" y="4177351"/>
            <a:ext cx="998888" cy="503118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black"/>
                </a:solidFill>
              </a:rPr>
              <a:t>КУГ</a:t>
            </a:r>
            <a:r>
              <a:rPr lang="fr-CH" sz="1333" dirty="0">
                <a:solidFill>
                  <a:prstClr val="black"/>
                </a:solidFill>
              </a:rPr>
              <a:t>/</a:t>
            </a:r>
          </a:p>
          <a:p>
            <a:pPr algn="ctr"/>
            <a:r>
              <a:rPr lang="ru-RU" sz="1333" spc="-90" dirty="0">
                <a:solidFill>
                  <a:prstClr val="black"/>
                </a:solidFill>
              </a:rPr>
              <a:t>Правление</a:t>
            </a:r>
            <a:endParaRPr lang="en-GB" sz="1333" spc="-90" dirty="0">
              <a:solidFill>
                <a:prstClr val="black"/>
              </a:solidFill>
            </a:endParaRPr>
          </a:p>
        </p:txBody>
      </p:sp>
      <p:sp>
        <p:nvSpPr>
          <p:cNvPr id="29" name="Flowchart: Process 28">
            <a:extLst>
              <a:ext uri="{FF2B5EF4-FFF2-40B4-BE49-F238E27FC236}">
                <a16:creationId xmlns:a16="http://schemas.microsoft.com/office/drawing/2014/main" id="{3218D08D-97B0-4796-AFA1-D3C59A01A486}"/>
              </a:ext>
            </a:extLst>
          </p:cNvPr>
          <p:cNvSpPr/>
          <p:nvPr/>
        </p:nvSpPr>
        <p:spPr>
          <a:xfrm>
            <a:off x="8333281" y="4177094"/>
            <a:ext cx="1106985" cy="503116"/>
          </a:xfrm>
          <a:prstGeom prst="flowChartProcess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prstClr val="black"/>
                </a:solidFill>
              </a:rPr>
              <a:t>Подписание гранта</a:t>
            </a:r>
            <a:endParaRPr lang="en-GB" sz="1200" dirty="0">
              <a:solidFill>
                <a:prstClr val="black"/>
              </a:solidFill>
            </a:endParaRPr>
          </a:p>
        </p:txBody>
      </p:sp>
      <p:sp>
        <p:nvSpPr>
          <p:cNvPr id="45" name="Flowchart: Process 44">
            <a:extLst>
              <a:ext uri="{FF2B5EF4-FFF2-40B4-BE49-F238E27FC236}">
                <a16:creationId xmlns:a16="http://schemas.microsoft.com/office/drawing/2014/main" id="{8334A26B-1FAE-4E13-A6EA-6D1E64700815}"/>
              </a:ext>
            </a:extLst>
          </p:cNvPr>
          <p:cNvSpPr/>
          <p:nvPr/>
        </p:nvSpPr>
        <p:spPr>
          <a:xfrm>
            <a:off x="9658279" y="5264971"/>
            <a:ext cx="998888" cy="513961"/>
          </a:xfrm>
          <a:prstGeom prst="flowChartProcess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333" dirty="0">
                <a:solidFill>
                  <a:prstClr val="black"/>
                </a:solidFill>
              </a:rPr>
              <a:t>КУГ</a:t>
            </a:r>
            <a:r>
              <a:rPr lang="fr-CH" sz="1333" dirty="0">
                <a:solidFill>
                  <a:prstClr val="black"/>
                </a:solidFill>
              </a:rPr>
              <a:t>/</a:t>
            </a:r>
          </a:p>
          <a:p>
            <a:pPr algn="ctr"/>
            <a:r>
              <a:rPr lang="ru-RU" sz="1333" spc="-90" dirty="0">
                <a:solidFill>
                  <a:prstClr val="black"/>
                </a:solidFill>
              </a:rPr>
              <a:t>Правление</a:t>
            </a:r>
            <a:endParaRPr lang="en-GB" sz="1333" spc="-90" dirty="0">
              <a:solidFill>
                <a:prstClr val="black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516683084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DESIGN_ID_OFFICE THEME" val="3tuhTelu"/>
  <p:tag name="THINKCELLPRESENTATIONDONOTDELETE" val="&lt;?xml version=&quot;1.0&quot; encoding=&quot;UTF-16&quot; standalone=&quot;yes&quot;?&gt;&lt;root reqver=&quot;25060&quot;&gt;&lt;version val=&quot;28002&quot;/&gt;&lt;CPresentation id=&quot;1&quot;&gt;&lt;m_precDefaultNumber&gt;&lt;m_yearfmt&gt;&lt;begin val=&quot;0&quot;/&gt;&lt;end val=&quot;4&quot;/&gt;&lt;/m_yearfmt&gt;&lt;/m_precDefaultNumber&gt;&lt;m_precDefaultPercent&gt;&lt;m_yearfmt&gt;&lt;begin val=&quot;0&quot;/&gt;&lt;end val=&quot;4&quot;/&gt;&lt;/m_yearfmt&gt;&lt;/m_precDefaultPercent&gt;&lt;m_precDefaultDate&gt;&lt;m_bNumberIsYear val=&quot;0&quot;/&gt;&lt;m_strFormatTime&gt;%#m/%#d/%Y&lt;/m_strFormatTime&gt;&lt;m_yearfmt&gt;&lt;begin val=&quot;0&quot;/&gt;&lt;end val=&quot;0&quot;/&gt;&lt;/m_yearfmt&gt;&lt;/m_precDefaultDate&gt;&lt;m_precDefaultYear&gt;&lt;m_bNumberIsYear val=&quot;0&quot;/&gt;&lt;m_strFormatTime&gt;%Y&lt;/m_strFormatTime&gt;&lt;m_yearfmt&gt;&lt;begin val=&quot;0&quot;/&gt;&lt;end val=&quot;0&quot;/&gt;&lt;/m_yearfmt&gt;&lt;/m_precDefaultYear&gt;&lt;m_precDefaultQuarter&gt;&lt;m_bNumberIsYear val=&quot;0&quot;/&gt;&lt;m_strFormatTime&gt;Q%5&lt;/m_strFormatTime&gt;&lt;m_yearfmt&gt;&lt;begin val=&quot;0&quot;/&gt;&lt;end val=&quot;4&quot;/&gt;&lt;/m_yearfmt&gt;&lt;/m_precDefaultQuarter&gt;&lt;m_precDefaultMonth&gt;&lt;m_bNumberIsYear val=&quot;0&quot;/&gt;&lt;m_strFormatTime&gt;%1&lt;/m_strFormatTime&gt;&lt;m_yearfmt&gt;&lt;begin val=&quot;0&quot;/&gt;&lt;end val=&quot;4&quot;/&gt;&lt;/m_yearfmt&gt;&lt;/m_precDefaultMonth&gt;&lt;m_precDefaultWeek&gt;&lt;m_bNumberIsYear val=&quot;0&quot;/&gt;&lt;m_strFormatTime&gt;%d.&lt;/m_strFormatTime&gt;&lt;m_yearfmt&gt;&lt;begin val=&quot;0&quot;/&gt;&lt;end val=&quot;4&quot;/&gt;&lt;/m_yearfmt&gt;&lt;/m_precDefaultWeek&gt;&lt;m_precDefaultDay&gt;&lt;m_bNumberIsYear val=&quot;0&quot;/&gt;&lt;m_strFormatTime&gt;%#d&lt;/m_strFormatTime&gt;&lt;m_yearfmt&gt;&lt;begin val=&quot;0&quot;/&gt;&lt;end val=&quot;4&quot;/&gt;&lt;/m_yearfmt&gt;&lt;/m_precDefaultDay&gt;&lt;m_mruColor&gt;&lt;m_vecMRU length=&quot;0&quot;/&gt;&lt;/m_mruColor&gt;&lt;m_eweekdayFirstOfWeek val=&quot;1&quot;/&gt;&lt;m_eweekdayFirstOfWorkweek val=&quot;2&quot;/&gt;&lt;m_eweekdayFirstOfWeekend val=&quot;7&quot;/&gt;&lt;/CPresentation&gt;&lt;/root&gt;"/>
  <p:tag name="THINKCELLUNDODONOTDELETE" val="0"/>
  <p:tag name="ARTICULATE_SLIDE_COUNT" val="35"/>
  <p:tag name="ARTICULATE_PROJECT_OPEN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BgAz9rvhNz0G.f55BHBZRw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J4RrjPJufzNHWJrZwe1iJg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rjceWxIY2CzIKuXEXEuZjA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tpR4JWijrfdoD_.9vLlCQ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MPLAFYSLIDEID" val="636861739477750189"/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nEhJ2ZR.4tshY.DzUN3ymg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jTiBJPb4_HC5_aSGjgQrA"/>
</p:tagLst>
</file>

<file path=ppt/theme/theme1.xml><?xml version="1.0" encoding="utf-8"?>
<a:theme xmlns:a="http://schemas.openxmlformats.org/drawingml/2006/main" name="Office Theme">
  <a:themeElements>
    <a:clrScheme name="GF Dark blue">
      <a:dk1>
        <a:srgbClr val="404040"/>
      </a:dk1>
      <a:lt1>
        <a:sysClr val="window" lastClr="FFFFFF"/>
      </a:lt1>
      <a:dk2>
        <a:srgbClr val="E6ECF1"/>
      </a:dk2>
      <a:lt2>
        <a:srgbClr val="003F72"/>
      </a:lt2>
      <a:accent1>
        <a:srgbClr val="A7BCCD"/>
      </a:accent1>
      <a:accent2>
        <a:srgbClr val="688CA9"/>
      </a:accent2>
      <a:accent3>
        <a:srgbClr val="36668D"/>
      </a:accent3>
      <a:accent4>
        <a:srgbClr val="69BE28"/>
      </a:accent4>
      <a:accent5>
        <a:srgbClr val="9A996E"/>
      </a:accent5>
      <a:accent6>
        <a:srgbClr val="C6AC0F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FFAA22"/>
        </a:solidFill>
        <a:ln>
          <a:noFill/>
        </a:ln>
      </a:spPr>
      <a:bodyPr rtlCol="0" anchor="ctr"/>
      <a:lstStyle>
        <a:defPPr algn="ctr">
          <a:defRPr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lIns="0" tIns="0" rIns="0" bIns="0" rtlCol="0">
        <a:spAutoFit/>
      </a:bodyPr>
      <a:lstStyle>
        <a:defPPr algn="l">
          <a:defRPr sz="3000" dirty="0" smtClean="0">
            <a:solidFill>
              <a:schemeClr val="bg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GF-blank presentation v1.potx" id="{CB5FA00C-091B-4732-B5F3-3BA951C92F22}" vid="{21E9A97C-9547-48EC-B590-28C7F909B61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1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0.xml"/></Relationships>
</file>

<file path=customXml/_rels/item1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1.xml"/></Relationships>
</file>

<file path=customXml/_rels/item1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2.xml"/></Relationships>
</file>

<file path=customXml/_rels/item1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3.xml"/></Relationships>
</file>

<file path=customXml/_rels/item1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4.xml"/></Relationships>
</file>

<file path=customXml/_rels/item1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5.xml"/></Relationships>
</file>

<file path=customXml/_rels/item1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6.xml"/></Relationships>
</file>

<file path=customXml/_rels/item1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7.xml"/></Relationships>
</file>

<file path=customXml/_rels/item1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8.xml"/></Relationships>
</file>

<file path=customXml/_rels/item1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9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20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0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_rels/item7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7.xml"/></Relationships>
</file>

<file path=customXml/_rels/item8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8.xml"/></Relationships>
</file>

<file path=customXml/_rels/item9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9.xml"/></Relationships>
</file>

<file path=customXml/item1.xml><?xml version="1.0" encoding="utf-8"?>
<TemplafySlideTemplateConfiguration><![CDATA[{"elementsMetadata":[],"documentContentValidatorConfiguration":{"enableDocumentContentValidator":false,"documentContentValidatorVersion":0},"slideId":"636898181372290736","enableDocumentContentUpdater":true,"version":"1.4"}]]></TemplafySlideTemplateConfiguration>
</file>

<file path=customXml/item10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11.xml><?xml version="1.0" encoding="utf-8"?>
<TemplafySlideTemplateConfiguration><![CDATA[{"elementsMetadata":[],"documentContentValidatorConfiguration":{"enableDocumentContentValidator":false,"documentContentValidatorVersion":0},"slideId":"636903117850597947","enableDocumentContentUpdater":true,"version":"1.4"}]]></TemplafySlideTemplateConfiguration>
</file>

<file path=customXml/item12.xml><?xml version="1.0" encoding="utf-8"?>
<TemplafySlideFormConfiguration><![CDATA[{"formFields":[],"formDataEntries":[]}]]></TemplafySlideFormConfiguration>
</file>

<file path=customXml/item13.xml><?xml version="1.0" encoding="utf-8"?>
<TemplafySlideFormConfiguration><![CDATA[{"formFields":[],"formDataEntries":[]}]]></TemplafySlideFormConfiguration>
</file>

<file path=customXml/item14.xml><?xml version="1.0" encoding="utf-8"?>
<TemplafySlideFormConfiguration><![CDATA[{"formFields":[],"formDataEntries":[]}]]></TemplafySlideFormConfiguration>
</file>

<file path=customXml/item15.xml><?xml version="1.0" encoding="utf-8"?>
<ct:contentTypeSchema xmlns:ct="http://schemas.microsoft.com/office/2006/metadata/contentType" xmlns:ma="http://schemas.microsoft.com/office/2006/metadata/properties/metaAttributes" ct:_="" ma:_="" ma:contentTypeName="Working Document" ma:contentTypeID="0x010100DB1926E75FE6D448A94BA4FC7E9CAC0400E62859162FE6C34FB010518A2CC80807" ma:contentTypeVersion="11" ma:contentTypeDescription=" Working Document (0 years retention period)" ma:contentTypeScope="" ma:versionID="735e913ff1e20b42ea7a81bb24a1a4b8">
  <xsd:schema xmlns:xsd="http://www.w3.org/2001/XMLSchema" xmlns:xs="http://www.w3.org/2001/XMLSchema" xmlns:p="http://schemas.microsoft.com/office/2006/metadata/properties" xmlns:ns2="a03ac030-8fc0-429e-a59d-aec15056182b" xmlns:ns3="949f8a98-e230-46a7-aef7-08d5f2e0254f" targetNamespace="http://schemas.microsoft.com/office/2006/metadata/properties" ma:root="true" ma:fieldsID="6e2bb055241a8cdcc264ee08612bc357" ns2:_="" ns3:_="">
    <xsd:import namespace="a03ac030-8fc0-429e-a59d-aec15056182b"/>
    <xsd:import namespace="949f8a98-e230-46a7-aef7-08d5f2e0254f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3ac030-8fc0-429e-a59d-aec15056182b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9f8a98-e230-46a7-aef7-08d5f2e0254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16.xml><?xml version="1.0" encoding="utf-8"?>
<TemplafySlideFormConfiguration><![CDATA[{"formFields":[],"formDataEntries":[]}]]></TemplafySlideFormConfiguration>
</file>

<file path=customXml/item17.xml><?xml version="1.0" encoding="utf-8"?>
<TemplafySlideFormConfiguration><![CDATA[{"formFields":[],"formDataEntries":[]}]]></TemplafySlideFormConfiguration>
</file>

<file path=customXml/item18.xml><?xml version="1.0" encoding="utf-8"?>
<TemplafySlideFormConfiguration><![CDATA[{"formFields":[],"formDataEntries":[]}]]></TemplafySlideFormConfiguration>
</file>

<file path=customXml/item19.xml><?xml version="1.0" encoding="utf-8"?>
<TemplafySlideFormConfiguration><![CDATA[{"formFields":[],"formDataEntries":[]}]]></TemplafySlideFormConfiguration>
</file>

<file path=customXml/item2.xml><?xml version="1.0" encoding="utf-8"?>
<TemplafySlideTemplateConfiguration><![CDATA[{"elementsMetadata":[],"documentContentValidatorConfiguration":{"enableDocumentContentValidator":false,"documentContentValidatorVersion":0},"slideId":"636898181372290736","enableDocumentContentUpdater":true,"version":"1.4"}]]></TemplafySlideTemplateConfiguration>
</file>

<file path=customXml/item20.xml><?xml version="1.0" encoding="utf-8"?>
<TemplafySlideTemplateConfiguration><![CDATA[{"elementsMetadata":[],"documentContentValidatorConfiguration":{"enableDocumentContentValidator":false,"documentContentValidatorVersion":0},"slideId":"636898181372134881","enableDocumentContentUpdater":true,"version":"1.4"}]]></TemplafySlideTemplateConfiguration>
</file>

<file path=customXml/item3.xml><?xml version="1.0" encoding="utf-8"?>
<TemplafySlideTemplateConfiguration><![CDATA[{"elementsMetadata":[],"documentContentValidatorConfiguration":{"enableDocumentContentValidator":false,"documentContentValidatorVersion":0},"slideId":"636898181372290736","enableDocumentContentUpdater":true,"version":"1.4"}]]></TemplafySlideTemplateConfiguration>
</file>

<file path=customXml/item4.xml><?xml version="1.0" encoding="utf-8"?>
<TemplafySlideTemplateConfiguration><![CDATA[{"elementsMetadata":[],"documentContentValidatorConfiguration":{"enableDocumentContentValidator":false,"documentContentValidatorVersion":0},"slideId":"636903117850441781","enableDocumentContentUpdater":true,"version":"1.4"}]]></TemplafySlideTemplateConfiguration>
</file>

<file path=customXml/item5.xml><?xml version="1.0" encoding="utf-8"?>
<TemplafySlideTemplateConfiguration><![CDATA[{"elementsMetadata":[],"documentContentValidatorConfiguration":{"enableDocumentContentValidator":false,"documentContentValidatorVersion":0},"slideId":"636943041141832345","enableDocumentContentUpdater":true,"version":"1.4"}]]></TemplafySlideTemplateConfiguration>
</file>

<file path=customXml/item6.xml><?xml version="1.0" encoding="utf-8"?>
<TemplafySlideFormConfiguration><![CDATA[{"formFields":[],"formDataEntries":[]}]]></TemplafySlideFormConfiguration>
</file>

<file path=customXml/item7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a03ac030-8fc0-429e-a59d-aec15056182b">3NAZ7T4E3CZ3-2119878530-28207</_dlc_DocId>
    <_dlc_DocIdUrl xmlns="a03ac030-8fc0-429e-a59d-aec15056182b">
      <Url>https://tgf.sharepoint.com/sites/TSA2F1/A2FT/_layouts/15/DocIdRedir.aspx?ID=3NAZ7T4E3CZ3-2119878530-28207</Url>
      <Description>3NAZ7T4E3CZ3-2119878530-28207</Description>
    </_dlc_DocIdUrl>
  </documentManagement>
</p:properties>
</file>

<file path=customXml/item8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9.xml><?xml version="1.0" encoding="utf-8"?>
<TemplafySlideTemplateConfiguration><![CDATA[{"elementsMetadata":[],"documentContentValidatorConfiguration":{"enableDocumentContentValidator":false,"documentContentValidatorVersion":0},"slideId":"636943041141832345","enableDocumentContentUpdater":true,"version":"1.4"}]]></TemplafySlideTemplateConfiguration>
</file>

<file path=customXml/itemProps1.xml><?xml version="1.0" encoding="utf-8"?>
<ds:datastoreItem xmlns:ds="http://schemas.openxmlformats.org/officeDocument/2006/customXml" ds:itemID="{32DFC1DB-D301-43E7-B5C2-E848A540F39A}">
  <ds:schemaRefs/>
</ds:datastoreItem>
</file>

<file path=customXml/itemProps10.xml><?xml version="1.0" encoding="utf-8"?>
<ds:datastoreItem xmlns:ds="http://schemas.openxmlformats.org/officeDocument/2006/customXml" ds:itemID="{3B37D772-B454-4461-8B78-ADCB93C5BB10}">
  <ds:schemaRefs>
    <ds:schemaRef ds:uri="http://schemas.microsoft.com/sharepoint/v3/contenttype/forms"/>
  </ds:schemaRefs>
</ds:datastoreItem>
</file>

<file path=customXml/itemProps11.xml><?xml version="1.0" encoding="utf-8"?>
<ds:datastoreItem xmlns:ds="http://schemas.openxmlformats.org/officeDocument/2006/customXml" ds:itemID="{4C5E9DED-0C6C-4DD0-BAA0-964EC67ABD87}">
  <ds:schemaRefs/>
</ds:datastoreItem>
</file>

<file path=customXml/itemProps12.xml><?xml version="1.0" encoding="utf-8"?>
<ds:datastoreItem xmlns:ds="http://schemas.openxmlformats.org/officeDocument/2006/customXml" ds:itemID="{BD32A928-0D31-4F9A-8A88-C2BFEBCAE33A}">
  <ds:schemaRefs/>
</ds:datastoreItem>
</file>

<file path=customXml/itemProps13.xml><?xml version="1.0" encoding="utf-8"?>
<ds:datastoreItem xmlns:ds="http://schemas.openxmlformats.org/officeDocument/2006/customXml" ds:itemID="{E2D9B294-9198-4716-8B56-C8BDA40356D8}">
  <ds:schemaRefs/>
</ds:datastoreItem>
</file>

<file path=customXml/itemProps14.xml><?xml version="1.0" encoding="utf-8"?>
<ds:datastoreItem xmlns:ds="http://schemas.openxmlformats.org/officeDocument/2006/customXml" ds:itemID="{376029FA-AB91-4306-9AC7-9C5E42B49A1E}">
  <ds:schemaRefs/>
</ds:datastoreItem>
</file>

<file path=customXml/itemProps15.xml><?xml version="1.0" encoding="utf-8"?>
<ds:datastoreItem xmlns:ds="http://schemas.openxmlformats.org/officeDocument/2006/customXml" ds:itemID="{68DABF7F-73F6-4D9A-8988-63EB63C0DB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03ac030-8fc0-429e-a59d-aec15056182b"/>
    <ds:schemaRef ds:uri="949f8a98-e230-46a7-aef7-08d5f2e025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16.xml><?xml version="1.0" encoding="utf-8"?>
<ds:datastoreItem xmlns:ds="http://schemas.openxmlformats.org/officeDocument/2006/customXml" ds:itemID="{7BA32386-9E6F-4F08-9E2F-C37DB4478551}">
  <ds:schemaRefs/>
</ds:datastoreItem>
</file>

<file path=customXml/itemProps17.xml><?xml version="1.0" encoding="utf-8"?>
<ds:datastoreItem xmlns:ds="http://schemas.openxmlformats.org/officeDocument/2006/customXml" ds:itemID="{EC721876-920C-4E13-B65C-F4594FEC9CB4}">
  <ds:schemaRefs/>
</ds:datastoreItem>
</file>

<file path=customXml/itemProps18.xml><?xml version="1.0" encoding="utf-8"?>
<ds:datastoreItem xmlns:ds="http://schemas.openxmlformats.org/officeDocument/2006/customXml" ds:itemID="{1B9731DF-037C-4016-B729-9D053E537984}">
  <ds:schemaRefs/>
</ds:datastoreItem>
</file>

<file path=customXml/itemProps19.xml><?xml version="1.0" encoding="utf-8"?>
<ds:datastoreItem xmlns:ds="http://schemas.openxmlformats.org/officeDocument/2006/customXml" ds:itemID="{4DF5B433-F749-4557-A611-E10313221853}">
  <ds:schemaRefs/>
</ds:datastoreItem>
</file>

<file path=customXml/itemProps2.xml><?xml version="1.0" encoding="utf-8"?>
<ds:datastoreItem xmlns:ds="http://schemas.openxmlformats.org/officeDocument/2006/customXml" ds:itemID="{256F0413-1456-4B16-9C1B-87B2A2CF0723}">
  <ds:schemaRefs/>
</ds:datastoreItem>
</file>

<file path=customXml/itemProps20.xml><?xml version="1.0" encoding="utf-8"?>
<ds:datastoreItem xmlns:ds="http://schemas.openxmlformats.org/officeDocument/2006/customXml" ds:itemID="{7C683ACB-25CE-4CAB-8DDA-5BF49450B5A4}">
  <ds:schemaRefs/>
</ds:datastoreItem>
</file>

<file path=customXml/itemProps3.xml><?xml version="1.0" encoding="utf-8"?>
<ds:datastoreItem xmlns:ds="http://schemas.openxmlformats.org/officeDocument/2006/customXml" ds:itemID="{821FA4FB-A151-4F31-B250-98D19642A5B6}">
  <ds:schemaRefs/>
</ds:datastoreItem>
</file>

<file path=customXml/itemProps4.xml><?xml version="1.0" encoding="utf-8"?>
<ds:datastoreItem xmlns:ds="http://schemas.openxmlformats.org/officeDocument/2006/customXml" ds:itemID="{A9C99BD9-775C-40E4-A4D5-B71DEB0768CA}">
  <ds:schemaRefs/>
</ds:datastoreItem>
</file>

<file path=customXml/itemProps5.xml><?xml version="1.0" encoding="utf-8"?>
<ds:datastoreItem xmlns:ds="http://schemas.openxmlformats.org/officeDocument/2006/customXml" ds:itemID="{859C9B7B-EFF6-4D02-B78D-9A83805E8AC4}">
  <ds:schemaRefs/>
</ds:datastoreItem>
</file>

<file path=customXml/itemProps6.xml><?xml version="1.0" encoding="utf-8"?>
<ds:datastoreItem xmlns:ds="http://schemas.openxmlformats.org/officeDocument/2006/customXml" ds:itemID="{F8260B04-A58B-497B-9482-BBE0FACC949F}">
  <ds:schemaRefs/>
</ds:datastoreItem>
</file>

<file path=customXml/itemProps7.xml><?xml version="1.0" encoding="utf-8"?>
<ds:datastoreItem xmlns:ds="http://schemas.openxmlformats.org/officeDocument/2006/customXml" ds:itemID="{153D3999-0FC2-48D2-B747-C1E58561592B}">
  <ds:schemaRefs>
    <ds:schemaRef ds:uri="http://schemas.microsoft.com/office/2006/metadata/properties"/>
    <ds:schemaRef ds:uri="http://schemas.microsoft.com/office/infopath/2007/PartnerControls"/>
    <ds:schemaRef ds:uri="a03ac030-8fc0-429e-a59d-aec15056182b"/>
  </ds:schemaRefs>
</ds:datastoreItem>
</file>

<file path=customXml/itemProps8.xml><?xml version="1.0" encoding="utf-8"?>
<ds:datastoreItem xmlns:ds="http://schemas.openxmlformats.org/officeDocument/2006/customXml" ds:itemID="{F6118F41-EDD4-4696-ABE0-A540778A828C}">
  <ds:schemaRefs>
    <ds:schemaRef ds:uri="http://schemas.microsoft.com/sharepoint/events"/>
  </ds:schemaRefs>
</ds:datastoreItem>
</file>

<file path=customXml/itemProps9.xml><?xml version="1.0" encoding="utf-8"?>
<ds:datastoreItem xmlns:ds="http://schemas.openxmlformats.org/officeDocument/2006/customXml" ds:itemID="{651CF6C4-E793-4474-BC71-82F57BC88696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10259</TotalTime>
  <Words>1005</Words>
  <Application>Microsoft Office PowerPoint</Application>
  <PresentationFormat>Широкоэкранный</PresentationFormat>
  <Paragraphs>163</Paragraphs>
  <Slides>8</Slides>
  <Notes>7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Office Theme</vt:lpstr>
      <vt:lpstr>think-cell Slide</vt:lpstr>
      <vt:lpstr> Глобальный фонд:   сумма, выделенная Казахстану на 2020-2022 гг. цикл финансирования и последующие действия  </vt:lpstr>
      <vt:lpstr>Обзор выделенной суммы с предварительной схемой распределения ресурсов между программами </vt:lpstr>
      <vt:lpstr>Казахстан: адаптированный запрос для целевого портфолио  </vt:lpstr>
      <vt:lpstr> Внутреннее финансирование  </vt:lpstr>
      <vt:lpstr>Представление запроса на финансирование Страновой диалог и квалификационные требования в отношении СКК</vt:lpstr>
      <vt:lpstr>Квалификационные требования к СКК</vt:lpstr>
      <vt:lpstr>Как подготовиться Периоды работы Группы Технической Оценки в 2020 г.</vt:lpstr>
      <vt:lpstr>Как подготовиться Планирование периодов представления документов для гранта по ВИЧ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2020-2022 Funding Cycle Application Materials Launch</dc:title>
  <dc:creator>David Nash-Mendez</dc:creator>
  <cp:lastModifiedBy>Ainur Abusseitova</cp:lastModifiedBy>
  <cp:revision>709</cp:revision>
  <cp:lastPrinted>2019-10-22T10:26:04Z</cp:lastPrinted>
  <dcterms:created xsi:type="dcterms:W3CDTF">2018-11-20T21:10:42Z</dcterms:created>
  <dcterms:modified xsi:type="dcterms:W3CDTF">2020-01-30T03:10:15Z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fyTimeStamp">
    <vt:lpwstr>2019-04-10T16:11:51.7976628Z</vt:lpwstr>
  </property>
  <property fmtid="{D5CDD505-2E9C-101B-9397-08002B2CF9AE}" pid="3" name="TemplafyTenantId">
    <vt:lpwstr>theglobalfund</vt:lpwstr>
  </property>
  <property fmtid="{D5CDD505-2E9C-101B-9397-08002B2CF9AE}" pid="4" name="TemplafyTemplateId">
    <vt:lpwstr>636898181368802824</vt:lpwstr>
  </property>
  <property fmtid="{D5CDD505-2E9C-101B-9397-08002B2CF9AE}" pid="5" name="TemplafyUserProfileId">
    <vt:lpwstr>636970421417067873</vt:lpwstr>
  </property>
  <property fmtid="{D5CDD505-2E9C-101B-9397-08002B2CF9AE}" pid="6" name="TemplafyLanguageCode">
    <vt:lpwstr>en-US</vt:lpwstr>
  </property>
  <property fmtid="{D5CDD505-2E9C-101B-9397-08002B2CF9AE}" pid="7" name="ContentTypeId">
    <vt:lpwstr>0x010100DB1926E75FE6D448A94BA4FC7E9CAC0400E62859162FE6C34FB010518A2CC80807</vt:lpwstr>
  </property>
  <property fmtid="{D5CDD505-2E9C-101B-9397-08002B2CF9AE}" pid="8" name="ArticulateGUID">
    <vt:lpwstr>3D696BE9-83BF-44C3-924B-BBD96C059C97</vt:lpwstr>
  </property>
  <property fmtid="{D5CDD505-2E9C-101B-9397-08002B2CF9AE}" pid="9" name="ArticulatePath">
    <vt:lpwstr>https://tgf.sharepoint.com/sites/TSA2F1/A2FT/Info Mngmnt/2020-2022 Funding Cycle Kickoff</vt:lpwstr>
  </property>
  <property fmtid="{D5CDD505-2E9C-101B-9397-08002B2CF9AE}" pid="10" name="_dlc_DocIdItemGuid">
    <vt:lpwstr>fe7e1575-4f33-4348-8240-50c8f3931448</vt:lpwstr>
  </property>
</Properties>
</file>