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21"/>
  </p:sldMasterIdLst>
  <p:notesMasterIdLst>
    <p:notesMasterId r:id="rId30"/>
  </p:notesMasterIdLst>
  <p:sldIdLst>
    <p:sldId id="284" r:id="rId22"/>
    <p:sldId id="270" r:id="rId23"/>
    <p:sldId id="853" r:id="rId24"/>
    <p:sldId id="274" r:id="rId25"/>
    <p:sldId id="862" r:id="rId26"/>
    <p:sldId id="566" r:id="rId27"/>
    <p:sldId id="725" r:id="rId28"/>
    <p:sldId id="498" r:id="rId29"/>
  </p:sldIdLst>
  <p:sldSz cx="12192000" cy="6858000"/>
  <p:notesSz cx="9928225" cy="6797675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Nash-Mendez" initials="DN" lastIdx="13" clrIdx="0"/>
  <p:cmAuthor id="2" name="Nicole Bustamante" initials="NB" lastIdx="26" clrIdx="1"/>
  <p:cmAuthor id="3" name="Jessica Fleskes" initials="JF" lastIdx="5" clrIdx="2"/>
  <p:cmAuthor id="4" name="Lindsay Smith" initials="LS" lastIdx="24" clrIdx="3"/>
  <p:cmAuthor id="5" name="Lindsay Smith" initials="LS [2]" lastIdx="1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65B"/>
    <a:srgbClr val="BC261A"/>
    <a:srgbClr val="003F72"/>
    <a:srgbClr val="F8CCD4"/>
    <a:srgbClr val="7EBCE6"/>
    <a:srgbClr val="FF898C"/>
    <a:srgbClr val="FFC5E8"/>
    <a:srgbClr val="E0479E"/>
    <a:srgbClr val="E1EE9B"/>
    <a:srgbClr val="7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7" autoAdjust="0"/>
    <p:restoredTop sz="81889" autoAdjust="0"/>
  </p:normalViewPr>
  <p:slideViewPr>
    <p:cSldViewPr>
      <p:cViewPr varScale="1">
        <p:scale>
          <a:sx n="66" d="100"/>
          <a:sy n="66" d="100"/>
        </p:scale>
        <p:origin x="155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1" d="100"/>
        <a:sy n="191" d="100"/>
      </p:scale>
      <p:origin x="0" y="-6624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.xml"/><Relationship Id="rId34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4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3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97B220E3-08B8-4B7C-853B-BEFE2DE6155F}"/>
    <pc:docChg chg="delSld">
      <pc:chgData name="Ainur Abusseitova" userId="a1fb3e91-84aa-40e9-8ec4-dcc58800c461" providerId="ADAL" clId="{97B220E3-08B8-4B7C-853B-BEFE2DE6155F}" dt="2020-01-30T03:10:08.562" v="0" actId="47"/>
      <pc:docMkLst>
        <pc:docMk/>
      </pc:docMkLst>
      <pc:sldChg chg="del">
        <pc:chgData name="Ainur Abusseitova" userId="a1fb3e91-84aa-40e9-8ec4-dcc58800c461" providerId="ADAL" clId="{97B220E3-08B8-4B7C-853B-BEFE2DE6155F}" dt="2020-01-30T03:10:08.562" v="0" actId="47"/>
        <pc:sldMkLst>
          <pc:docMk/>
          <pc:sldMk cId="2502189600" sldId="690"/>
        </pc:sldMkLst>
      </pc:sldChg>
      <pc:sldChg chg="del">
        <pc:chgData name="Ainur Abusseitova" userId="a1fb3e91-84aa-40e9-8ec4-dcc58800c461" providerId="ADAL" clId="{97B220E3-08B8-4B7C-853B-BEFE2DE6155F}" dt="2020-01-30T03:10:08.562" v="0" actId="47"/>
        <pc:sldMkLst>
          <pc:docMk/>
          <pc:sldMk cId="1130748189" sldId="703"/>
        </pc:sldMkLst>
      </pc:sldChg>
      <pc:sldChg chg="del">
        <pc:chgData name="Ainur Abusseitova" userId="a1fb3e91-84aa-40e9-8ec4-dcc58800c461" providerId="ADAL" clId="{97B220E3-08B8-4B7C-853B-BEFE2DE6155F}" dt="2020-01-30T03:10:08.562" v="0" actId="47"/>
        <pc:sldMkLst>
          <pc:docMk/>
          <pc:sldMk cId="4220684840" sldId="709"/>
        </pc:sldMkLst>
      </pc:sldChg>
      <pc:sldChg chg="del">
        <pc:chgData name="Ainur Abusseitova" userId="a1fb3e91-84aa-40e9-8ec4-dcc58800c461" providerId="ADAL" clId="{97B220E3-08B8-4B7C-853B-BEFE2DE6155F}" dt="2020-01-30T03:10:08.562" v="0" actId="47"/>
        <pc:sldMkLst>
          <pc:docMk/>
          <pc:sldMk cId="2312777341" sldId="72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83102-02F2-4E57-AEF0-6D4411DB244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F39A049-5487-4ADB-83F9-1BF42E4406F5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dirty="0"/>
        </a:p>
      </dgm:t>
    </dgm:pt>
    <dgm:pt modelId="{099A41E7-E8AA-4C76-9A8E-71ACE90B85E5}" type="parTrans" cxnId="{D8D0E161-2B2A-445B-B2CE-D289765438C5}">
      <dgm:prSet/>
      <dgm:spPr/>
      <dgm:t>
        <a:bodyPr/>
        <a:lstStyle/>
        <a:p>
          <a:endParaRPr lang="en-US"/>
        </a:p>
      </dgm:t>
    </dgm:pt>
    <dgm:pt modelId="{7333FDDB-8E8A-4F63-A44B-024C2DE742E9}" type="sibTrans" cxnId="{D8D0E161-2B2A-445B-B2CE-D289765438C5}">
      <dgm:prSet/>
      <dgm:spPr/>
      <dgm:t>
        <a:bodyPr/>
        <a:lstStyle/>
        <a:p>
          <a:endParaRPr lang="en-US"/>
        </a:p>
      </dgm:t>
    </dgm:pt>
    <dgm:pt modelId="{269AD133-AD47-4C00-9817-A22B473F4C3B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dirty="0"/>
        </a:p>
      </dgm:t>
    </dgm:pt>
    <dgm:pt modelId="{5D11A590-5F4C-4782-A941-9A15C1C4C501}" type="parTrans" cxnId="{C7214C2D-718C-47C1-AACF-6B94B3FEE4A9}">
      <dgm:prSet/>
      <dgm:spPr/>
      <dgm:t>
        <a:bodyPr/>
        <a:lstStyle/>
        <a:p>
          <a:endParaRPr lang="en-US"/>
        </a:p>
      </dgm:t>
    </dgm:pt>
    <dgm:pt modelId="{BF893DE3-C065-4486-B246-34173C800B9E}" type="sibTrans" cxnId="{C7214C2D-718C-47C1-AACF-6B94B3FEE4A9}">
      <dgm:prSet/>
      <dgm:spPr/>
      <dgm:t>
        <a:bodyPr/>
        <a:lstStyle/>
        <a:p>
          <a:endParaRPr lang="en-US"/>
        </a:p>
      </dgm:t>
    </dgm:pt>
    <dgm:pt modelId="{D4DB674A-5313-40C4-8190-A1A129B586AA}" type="pres">
      <dgm:prSet presAssocID="{65683102-02F2-4E57-AEF0-6D4411DB244E}" presName="linearFlow" presStyleCnt="0">
        <dgm:presLayoutVars>
          <dgm:dir/>
          <dgm:resizeHandles val="exact"/>
        </dgm:presLayoutVars>
      </dgm:prSet>
      <dgm:spPr/>
    </dgm:pt>
    <dgm:pt modelId="{765DCD95-747E-40AC-9A7B-BC34E0CF04D9}" type="pres">
      <dgm:prSet presAssocID="{2F39A049-5487-4ADB-83F9-1BF42E4406F5}" presName="composite" presStyleCnt="0"/>
      <dgm:spPr/>
    </dgm:pt>
    <dgm:pt modelId="{DB0D2932-9114-4BE9-97E4-B7325A2441BB}" type="pres">
      <dgm:prSet presAssocID="{2F39A049-5487-4ADB-83F9-1BF42E4406F5}" presName="imgShp" presStyleLbl="fgImgPlace1" presStyleIdx="0" presStyleCnt="2" custLinFactNeighborX="-3629" custLinFactNeighborY="1267"/>
      <dgm:spPr>
        <a:solidFill>
          <a:schemeClr val="tx2">
            <a:lumMod val="50000"/>
          </a:schemeClr>
        </a:solidFill>
      </dgm:spPr>
    </dgm:pt>
    <dgm:pt modelId="{58C8ED73-5DFE-4757-B55C-5D71C192AE5E}" type="pres">
      <dgm:prSet presAssocID="{2F39A049-5487-4ADB-83F9-1BF42E4406F5}" presName="txShp" presStyleLbl="node1" presStyleIdx="0" presStyleCnt="2">
        <dgm:presLayoutVars>
          <dgm:bulletEnabled val="1"/>
        </dgm:presLayoutVars>
      </dgm:prSet>
      <dgm:spPr/>
    </dgm:pt>
    <dgm:pt modelId="{24E54CD7-E123-48DB-8484-F807B7751742}" type="pres">
      <dgm:prSet presAssocID="{7333FDDB-8E8A-4F63-A44B-024C2DE742E9}" presName="spacing" presStyleCnt="0"/>
      <dgm:spPr/>
    </dgm:pt>
    <dgm:pt modelId="{2FFB8E67-767B-4D50-9454-AD712E6EBCD8}" type="pres">
      <dgm:prSet presAssocID="{269AD133-AD47-4C00-9817-A22B473F4C3B}" presName="composite" presStyleCnt="0"/>
      <dgm:spPr/>
    </dgm:pt>
    <dgm:pt modelId="{4443435D-1E53-4DB3-843A-8595288A12C6}" type="pres">
      <dgm:prSet presAssocID="{269AD133-AD47-4C00-9817-A22B473F4C3B}" presName="imgShp" presStyleLbl="fgImgPlace1" presStyleIdx="1" presStyleCnt="2"/>
      <dgm:spPr>
        <a:solidFill>
          <a:schemeClr val="tx2">
            <a:lumMod val="50000"/>
          </a:schemeClr>
        </a:solidFill>
      </dgm:spPr>
    </dgm:pt>
    <dgm:pt modelId="{854E74EE-685B-4952-8F86-7CCB5BDDE528}" type="pres">
      <dgm:prSet presAssocID="{269AD133-AD47-4C00-9817-A22B473F4C3B}" presName="txShp" presStyleLbl="node1" presStyleIdx="1" presStyleCnt="2">
        <dgm:presLayoutVars>
          <dgm:bulletEnabled val="1"/>
        </dgm:presLayoutVars>
      </dgm:prSet>
      <dgm:spPr/>
    </dgm:pt>
  </dgm:ptLst>
  <dgm:cxnLst>
    <dgm:cxn modelId="{C7214C2D-718C-47C1-AACF-6B94B3FEE4A9}" srcId="{65683102-02F2-4E57-AEF0-6D4411DB244E}" destId="{269AD133-AD47-4C00-9817-A22B473F4C3B}" srcOrd="1" destOrd="0" parTransId="{5D11A590-5F4C-4782-A941-9A15C1C4C501}" sibTransId="{BF893DE3-C065-4486-B246-34173C800B9E}"/>
    <dgm:cxn modelId="{DF756535-FAED-4345-B18B-4EEEA1E789B6}" type="presOf" srcId="{2F39A049-5487-4ADB-83F9-1BF42E4406F5}" destId="{58C8ED73-5DFE-4757-B55C-5D71C192AE5E}" srcOrd="0" destOrd="0" presId="urn:microsoft.com/office/officeart/2005/8/layout/vList3"/>
    <dgm:cxn modelId="{D8D0E161-2B2A-445B-B2CE-D289765438C5}" srcId="{65683102-02F2-4E57-AEF0-6D4411DB244E}" destId="{2F39A049-5487-4ADB-83F9-1BF42E4406F5}" srcOrd="0" destOrd="0" parTransId="{099A41E7-E8AA-4C76-9A8E-71ACE90B85E5}" sibTransId="{7333FDDB-8E8A-4F63-A44B-024C2DE742E9}"/>
    <dgm:cxn modelId="{075F8E54-D4B8-406C-ADBE-395296318796}" type="presOf" srcId="{65683102-02F2-4E57-AEF0-6D4411DB244E}" destId="{D4DB674A-5313-40C4-8190-A1A129B586AA}" srcOrd="0" destOrd="0" presId="urn:microsoft.com/office/officeart/2005/8/layout/vList3"/>
    <dgm:cxn modelId="{AFDFD4EC-5517-4AE7-8781-754DC8A4A9F7}" type="presOf" srcId="{269AD133-AD47-4C00-9817-A22B473F4C3B}" destId="{854E74EE-685B-4952-8F86-7CCB5BDDE528}" srcOrd="0" destOrd="0" presId="urn:microsoft.com/office/officeart/2005/8/layout/vList3"/>
    <dgm:cxn modelId="{4A0008E0-2872-4E9C-A6E5-64A416106866}" type="presParOf" srcId="{D4DB674A-5313-40C4-8190-A1A129B586AA}" destId="{765DCD95-747E-40AC-9A7B-BC34E0CF04D9}" srcOrd="0" destOrd="0" presId="urn:microsoft.com/office/officeart/2005/8/layout/vList3"/>
    <dgm:cxn modelId="{49AA8107-1ED5-49CB-80C8-42215BAD830C}" type="presParOf" srcId="{765DCD95-747E-40AC-9A7B-BC34E0CF04D9}" destId="{DB0D2932-9114-4BE9-97E4-B7325A2441BB}" srcOrd="0" destOrd="0" presId="urn:microsoft.com/office/officeart/2005/8/layout/vList3"/>
    <dgm:cxn modelId="{59B340AB-DE99-48B0-BBD3-771FDC63AE99}" type="presParOf" srcId="{765DCD95-747E-40AC-9A7B-BC34E0CF04D9}" destId="{58C8ED73-5DFE-4757-B55C-5D71C192AE5E}" srcOrd="1" destOrd="0" presId="urn:microsoft.com/office/officeart/2005/8/layout/vList3"/>
    <dgm:cxn modelId="{030F64C3-C55B-4D14-A7FA-84B6A31C1518}" type="presParOf" srcId="{D4DB674A-5313-40C4-8190-A1A129B586AA}" destId="{24E54CD7-E123-48DB-8484-F807B7751742}" srcOrd="1" destOrd="0" presId="urn:microsoft.com/office/officeart/2005/8/layout/vList3"/>
    <dgm:cxn modelId="{499965DE-BCF6-40C7-82A7-A401B9E256D0}" type="presParOf" srcId="{D4DB674A-5313-40C4-8190-A1A129B586AA}" destId="{2FFB8E67-767B-4D50-9454-AD712E6EBCD8}" srcOrd="2" destOrd="0" presId="urn:microsoft.com/office/officeart/2005/8/layout/vList3"/>
    <dgm:cxn modelId="{7CE5BA1A-8206-4109-8FE6-0EC3686B645C}" type="presParOf" srcId="{2FFB8E67-767B-4D50-9454-AD712E6EBCD8}" destId="{4443435D-1E53-4DB3-843A-8595288A12C6}" srcOrd="0" destOrd="0" presId="urn:microsoft.com/office/officeart/2005/8/layout/vList3"/>
    <dgm:cxn modelId="{C86F453C-E899-454E-9BFC-2F6E62ACF7A2}" type="presParOf" srcId="{2FFB8E67-767B-4D50-9454-AD712E6EBCD8}" destId="{854E74EE-685B-4952-8F86-7CCB5BDDE5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ED73-5DFE-4757-B55C-5D71C192AE5E}">
      <dsp:nvSpPr>
        <dsp:cNvPr id="0" name=""/>
        <dsp:cNvSpPr/>
      </dsp:nvSpPr>
      <dsp:spPr>
        <a:xfrm rot="10800000">
          <a:off x="1069769" y="353920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sz="1600" kern="1200" dirty="0"/>
        </a:p>
      </dsp:txBody>
      <dsp:txXfrm rot="10800000">
        <a:off x="1426359" y="353920"/>
        <a:ext cx="2474840" cy="1426359"/>
      </dsp:txXfrm>
    </dsp:sp>
    <dsp:sp modelId="{DB0D2932-9114-4BE9-97E4-B7325A2441BB}">
      <dsp:nvSpPr>
        <dsp:cNvPr id="0" name=""/>
        <dsp:cNvSpPr/>
      </dsp:nvSpPr>
      <dsp:spPr>
        <a:xfrm>
          <a:off x="304827" y="371992"/>
          <a:ext cx="1426359" cy="1426359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E74EE-685B-4952-8F86-7CCB5BDDE528}">
      <dsp:nvSpPr>
        <dsp:cNvPr id="0" name=""/>
        <dsp:cNvSpPr/>
      </dsp:nvSpPr>
      <dsp:spPr>
        <a:xfrm rot="10800000">
          <a:off x="1069769" y="2206059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sz="1600" kern="1200" dirty="0"/>
        </a:p>
      </dsp:txBody>
      <dsp:txXfrm rot="10800000">
        <a:off x="1426359" y="2206059"/>
        <a:ext cx="2474840" cy="1426359"/>
      </dsp:txXfrm>
    </dsp:sp>
    <dsp:sp modelId="{4443435D-1E53-4DB3-843A-8595288A12C6}">
      <dsp:nvSpPr>
        <dsp:cNvPr id="0" name=""/>
        <dsp:cNvSpPr/>
      </dsp:nvSpPr>
      <dsp:spPr>
        <a:xfrm>
          <a:off x="356589" y="2206059"/>
          <a:ext cx="1426359" cy="1426359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38:19.785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40:22.68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32,'0'-32,"0"32</inkml:trace>
  <inkml:trace contextRef="#ctx0" brushRef="#br0" timeOffset="199.164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40:23.67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2541 194,'0'0</inkml:trace>
  <inkml:trace contextRef="#ctx0" brushRef="#br0" timeOffset="215.887">2541 194,'0'0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93E676-7166-475C-979D-659388E5C8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EFB84-809B-4185-A2DC-299A232379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582A-07AB-4729-A059-2270EFAF2F90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29B2B8-CE00-45FD-A323-C5909C7A45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7747A76-B59D-436E-AEC2-A3C5E7F31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BCDE7-89C7-4790-9DA8-B0AB8E7C9B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8DF62-D42F-41CE-ABFE-78DE208C91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A00EE-2A66-49B0-978D-29FBD6B0C7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4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Страновой диалог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субъекты должны быть созваны страновым координационным комитетом (СКК), поскольку они несут ответственность за представление запроса на финансирование и выдвижение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кандидатуры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основного реципиента (ОР), однако диалог может выйти за рамки СКК.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 иметь в виду, что СКК должны информировать Глобальный фонд об обновленном списке членов СКК, поскольку они должны подписать запрос (см. Форму документа о поддержке членами СКК), чтобы устранить задержки (к вопросу о подписании всеми членами СКК).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Распределение ресурсов программ должно также быть обсуждено на этом этапе странового диалога и задокументировано в разделе об изменениях в распределении ресурсов программ.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b="1" u="sng" dirty="0"/>
              <a:t>«Стандартная» и «упрощенная» оценки СКК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СКК должны выполнять требования 1 и 2 (КТ 1 и КТ 2) и хранить документацию о выполнении этих требований. 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члены СКК должны подписать документ о поддержке членами СКК запроса на финансирование, и все СКК должны представить отчет СКК о выполнении требований 1 и 2 и требования в отношении целевой направленности запроса (документ</a:t>
            </a:r>
            <a:r>
              <a:rPr lang="ru-RU" baseline="0" dirty="0"/>
              <a:t> </a:t>
            </a:r>
            <a:r>
              <a:rPr lang="ru-RU" dirty="0"/>
              <a:t>подписывается председателем СКК, заместителем председателя и представителем ключевых групп населения в СКК).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Упрощенная оценка: </a:t>
            </a:r>
            <a:r>
              <a:rPr lang="ru-RU" b="1" i="1" dirty="0"/>
              <a:t>Секретариат Глобального фонда оставляет за собой право запрашивать документацию у СКК/РКК,</a:t>
            </a:r>
            <a:r>
              <a:rPr lang="ru-RU" b="1" i="1" baseline="0" dirty="0"/>
              <a:t> подтверждающую выполнение требований,</a:t>
            </a:r>
            <a:r>
              <a:rPr lang="ru-RU" b="1" i="1" dirty="0"/>
              <a:t> в любое время (т. е. после представления запроса на финансирование). 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Стандартная оценка:</a:t>
            </a:r>
            <a:r>
              <a:rPr lang="ru-RU" dirty="0"/>
              <a:t> некоторые страны обязаны представить все доказательства, указанные в руководящем документе (приложение 1), при представлении запроса на финансирование.</a:t>
            </a:r>
          </a:p>
          <a:p>
            <a:pPr marL="171450" indent="-171450">
              <a:buFontTx/>
              <a:buChar char="-"/>
            </a:pPr>
            <a:r>
              <a:rPr lang="ru-RU" dirty="0"/>
              <a:t>Решение о проведении стандартной или упрощенной оценки принимается группой по оценке выполнения требований на основе (1) данных о проверке, проведенной сектором по работе с СКК в отношении КТ 3 – 6 в текущем цикле, и (2) данных, полученных от Отдела по управлению грантами (СПГ).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0338" y="511175"/>
            <a:ext cx="4540250" cy="2554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E04F-E55B-4DE8-87A3-A5A21B1EEC8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20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261" indent="-34926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8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4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95039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5860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28280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3366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00000"/>
            <a:ext cx="10752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03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1152000"/>
            <a:ext cx="10752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19999" y="1801476"/>
            <a:ext cx="1075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7e837b-a82a-4291-bd2c-1e6f9f3d3bd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106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80158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8074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63444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34977461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22864487"/>
              </p:ext>
            </p:extLst>
          </p:nvPr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17204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979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09964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36493569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B1C6C81-7D08-48C7-A26B-6F1DE87522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508195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0" imgW="306" imgH="306" progId="TCLayout.ActiveDocument.1">
                  <p:embed/>
                </p:oleObj>
              </mc:Choice>
              <mc:Fallback>
                <p:oleObj name="think-cell Slide" r:id="rId20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B1C6C81-7D08-48C7-A26B-6F1DE87522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FD5977A-FB79-45EE-A524-8978F25AF562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3" r:id="rId13"/>
    <p:sldLayoutId id="2147483715" r:id="rId14"/>
    <p:sldLayoutId id="2147483717" r:id="rId15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754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customXml" Target="../../customXml/item20.xml"/><Relationship Id="rId7" Type="http://schemas.openxmlformats.org/officeDocument/2006/relationships/slideLayout" Target="../slideLayouts/slideLayout1.xml"/><Relationship Id="rId2" Type="http://schemas.openxmlformats.org/officeDocument/2006/relationships/customXml" Target="../../customXml/item19.xml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emf"/><Relationship Id="rId4" Type="http://schemas.openxmlformats.org/officeDocument/2006/relationships/tags" Target="../tags/tag4.xml"/><Relationship Id="rId9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customXml" Target="../ink/ink3.xml"/><Relationship Id="rId3" Type="http://schemas.openxmlformats.org/officeDocument/2006/relationships/tags" Target="../tags/tag8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3.xml"/><Relationship Id="rId11" Type="http://schemas.openxmlformats.org/officeDocument/2006/relationships/customXml" Target="../ink/ink2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4.png"/><Relationship Id="rId4" Type="http://schemas.openxmlformats.org/officeDocument/2006/relationships/tags" Target="../tags/tag9.xml"/><Relationship Id="rId9" Type="http://schemas.openxmlformats.org/officeDocument/2006/relationships/customXml" Target="../ink/ink1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Layout" Target="../diagrams/layout1.xml"/><Relationship Id="rId3" Type="http://schemas.openxmlformats.org/officeDocument/2006/relationships/tags" Target="../tags/tag11.xml"/><Relationship Id="rId7" Type="http://schemas.openxmlformats.org/officeDocument/2006/relationships/oleObject" Target="../embeddings/oleObject4.bin"/><Relationship Id="rId12" Type="http://schemas.openxmlformats.org/officeDocument/2006/relationships/diagramData" Target="../diagrams/data1.xml"/><Relationship Id="rId2" Type="http://schemas.openxmlformats.org/officeDocument/2006/relationships/tags" Target="../tags/tag10.xml"/><Relationship Id="rId16" Type="http://schemas.microsoft.com/office/2007/relationships/diagramDrawing" Target="../diagrams/drawing1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3.xml"/><Relationship Id="rId1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tags" Target="../tags/tag12.xml"/><Relationship Id="rId9" Type="http://schemas.openxmlformats.org/officeDocument/2006/relationships/image" Target="../media/image7.png"/><Relationship Id="rId1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5.xml"/><Relationship Id="rId7" Type="http://schemas.openxmlformats.org/officeDocument/2006/relationships/oleObject" Target="../embeddings/oleObject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8.xml"/><Relationship Id="rId7" Type="http://schemas.openxmlformats.org/officeDocument/2006/relationships/oleObject" Target="../embeddings/oleObject6.bin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95EB924-1540-42B1-93C0-15341BBB4717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422811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9" imgW="306" imgH="306" progId="TCLayout.ActiveDocument.1">
                  <p:embed/>
                </p:oleObj>
              </mc:Choice>
              <mc:Fallback>
                <p:oleObj name="think-cell Slide" r:id="rId9" imgW="306" imgH="30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95EB924-1540-42B1-93C0-15341BBB47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535CC17-940C-4CA1-A595-E83E60FB328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FDDC2C9-8E5A-4C9F-B0D5-FAE2DBC3B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28" y="656692"/>
            <a:ext cx="10081120" cy="5328592"/>
          </a:xfrm>
        </p:spPr>
        <p:txBody>
          <a:bodyPr anchor="ctr"/>
          <a:lstStyle/>
          <a:p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latin typeface="Arial" pitchFamily="34" charset="0"/>
              </a:rPr>
              <a:t>Глобальный фонд:</a:t>
            </a:r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latin typeface="Arial" pitchFamily="34" charset="0"/>
              </a:rPr>
              <a:t> </a:t>
            </a:r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500" dirty="0">
                <a:solidFill>
                  <a:srgbClr val="002060"/>
                </a:solidFill>
                <a:latin typeface="Arial" pitchFamily="34" charset="0"/>
              </a:rPr>
              <a:t>сумма, выделенная Казахстану на </a:t>
            </a:r>
            <a:r>
              <a:rPr lang="ru-RU" sz="3500" dirty="0">
                <a:solidFill>
                  <a:srgbClr val="002060"/>
                </a:solidFill>
              </a:rPr>
              <a:t>2020-2022 гг.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</a:rPr>
              <a:t>ц</a:t>
            </a:r>
            <a:r>
              <a:rPr lang="ru-RU" sz="3500" dirty="0">
                <a:solidFill>
                  <a:srgbClr val="002060"/>
                </a:solidFill>
              </a:rPr>
              <a:t>икл финансирования и последующие действия</a:t>
            </a:r>
            <a:br>
              <a:rPr lang="ru-RU" sz="3600" dirty="0">
                <a:solidFill>
                  <a:srgbClr val="002060"/>
                </a:solidFill>
              </a:rPr>
            </a:b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D8767F1-C868-45D4-B483-7923939B3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672" y="4689140"/>
            <a:ext cx="6012328" cy="756084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Нур-Султан, 31 января 2020 г.</a:t>
            </a:r>
            <a:endParaRPr lang="en-US" sz="1800" b="1" dirty="0">
              <a:solidFill>
                <a:srgbClr val="002060"/>
              </a:solidFill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73322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1401328"/>
          </a:xfrm>
        </p:spPr>
        <p:txBody>
          <a:bodyPr>
            <a:normAutofit/>
          </a:bodyPr>
          <a:lstStyle/>
          <a:p>
            <a:r>
              <a:rPr lang="ru-RU" b="1" dirty="0"/>
              <a:t>Обзор выделенной суммы с предварительной схемой распределения ресурсов между программами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2</a:t>
            </a:fld>
            <a:endParaRPr lang="en-US" sz="1333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046673" y="4681269"/>
            <a:ext cx="10121660" cy="155275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СКК определяет наиболее рациональное использование средств для поддержки отвечающих критериям компонентов по заболеваниям: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990099"/>
                </a:solidFill>
              </a:rPr>
              <a:t>Значимость прозрачной </a:t>
            </a:r>
            <a:r>
              <a:rPr lang="ru-RU">
                <a:solidFill>
                  <a:srgbClr val="990099"/>
                </a:solidFill>
              </a:rPr>
              <a:t>дискуссии всех </a:t>
            </a:r>
            <a:r>
              <a:rPr lang="ru-RU" dirty="0">
                <a:solidFill>
                  <a:srgbClr val="990099"/>
                </a:solidFill>
              </a:rPr>
              <a:t>заинтересованных сторон при перераспределения средств! </a:t>
            </a:r>
            <a:endParaRPr lang="en-US" dirty="0">
              <a:solidFill>
                <a:srgbClr val="990099"/>
              </a:solidFill>
            </a:endParaRPr>
          </a:p>
          <a:p>
            <a:pPr marL="427189" lvl="4" indent="0" algn="just">
              <a:buNone/>
            </a:pPr>
            <a:endParaRPr lang="en-US" dirty="0"/>
          </a:p>
          <a:p>
            <a:pPr lvl="2">
              <a:lnSpc>
                <a:spcPts val="256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EA829-D05E-4982-A6BA-4662DEEDE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82739"/>
              </p:ext>
            </p:extLst>
          </p:nvPr>
        </p:nvGraphicFramePr>
        <p:xfrm>
          <a:off x="695400" y="1664804"/>
          <a:ext cx="10658401" cy="2808313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86247">
                  <a:extLst>
                    <a:ext uri="{9D8B030D-6E8A-4147-A177-3AD203B41FA5}">
                      <a16:colId xmlns:a16="http://schemas.microsoft.com/office/drawing/2014/main" val="2835864942"/>
                    </a:ext>
                  </a:extLst>
                </a:gridCol>
                <a:gridCol w="3436077">
                  <a:extLst>
                    <a:ext uri="{9D8B030D-6E8A-4147-A177-3AD203B41FA5}">
                      <a16:colId xmlns:a16="http://schemas.microsoft.com/office/drawing/2014/main" val="1161009968"/>
                    </a:ext>
                  </a:extLst>
                </a:gridCol>
                <a:gridCol w="3436077">
                  <a:extLst>
                    <a:ext uri="{9D8B030D-6E8A-4147-A177-3AD203B41FA5}">
                      <a16:colId xmlns:a16="http://schemas.microsoft.com/office/drawing/2014/main" val="1434701642"/>
                    </a:ext>
                  </a:extLst>
                </a:gridCol>
              </a:tblGrid>
              <a:tr h="1062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Отвечающий критериям компонент заболевания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Выделенная сумма, долл. США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Период использоаания выделенных ресурсов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781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5 197 500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1 января 2021 г. по 31 декабря 2023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44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Туберкулез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10 040 997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1 января 2023 г. по 31 декабря 2025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496810"/>
                  </a:ext>
                </a:extLst>
              </a:tr>
              <a:tr h="341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15 238 497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92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164D319-A43F-4985-9C49-109DD0BDFF48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C164D319-A43F-4985-9C49-109DD0BDF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19995C1D-66FE-474B-A56D-27B4FF8A3C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7FCAE9-4CFA-41BB-99BC-3C955336F5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724186" y="6228855"/>
            <a:ext cx="466724" cy="293181"/>
          </a:xfrm>
        </p:spPr>
        <p:txBody>
          <a:bodyPr/>
          <a:lstStyle/>
          <a:p>
            <a:fld id="{2AAA7032-8CB7-40F4-9CB9-A644B8ADA1F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FAEDF56-8623-4E71-B6CD-72C4B272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96" y="188640"/>
            <a:ext cx="11449050" cy="599888"/>
          </a:xfrm>
        </p:spPr>
        <p:txBody>
          <a:bodyPr/>
          <a:lstStyle/>
          <a:p>
            <a:r>
              <a:rPr lang="ru-RU" b="1" dirty="0"/>
              <a:t>Казахстан: адаптированный запрос для целевого портфолио </a:t>
            </a:r>
            <a:br>
              <a:rPr lang="ru-RU" b="1" dirty="0"/>
            </a:br>
            <a:endParaRPr lang="en-US" sz="2000" b="1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DF058E-A43F-49D3-A3A3-4BFDD3769CF9}"/>
              </a:ext>
            </a:extLst>
          </p:cNvPr>
          <p:cNvSpPr/>
          <p:nvPr/>
        </p:nvSpPr>
        <p:spPr>
          <a:xfrm>
            <a:off x="371364" y="5625244"/>
            <a:ext cx="11305256" cy="6840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585">
              <a:lnSpc>
                <a:spcPts val="900"/>
              </a:lnSpc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**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Страны с уровнем дохода выше среднего могут также указывать на</a:t>
            </a:r>
            <a:r>
              <a:rPr lang="ru-RU" sz="105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по обеспечению готовности к переходу, которые включают критические потребности ЖУССЗ для обеспечения устойчивости, в зависимости от обстоятельств, а также по улучшению справедливого охвата и использования услуг и, в зависимости от обстоятельств, по внедрению новых технологий, отражающих передовую глобальную практику и имеющих решающее значение для поддержания преимуществ и укрепления контроля и/или ускорения ликвидации болезней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72F4F5A-6767-4902-B064-4628A5A34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96327"/>
              </p:ext>
            </p:extLst>
          </p:nvPr>
        </p:nvGraphicFramePr>
        <p:xfrm>
          <a:off x="515380" y="1196752"/>
          <a:ext cx="10952720" cy="40132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02427">
                  <a:extLst>
                    <a:ext uri="{9D8B030D-6E8A-4147-A177-3AD203B41FA5}">
                      <a16:colId xmlns:a16="http://schemas.microsoft.com/office/drawing/2014/main" val="267270211"/>
                    </a:ext>
                  </a:extLst>
                </a:gridCol>
                <a:gridCol w="6750293">
                  <a:extLst>
                    <a:ext uri="{9D8B030D-6E8A-4147-A177-3AD203B41FA5}">
                      <a16:colId xmlns:a16="http://schemas.microsoft.com/office/drawing/2014/main" val="3991345573"/>
                    </a:ext>
                  </a:extLst>
                </a:gridCol>
              </a:tblGrid>
              <a:tr h="1928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дохода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Целевая направленность запроса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352497"/>
                  </a:ext>
                </a:extLst>
              </a:tr>
              <a:tr h="2084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Страны с уровнем дохода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выше среднего (Казахстан)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100% бюджета ориентировано на мероприятия, которые поддерживают или расширяют основанные на фактических данных мероприятия для ключевых и уязвимых групп населения **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47742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6B12745-41B0-4729-B768-4A0A9CBD3F44}"/>
                  </a:ext>
                </a:extLst>
              </p14:cNvPr>
              <p14:cNvContentPartPr/>
              <p14:nvPr/>
            </p14:nvContentPartPr>
            <p14:xfrm>
              <a:off x="4467687" y="2349369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6B12745-41B0-4729-B768-4A0A9CBD3F4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13687" y="2241729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F17F2A9-B847-403C-BD9D-3FCE0C0BF430}"/>
                  </a:ext>
                </a:extLst>
              </p14:cNvPr>
              <p14:cNvContentPartPr/>
              <p14:nvPr/>
            </p14:nvContentPartPr>
            <p14:xfrm>
              <a:off x="4224687" y="2152809"/>
              <a:ext cx="360" cy="118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F17F2A9-B847-403C-BD9D-3FCE0C0BF43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06687" y="2044809"/>
                <a:ext cx="3600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5780C7D1-26BD-43FB-90B0-0A52B3995BFA}"/>
                  </a:ext>
                </a:extLst>
              </p14:cNvPr>
              <p14:cNvContentPartPr/>
              <p14:nvPr/>
            </p14:nvContentPartPr>
            <p14:xfrm>
              <a:off x="5636607" y="2117889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5780C7D1-26BD-43FB-90B0-0A52B3995BF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18967" y="2010249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3577344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01" y="321018"/>
            <a:ext cx="10752000" cy="610637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/>
              <a:t>Внутреннее финансирование </a:t>
            </a:r>
            <a:r>
              <a:rPr lang="ru-RU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4</a:t>
            </a:fld>
            <a:endParaRPr lang="en-US" sz="1333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91065" y="931656"/>
            <a:ext cx="11398369" cy="4765596"/>
          </a:xfrm>
        </p:spPr>
        <p:txBody>
          <a:bodyPr>
            <a:norm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ru-RU" b="1" dirty="0"/>
              <a:t>Совместное финансирование. </a:t>
            </a:r>
            <a:r>
              <a:rPr lang="ru-RU" dirty="0"/>
              <a:t>Чтобы получить доступ к полному объему суммы, выделенной на </a:t>
            </a:r>
            <a:r>
              <a:rPr lang="en-US" dirty="0"/>
              <a:t>2020-2022</a:t>
            </a:r>
            <a:r>
              <a:rPr lang="ru-RU" dirty="0"/>
              <a:t> годы, Казахстан должен соблюсти требования к совместному финансированию. Это означает, что </a:t>
            </a:r>
            <a:r>
              <a:rPr lang="en-US" dirty="0"/>
              <a:t>1</a:t>
            </a:r>
            <a:r>
              <a:rPr lang="ru-RU" dirty="0"/>
              <a:t>5% ресурсов </a:t>
            </a:r>
            <a:r>
              <a:rPr lang="ru-RU" b="1" dirty="0"/>
              <a:t>(</a:t>
            </a:r>
            <a:r>
              <a:rPr lang="en-US" b="1" dirty="0"/>
              <a:t>2 285 775</a:t>
            </a:r>
            <a:r>
              <a:rPr lang="ru-RU" b="1" dirty="0"/>
              <a:t> долл. США)</a:t>
            </a:r>
            <a:r>
              <a:rPr lang="ru-RU" dirty="0"/>
              <a:t>, выделенных Глобальным фондом на оба заболевания, зависит от увеличения объема вкладов государства в совместное финансирование</a:t>
            </a:r>
            <a:r>
              <a:rPr lang="en-US" dirty="0"/>
              <a:t> (</a:t>
            </a:r>
            <a:r>
              <a:rPr lang="ru-RU" dirty="0"/>
              <a:t>на такую же сумму), направленное на программы по заболеваниям и/или инвестиции в жизнеспособные и устойчивые системы для сохранения здоровья. Причем 50% от вклада в совместное финансирование, должны быть направлены на мероприятия для ключевых и уязвимых групп населения, поскольку Казахстан является страной с уровнем дохода выше среднего.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ru-RU" b="1" dirty="0"/>
              <a:t>Прежние обязательства в отношении совместного финансирования</a:t>
            </a:r>
            <a:r>
              <a:rPr lang="ru-RU" dirty="0"/>
              <a:t>. Казахстан должен также показать, что он выполнил обязательства, принятые в рамках предшествующей политики «готовности платить»</a:t>
            </a:r>
            <a:endParaRPr lang="en-US" dirty="0"/>
          </a:p>
          <a:p>
            <a:pPr lvl="2">
              <a:lnSpc>
                <a:spcPts val="256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2E1C9ED-05D4-4252-B98C-092DDCDFF2DD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2E1C9ED-05D4-4252-B98C-092DDCDF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323D7F77-901E-4342-AD81-29F2A33E179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32F5CB-5ADF-46A4-A137-C95A731DA6A3}"/>
              </a:ext>
            </a:extLst>
          </p:cNvPr>
          <p:cNvSpPr/>
          <p:nvPr/>
        </p:nvSpPr>
        <p:spPr>
          <a:xfrm>
            <a:off x="272262" y="5434270"/>
            <a:ext cx="7587933" cy="1235090"/>
          </a:xfrm>
          <a:prstGeom prst="rect">
            <a:avLst/>
          </a:prstGeom>
          <a:solidFill>
            <a:srgbClr val="E6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800"/>
              </a:spcAft>
            </a:pPr>
            <a:r>
              <a:rPr lang="ru-RU" sz="1500" b="1" u="sng" dirty="0">
                <a:solidFill>
                  <a:schemeClr val="tx1"/>
                </a:solidFill>
              </a:rPr>
              <a:t>Ожидаемый итог</a:t>
            </a:r>
            <a:endParaRPr lang="en-US" sz="1500" b="1" u="sng" dirty="0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spc="-60" dirty="0">
                <a:solidFill>
                  <a:schemeClr val="tx1"/>
                </a:solidFill>
              </a:rPr>
              <a:t>Документальное подтверждение инклюзивного диалога в соответствии с КТ 1 и КТ </a:t>
            </a:r>
            <a:r>
              <a:rPr lang="en-US" sz="1500" spc="-80" dirty="0">
                <a:solidFill>
                  <a:schemeClr val="tx1"/>
                </a:solidFill>
              </a:rPr>
              <a:t>2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</a:rPr>
              <a:t>Поддержка запроса на финансирование членами СКК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814695-3576-4686-BE55-77A0EE2156DA}"/>
              </a:ext>
            </a:extLst>
          </p:cNvPr>
          <p:cNvSpPr/>
          <p:nvPr/>
        </p:nvSpPr>
        <p:spPr>
          <a:xfrm>
            <a:off x="339356" y="5768664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0E00EA-22EA-46B2-B81A-2B679C32DA41}"/>
              </a:ext>
            </a:extLst>
          </p:cNvPr>
          <p:cNvSpPr/>
          <p:nvPr/>
        </p:nvSpPr>
        <p:spPr>
          <a:xfrm>
            <a:off x="339356" y="6148775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C30405-68EF-41B9-804C-0418C06C00C0}"/>
              </a:ext>
            </a:extLst>
          </p:cNvPr>
          <p:cNvSpPr txBox="1"/>
          <p:nvPr/>
        </p:nvSpPr>
        <p:spPr>
          <a:xfrm>
            <a:off x="440339" y="5805594"/>
            <a:ext cx="5040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FD96E8-D02D-4762-8C10-9F1BDDD061ED}"/>
              </a:ext>
            </a:extLst>
          </p:cNvPr>
          <p:cNvSpPr txBox="1"/>
          <p:nvPr/>
        </p:nvSpPr>
        <p:spPr>
          <a:xfrm>
            <a:off x="440339" y="6174661"/>
            <a:ext cx="1830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5B6C38D-F712-4CCD-8BBF-9A3CF7CA41B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63144" t="14466" r="17956" b="14576"/>
          <a:stretch/>
        </p:blipFill>
        <p:spPr>
          <a:xfrm rot="5400000">
            <a:off x="3256048" y="2236504"/>
            <a:ext cx="1296145" cy="5625354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893F5596-CD4F-4074-8055-B700F537B8E9}"/>
              </a:ext>
            </a:extLst>
          </p:cNvPr>
          <p:cNvGrpSpPr/>
          <p:nvPr/>
        </p:nvGrpSpPr>
        <p:grpSpPr>
          <a:xfrm>
            <a:off x="263352" y="908721"/>
            <a:ext cx="7488832" cy="4195689"/>
            <a:chOff x="659396" y="1160749"/>
            <a:chExt cx="7488832" cy="419568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85FDAFE-DFBF-4519-98F0-3D83A27EB2F9}"/>
                </a:ext>
              </a:extLst>
            </p:cNvPr>
            <p:cNvGrpSpPr/>
            <p:nvPr/>
          </p:nvGrpSpPr>
          <p:grpSpPr>
            <a:xfrm>
              <a:off x="659396" y="1160749"/>
              <a:ext cx="7488832" cy="4195689"/>
              <a:chOff x="659396" y="1160749"/>
              <a:chExt cx="7488832" cy="4195689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9F920EA-AB9E-4020-929D-A0FFE7C6483E}"/>
                  </a:ext>
                </a:extLst>
              </p:cNvPr>
              <p:cNvGrpSpPr/>
              <p:nvPr/>
            </p:nvGrpSpPr>
            <p:grpSpPr>
              <a:xfrm>
                <a:off x="659396" y="1160749"/>
                <a:ext cx="7488832" cy="3965642"/>
                <a:chOff x="365562" y="802066"/>
                <a:chExt cx="7488832" cy="3965642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741A9A8-CCDF-4883-8BDE-1803C533CE01}"/>
                    </a:ext>
                  </a:extLst>
                </p:cNvPr>
                <p:cNvSpPr/>
                <p:nvPr/>
              </p:nvSpPr>
              <p:spPr>
                <a:xfrm>
                  <a:off x="365562" y="802066"/>
                  <a:ext cx="7488832" cy="3965642"/>
                </a:xfrm>
                <a:prstGeom prst="rect">
                  <a:avLst/>
                </a:prstGeom>
                <a:solidFill>
                  <a:srgbClr val="E6EEF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5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" name="Group 1">
                  <a:extLst>
                    <a:ext uri="{FF2B5EF4-FFF2-40B4-BE49-F238E27FC236}">
                      <a16:creationId xmlns:a16="http://schemas.microsoft.com/office/drawing/2014/main" id="{064136A7-C8AF-4F1A-A9E8-55F115E2BD24}"/>
                    </a:ext>
                  </a:extLst>
                </p:cNvPr>
                <p:cNvGrpSpPr/>
                <p:nvPr/>
              </p:nvGrpSpPr>
              <p:grpSpPr>
                <a:xfrm>
                  <a:off x="2902514" y="2163380"/>
                  <a:ext cx="2432750" cy="1750968"/>
                  <a:chOff x="4709579" y="2478935"/>
                  <a:chExt cx="2808312" cy="1988779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4709579" y="3851598"/>
                    <a:ext cx="2808312" cy="616116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377">
                      <a:defRPr/>
                    </a:pPr>
                    <a:r>
                      <a:rPr lang="ru-RU" b="1" kern="0" dirty="0">
                        <a:solidFill>
                          <a:srgbClr val="000000"/>
                        </a:solidFill>
                      </a:rPr>
                      <a:t>Страновой диалог</a:t>
                    </a:r>
                    <a:endParaRPr lang="en-US" b="1" kern="0" dirty="0">
                      <a:solidFill>
                        <a:srgbClr val="000000"/>
                      </a:solidFill>
                    </a:endParaRPr>
                  </a:p>
                </p:txBody>
              </p:sp>
              <p:pic>
                <p:nvPicPr>
                  <p:cNvPr id="25" name="Picture 6" descr="\\intranet.theglobalfund.org\DavWWWRoot\sites\gmd\NFM\Transition to the New Funding Model Documents\8. External Communications\Presentations and elearning icons\Icons\Main Icons\COUNTRY_DIALOGUE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36548" y="2478935"/>
                    <a:ext cx="1776501" cy="15300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67" name="Picture 6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772780E1-9872-4EB6-9B96-21054030B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862107">
                <a:off x="4618558" y="3533158"/>
                <a:ext cx="1733324" cy="1733324"/>
              </a:xfrm>
              <a:prstGeom prst="rect">
                <a:avLst/>
              </a:prstGeom>
            </p:spPr>
          </p:pic>
          <p:pic>
            <p:nvPicPr>
              <p:cNvPr id="70" name="Picture 69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51899606-A9EF-434D-8446-DC745A32DE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flipH="1" flipV="1">
                <a:off x="2134484" y="1761442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1" name="Picture 70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8D9556F-4CA2-4F57-9DEB-78810E886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326973" flipH="1" flipV="1">
                <a:off x="2609509" y="1328866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2" name="Picture 71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49DEA74F-FA61-424E-84E7-3265B63EC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9697436" flipV="1">
                <a:off x="3938174" y="1242872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3" name="Picture 72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831E56CA-5E9D-4D5D-9B00-B87DA2B861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9926881" flipH="1" flipV="1">
                <a:off x="2198617" y="2475030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4" name="Picture 7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B0C91E9A-BE2F-4C25-9578-2D602CBF63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6695799" flipH="1" flipV="1">
                <a:off x="2368362" y="3484698"/>
                <a:ext cx="1871740" cy="1871740"/>
              </a:xfrm>
              <a:prstGeom prst="rect">
                <a:avLst/>
              </a:prstGeom>
            </p:spPr>
          </p:pic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E633188-9321-4A12-8A43-8B801DFE94F9}"/>
                </a:ext>
              </a:extLst>
            </p:cNvPr>
            <p:cNvSpPr/>
            <p:nvPr/>
          </p:nvSpPr>
          <p:spPr>
            <a:xfrm>
              <a:off x="1334291" y="4293096"/>
              <a:ext cx="2163274" cy="685870"/>
            </a:xfrm>
            <a:prstGeom prst="ellipse">
              <a:avLst/>
            </a:prstGeom>
            <a:solidFill>
              <a:srgbClr val="C95D63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Технические партнеры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5F94901-01CA-4F50-8100-122C86E98DB5}"/>
                </a:ext>
              </a:extLst>
            </p:cNvPr>
            <p:cNvSpPr/>
            <p:nvPr/>
          </p:nvSpPr>
          <p:spPr>
            <a:xfrm>
              <a:off x="836383" y="3031162"/>
              <a:ext cx="2163274" cy="685870"/>
            </a:xfrm>
            <a:prstGeom prst="ellipse">
              <a:avLst/>
            </a:prstGeom>
            <a:solidFill>
              <a:srgbClr val="496DDB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Глобальный фонд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ADDABE8-A6EF-4903-8885-D62F419E220F}"/>
                </a:ext>
              </a:extLst>
            </p:cNvPr>
            <p:cNvSpPr/>
            <p:nvPr/>
          </p:nvSpPr>
          <p:spPr>
            <a:xfrm>
              <a:off x="908390" y="2131062"/>
              <a:ext cx="2163274" cy="6858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Правительство страны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C98647B-B553-49E0-A85E-60FC011BCA6A}"/>
                </a:ext>
              </a:extLst>
            </p:cNvPr>
            <p:cNvSpPr/>
            <p:nvPr/>
          </p:nvSpPr>
          <p:spPr>
            <a:xfrm>
              <a:off x="1904550" y="1452853"/>
              <a:ext cx="2031210" cy="64399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Молодые люди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24B9E30-0E28-492E-B2BF-7CEEA8CAE67B}"/>
                </a:ext>
              </a:extLst>
            </p:cNvPr>
            <p:cNvSpPr/>
            <p:nvPr/>
          </p:nvSpPr>
          <p:spPr>
            <a:xfrm>
              <a:off x="4087858" y="1279551"/>
              <a:ext cx="2163274" cy="685870"/>
            </a:xfrm>
            <a:prstGeom prst="ellipse">
              <a:avLst/>
            </a:prstGeom>
            <a:solidFill>
              <a:srgbClr val="65524D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Научные учреждения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AD1E99E-DC2C-4471-9047-3C26DB833786}"/>
                </a:ext>
              </a:extLst>
            </p:cNvPr>
            <p:cNvSpPr/>
            <p:nvPr/>
          </p:nvSpPr>
          <p:spPr>
            <a:xfrm>
              <a:off x="4949567" y="4329101"/>
              <a:ext cx="2949668" cy="685870"/>
            </a:xfrm>
            <a:prstGeom prst="ellipse">
              <a:avLst/>
            </a:prstGeom>
            <a:solidFill>
              <a:srgbClr val="EE8434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lnSpc>
                  <a:spcPts val="1500"/>
                </a:lnSpc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Гражданское общество / ключевые группы населения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pic>
          <p:nvPicPr>
            <p:cNvPr id="84" name="Picture 8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8C1AB599-73BC-4F34-97A3-123BF23AA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V="1">
              <a:off x="4682581" y="1656511"/>
              <a:ext cx="1871740" cy="1871740"/>
            </a:xfrm>
            <a:prstGeom prst="rect">
              <a:avLst/>
            </a:prstGeom>
          </p:spPr>
        </p:pic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06EBA1A-2B1B-4BA9-A758-33321E566F29}"/>
                </a:ext>
              </a:extLst>
            </p:cNvPr>
            <p:cNvSpPr/>
            <p:nvPr/>
          </p:nvSpPr>
          <p:spPr>
            <a:xfrm>
              <a:off x="5781500" y="2018853"/>
              <a:ext cx="2163274" cy="685870"/>
            </a:xfrm>
            <a:prstGeom prst="ellipse">
              <a:avLst/>
            </a:prstGeom>
            <a:solidFill>
              <a:srgbClr val="817E9F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Другие доноры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pic>
          <p:nvPicPr>
            <p:cNvPr id="86" name="Picture 8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18742AA8-AC4F-4F32-817B-3DD30B193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71864" y="2457360"/>
              <a:ext cx="1871740" cy="1871740"/>
            </a:xfrm>
            <a:prstGeom prst="rect">
              <a:avLst/>
            </a:prstGeom>
          </p:spPr>
        </p:pic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ABB3300-5A57-4B08-904F-88F166F17E9B}"/>
                </a:ext>
              </a:extLst>
            </p:cNvPr>
            <p:cNvSpPr/>
            <p:nvPr/>
          </p:nvSpPr>
          <p:spPr>
            <a:xfrm>
              <a:off x="5735960" y="3283190"/>
              <a:ext cx="2163275" cy="685870"/>
            </a:xfrm>
            <a:prstGeom prst="ellipse">
              <a:avLst/>
            </a:prstGeom>
            <a:solidFill>
              <a:srgbClr val="7FC29B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Частный сектор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3E816AE-7D48-4369-A853-E9BDED69CF43}"/>
              </a:ext>
            </a:extLst>
          </p:cNvPr>
          <p:cNvSpPr txBox="1"/>
          <p:nvPr/>
        </p:nvSpPr>
        <p:spPr>
          <a:xfrm>
            <a:off x="7968208" y="5605752"/>
            <a:ext cx="380988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kern="0" dirty="0"/>
              <a:t>*</a:t>
            </a:r>
            <a:r>
              <a:rPr lang="ru-RU" sz="1600" kern="0" dirty="0"/>
              <a:t> Проверяется при </a:t>
            </a:r>
            <a:r>
              <a:rPr lang="ru-RU" sz="1600" dirty="0"/>
              <a:t>представлении запроса на финансирование </a:t>
            </a:r>
            <a:endParaRPr lang="en-US" sz="1600" dirty="0"/>
          </a:p>
        </p:txBody>
      </p:sp>
      <p:graphicFrame>
        <p:nvGraphicFramePr>
          <p:cNvPr id="107" name="Diagram 106">
            <a:extLst>
              <a:ext uri="{FF2B5EF4-FFF2-40B4-BE49-F238E27FC236}">
                <a16:creationId xmlns:a16="http://schemas.microsoft.com/office/drawing/2014/main" id="{1DDCD00B-FB97-4541-90E7-88B712C9C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33001"/>
              </p:ext>
            </p:extLst>
          </p:nvPr>
        </p:nvGraphicFramePr>
        <p:xfrm>
          <a:off x="7757338" y="1619412"/>
          <a:ext cx="4257790" cy="398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1E57A84-25DC-4597-AC48-4424A0E14A70}"/>
              </a:ext>
            </a:extLst>
          </p:cNvPr>
          <p:cNvSpPr txBox="1"/>
          <p:nvPr/>
        </p:nvSpPr>
        <p:spPr>
          <a:xfrm>
            <a:off x="8250335" y="1106160"/>
            <a:ext cx="3527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kern="0" dirty="0"/>
              <a:t>Квалификационные требования к СКК</a:t>
            </a:r>
            <a:r>
              <a:rPr lang="en-US" sz="2400" b="1" kern="0" dirty="0"/>
              <a:t>*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6933E9-CDF3-4850-BF04-D05B48AEFAE8}"/>
              </a:ext>
            </a:extLst>
          </p:cNvPr>
          <p:cNvSpPr/>
          <p:nvPr/>
        </p:nvSpPr>
        <p:spPr>
          <a:xfrm>
            <a:off x="7860196" y="908721"/>
            <a:ext cx="4074037" cy="5287798"/>
          </a:xfrm>
          <a:prstGeom prst="rect">
            <a:avLst/>
          </a:prstGeom>
          <a:noFill/>
          <a:ln>
            <a:solidFill>
              <a:srgbClr val="688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D5DA000-68DF-4C77-BDA8-EA1C9106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90647"/>
            <a:ext cx="11449050" cy="599888"/>
          </a:xfrm>
        </p:spPr>
        <p:txBody>
          <a:bodyPr/>
          <a:lstStyle/>
          <a:p>
            <a:r>
              <a:rPr lang="ru-RU" b="1" dirty="0"/>
              <a:t>Представление запроса на финансирование</a:t>
            </a:r>
            <a:br>
              <a:rPr lang="en-US" b="1" noProof="0" dirty="0"/>
            </a:br>
            <a:r>
              <a:rPr lang="ru-RU" sz="2000" b="1" dirty="0"/>
              <a:t>Страновой диалог и квалификационные требования в отношении СКК</a:t>
            </a:r>
            <a:endParaRPr lang="en-US" sz="2000" b="1" noProof="0" dirty="0"/>
          </a:p>
        </p:txBody>
      </p:sp>
      <p:sp>
        <p:nvSpPr>
          <p:cNvPr id="4" name="Rectangle 3"/>
          <p:cNvSpPr/>
          <p:nvPr/>
        </p:nvSpPr>
        <p:spPr>
          <a:xfrm>
            <a:off x="8254126" y="2420339"/>
            <a:ext cx="1050021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254126" y="4270293"/>
            <a:ext cx="1050021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2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882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631507" y="2100714"/>
            <a:ext cx="8202912" cy="608279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1E1E1E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>
            <a:off x="1631507" y="2781001"/>
            <a:ext cx="8202912" cy="670241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1E1E1E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1631507" y="3501017"/>
            <a:ext cx="8202912" cy="660191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1E1E1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631507" y="1412777"/>
            <a:ext cx="8202912" cy="608284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1E1E1E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1631507" y="4221088"/>
            <a:ext cx="8202912" cy="648072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1E1E1E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gray">
          <a:xfrm>
            <a:off x="1631507" y="4941167"/>
            <a:ext cx="8202912" cy="936175"/>
          </a:xfrm>
          <a:prstGeom prst="rect">
            <a:avLst/>
          </a:prstGeom>
          <a:solidFill>
            <a:srgbClr val="95C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1E1E1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68748" y="1543048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1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68748" y="2263128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2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68748" y="2983208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3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68748" y="3703272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4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68748" y="4423368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5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68748" y="5157264"/>
            <a:ext cx="307112" cy="301805"/>
          </a:xfrm>
          <a:prstGeom prst="ellipse">
            <a:avLst/>
          </a:prstGeom>
          <a:solidFill>
            <a:srgbClr val="00478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1400" b="1" kern="0" dirty="0">
                <a:solidFill>
                  <a:sysClr val="window" lastClr="FFFFFF"/>
                </a:solidFill>
                <a:cs typeface="Arial" charset="0"/>
              </a:rPr>
              <a:t>6</a:t>
            </a:r>
            <a:endParaRPr lang="en-GB" sz="1400" b="1" kern="0" dirty="0">
              <a:solidFill>
                <a:sysClr val="window" lastClr="FFFFFF"/>
              </a:solidFill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5213" y="4954013"/>
            <a:ext cx="7839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Разработка, опубликование и выполнение политики управления конфликтами интересов, применяемой ко всем членам СКК и ко всем функциям СКК</a:t>
            </a:r>
            <a:endParaRPr lang="en-GB" dirty="0">
              <a:solidFill>
                <a:srgbClr val="1E1E1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209" y="4221088"/>
            <a:ext cx="768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Обеспечение участия представителей негосударственного сектора </a:t>
            </a:r>
            <a:br>
              <a:rPr lang="ru-RU" dirty="0">
                <a:solidFill>
                  <a:srgbClr val="1E1E1E"/>
                </a:solidFill>
              </a:rPr>
            </a:br>
            <a:r>
              <a:rPr lang="ru-RU" dirty="0">
                <a:solidFill>
                  <a:srgbClr val="1E1E1E"/>
                </a:solidFill>
              </a:rPr>
              <a:t>на основе прозрачных и документальных процедур</a:t>
            </a:r>
            <a:endParaRPr lang="en-GB" dirty="0">
              <a:solidFill>
                <a:srgbClr val="1E1E1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7204" y="3514877"/>
            <a:ext cx="7527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Документальное подтверждение представленности затронутых сообществ</a:t>
            </a:r>
            <a:endParaRPr lang="en-GB" dirty="0">
              <a:solidFill>
                <a:srgbClr val="1E1E1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75860" y="2914775"/>
            <a:ext cx="728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Надзор за реализацией программ и наличие плана надзора</a:t>
            </a:r>
            <a:endParaRPr lang="en-US" dirty="0">
              <a:solidFill>
                <a:srgbClr val="1E1E1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7204" y="2204937"/>
            <a:ext cx="768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Открытый и прозрачный процесс выбора Основных реципиентов</a:t>
            </a:r>
            <a:endParaRPr lang="en-GB" dirty="0">
              <a:solidFill>
                <a:srgbClr val="1E1E1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75860" y="1431796"/>
            <a:ext cx="783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E1E1E"/>
                </a:solidFill>
              </a:rPr>
              <a:t>Прозрачный и инклюзивный процесс подготовки запросов на финансирование</a:t>
            </a:r>
            <a:endParaRPr lang="en-GB" dirty="0">
              <a:solidFill>
                <a:srgbClr val="1E1E1E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9306361" y="2851250"/>
            <a:ext cx="390043" cy="2738045"/>
          </a:xfrm>
          <a:prstGeom prst="rightBrace">
            <a:avLst>
              <a:gd name="adj1" fmla="val 45319"/>
              <a:gd name="adj2" fmla="val 50000"/>
            </a:avLst>
          </a:prstGeom>
          <a:noFill/>
          <a:ln w="285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kern="0">
              <a:solidFill>
                <a:srgbClr val="1E1E1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53600" y="3795954"/>
            <a:ext cx="2159000" cy="104411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1400" kern="0" dirty="0">
                <a:solidFill>
                  <a:srgbClr val="1E1E1E"/>
                </a:solidFill>
              </a:rPr>
              <a:t>Оценка выполнения требований 3-6 производится на постоянной основе</a:t>
            </a:r>
            <a:endParaRPr lang="en-GB" sz="1400" kern="0" dirty="0">
              <a:solidFill>
                <a:srgbClr val="1E1E1E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9389453" y="1543019"/>
            <a:ext cx="306948" cy="985011"/>
          </a:xfrm>
          <a:prstGeom prst="rightBrace">
            <a:avLst>
              <a:gd name="adj1" fmla="val 40811"/>
              <a:gd name="adj2" fmla="val 50000"/>
            </a:avLst>
          </a:prstGeom>
          <a:noFill/>
          <a:ln w="285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kern="0">
              <a:solidFill>
                <a:srgbClr val="1E1E1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51695" y="1412777"/>
            <a:ext cx="2160905" cy="123793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1500"/>
              </a:lnSpc>
              <a:defRPr/>
            </a:pPr>
            <a:r>
              <a:rPr lang="ru-RU" sz="1400" kern="0" dirty="0">
                <a:solidFill>
                  <a:srgbClr val="1E1E1E"/>
                </a:solidFill>
              </a:rPr>
              <a:t>Оценка выполнения Квалификационных требований 1 и 2 проводится при представлении запроса на финансирование</a:t>
            </a:r>
            <a:endParaRPr lang="en-GB" sz="1400" kern="0" dirty="0">
              <a:solidFill>
                <a:srgbClr val="1E1E1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4D553C-455C-4128-B9D5-052BDE35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412" y="600000"/>
            <a:ext cx="10693188" cy="510928"/>
          </a:xfrm>
        </p:spPr>
        <p:txBody>
          <a:bodyPr/>
          <a:lstStyle/>
          <a:p>
            <a:r>
              <a:rPr lang="ru-RU" b="1" kern="0" dirty="0"/>
              <a:t>Квалификационные требования к СКК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15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2D5128A-57FC-423F-B2B5-7031AC9B0B74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2D5128A-57FC-423F-B2B5-7031AC9B0B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8FAA395B-8A3B-481C-AA38-BB674763653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329CF-3B68-4AD0-B057-CCA48B73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0"/>
            <a:ext cx="11449049" cy="1110359"/>
          </a:xfrm>
        </p:spPr>
        <p:txBody>
          <a:bodyPr/>
          <a:lstStyle/>
          <a:p>
            <a:r>
              <a:rPr lang="ru-RU" b="1" dirty="0"/>
              <a:t>Как подготовиться</a:t>
            </a:r>
            <a:br>
              <a:rPr lang="ru-RU" dirty="0"/>
            </a:br>
            <a:r>
              <a:rPr lang="ru-RU" sz="2000" dirty="0">
                <a:solidFill>
                  <a:srgbClr val="003F72"/>
                </a:solidFill>
              </a:rPr>
              <a:t>Периоды работы Группы Технической Оценки в 2020 г.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793F1A-2D8C-4BDD-8B81-3E4EE7ACA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605250-7FE9-4106-ADAB-D3C4B59F3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43380"/>
              </p:ext>
            </p:extLst>
          </p:nvPr>
        </p:nvGraphicFramePr>
        <p:xfrm>
          <a:off x="525795" y="1988840"/>
          <a:ext cx="10837092" cy="160374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70005">
                  <a:extLst>
                    <a:ext uri="{9D8B030D-6E8A-4147-A177-3AD203B41FA5}">
                      <a16:colId xmlns:a16="http://schemas.microsoft.com/office/drawing/2014/main" val="1556366442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1906685746"/>
                    </a:ext>
                  </a:extLst>
                </a:gridCol>
                <a:gridCol w="4006747">
                  <a:extLst>
                    <a:ext uri="{9D8B030D-6E8A-4147-A177-3AD203B41FA5}">
                      <a16:colId xmlns:a16="http://schemas.microsoft.com/office/drawing/2014/main" val="688567723"/>
                    </a:ext>
                  </a:extLst>
                </a:gridCol>
              </a:tblGrid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Периоды работы ГТО</a:t>
                      </a:r>
                      <a:endParaRPr lang="en-US" sz="2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Представление запроса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Даты проведения оценок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36836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Период </a:t>
                      </a:r>
                      <a:r>
                        <a:rPr lang="en-US" sz="21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23 </a:t>
                      </a:r>
                      <a:r>
                        <a:rPr lang="ru-RU" sz="2100" dirty="0">
                          <a:effectLst/>
                        </a:rPr>
                        <a:t>марта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27 </a:t>
                      </a:r>
                      <a:r>
                        <a:rPr lang="ru-RU" sz="2100" dirty="0">
                          <a:effectLst/>
                        </a:rPr>
                        <a:t>апреля</a:t>
                      </a:r>
                      <a:r>
                        <a:rPr lang="en-US" sz="2100" dirty="0">
                          <a:effectLst/>
                        </a:rPr>
                        <a:t> – 2 </a:t>
                      </a:r>
                      <a:r>
                        <a:rPr lang="ru-RU" sz="2100" dirty="0">
                          <a:effectLst/>
                        </a:rPr>
                        <a:t>мая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1865297478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Период </a:t>
                      </a: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25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мая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29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июня</a:t>
                      </a: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 – 5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июля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3392852265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Период </a:t>
                      </a:r>
                      <a:r>
                        <a:rPr lang="en-US" sz="21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31 </a:t>
                      </a:r>
                      <a:r>
                        <a:rPr lang="ru-RU" sz="2100" dirty="0">
                          <a:effectLst/>
                        </a:rPr>
                        <a:t>августа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en-US" sz="2100" dirty="0">
                          <a:effectLst/>
                        </a:rPr>
                        <a:t>–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en-US" sz="2100" dirty="0">
                          <a:effectLst/>
                        </a:rPr>
                        <a:t>11 </a:t>
                      </a:r>
                      <a:r>
                        <a:rPr lang="ru-RU" sz="2100" dirty="0">
                          <a:effectLst/>
                        </a:rPr>
                        <a:t>октября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4028585738"/>
                  </a:ext>
                </a:extLst>
              </a:tr>
            </a:tbl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7396013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85DF5613-3CCE-4DAE-9AF0-7904E99BE1F3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85DF5613-3CCE-4DAE-9AF0-7904E99BE1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36078707-34E5-4FD8-B548-48C86411F9A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6BAA9F2-0CC8-4E9D-A323-0FB67968EE71}"/>
              </a:ext>
            </a:extLst>
          </p:cNvPr>
          <p:cNvGraphicFramePr>
            <a:graphicFrameLocks noGrp="1"/>
          </p:cNvGraphicFramePr>
          <p:nvPr/>
        </p:nvGraphicFramePr>
        <p:xfrm>
          <a:off x="803412" y="4751981"/>
          <a:ext cx="77589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marL="121920" marR="121920" marT="60960" marB="60960" anchor="ctr"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A</a:t>
                      </a:r>
                      <a:r>
                        <a:rPr lang="ru-RU" sz="1100" dirty="0"/>
                        <a:t>пр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Май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31 </a:t>
                      </a:r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03412" y="2420888"/>
          <a:ext cx="7758996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23 </a:t>
                      </a:r>
                      <a:r>
                        <a:rPr lang="ru-RU" sz="1000" spc="0" baseline="0" dirty="0"/>
                        <a:t>Марта</a:t>
                      </a:r>
                      <a:endParaRPr lang="en-GB" sz="1000" spc="0" baseline="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endParaRPr lang="en-GB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Май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3179676" y="3033961"/>
            <a:ext cx="530702" cy="506360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696632" y="3037207"/>
            <a:ext cx="2292896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999238" y="3033961"/>
            <a:ext cx="998888" cy="506363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07837" y="3033961"/>
            <a:ext cx="837610" cy="51396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Подпи-сание гранта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2502934" y="2962125"/>
            <a:ext cx="627816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3412" y="3627639"/>
          <a:ext cx="77589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Март</a:t>
                      </a:r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A</a:t>
                      </a:r>
                      <a:r>
                        <a:rPr lang="ru-RU" sz="1100" dirty="0"/>
                        <a:t>пр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25 </a:t>
                      </a:r>
                      <a:r>
                        <a:rPr lang="ru-RU" sz="1100" dirty="0"/>
                        <a:t>Мая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Bent Arrow 17"/>
          <p:cNvSpPr/>
          <p:nvPr/>
        </p:nvSpPr>
        <p:spPr>
          <a:xfrm flipV="1">
            <a:off x="3857724" y="4145799"/>
            <a:ext cx="630204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561584" y="2420889"/>
            <a:ext cx="241828" cy="284925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2020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г.</a:t>
            </a:r>
            <a:endParaRPr lang="en-GB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9D930D3-8E82-41B2-90B8-37511B2D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ru-RU" b="1" dirty="0"/>
              <a:t>Как подготовиться</a:t>
            </a:r>
            <a:br>
              <a:rPr lang="en-US" noProof="0" dirty="0"/>
            </a:br>
            <a:r>
              <a:rPr lang="ru-RU" sz="2000" noProof="0" dirty="0"/>
              <a:t>Планирование</a:t>
            </a:r>
            <a:r>
              <a:rPr lang="ru-RU" noProof="0" dirty="0"/>
              <a:t> </a:t>
            </a:r>
            <a:r>
              <a:rPr lang="ru-RU" sz="2000" dirty="0">
                <a:solidFill>
                  <a:srgbClr val="003F72"/>
                </a:solidFill>
              </a:rPr>
              <a:t>периодов представления документов для гранта по ВИЧ </a:t>
            </a:r>
            <a:endParaRPr lang="en-US" noProof="0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269CD7B0-C787-43FB-B6C3-21852763A1D6}"/>
              </a:ext>
            </a:extLst>
          </p:cNvPr>
          <p:cNvSpPr/>
          <p:nvPr/>
        </p:nvSpPr>
        <p:spPr>
          <a:xfrm>
            <a:off x="4511689" y="4177351"/>
            <a:ext cx="522037" cy="503117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7591EEF8-81B3-48AA-AD38-017006FC4FD5}"/>
              </a:ext>
            </a:extLst>
          </p:cNvPr>
          <p:cNvSpPr/>
          <p:nvPr/>
        </p:nvSpPr>
        <p:spPr>
          <a:xfrm>
            <a:off x="5019980" y="4177354"/>
            <a:ext cx="2292896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3565D5B6-E2A9-4541-AC4B-FA42B5289EF6}"/>
              </a:ext>
            </a:extLst>
          </p:cNvPr>
          <p:cNvSpPr/>
          <p:nvPr/>
        </p:nvSpPr>
        <p:spPr>
          <a:xfrm>
            <a:off x="8550776" y="2434529"/>
            <a:ext cx="271612" cy="283561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  <a:r>
              <a:rPr lang="fr-CH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2021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г.</a:t>
            </a:r>
            <a:endParaRPr lang="en-GB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F48EBC-663F-41AA-8658-1ACB3C75608B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2434528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220F89-A404-452C-8EAC-B8E42F071108}"/>
              </a:ext>
            </a:extLst>
          </p:cNvPr>
          <p:cNvCxnSpPr/>
          <p:nvPr/>
        </p:nvCxnSpPr>
        <p:spPr>
          <a:xfrm>
            <a:off x="9440267" y="2420888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46DE71-160F-477C-B964-CB29886CA31E}"/>
              </a:ext>
            </a:extLst>
          </p:cNvPr>
          <p:cNvCxnSpPr/>
          <p:nvPr/>
        </p:nvCxnSpPr>
        <p:spPr>
          <a:xfrm>
            <a:off x="10117994" y="2434557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D7D4546-D472-448E-9176-1AA6A06BC755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3627639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48D73E9-8466-412E-BA16-EBA16B546C0C}"/>
              </a:ext>
            </a:extLst>
          </p:cNvPr>
          <p:cNvCxnSpPr/>
          <p:nvPr/>
        </p:nvCxnSpPr>
        <p:spPr>
          <a:xfrm>
            <a:off x="9440267" y="3613999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D6897A-1E00-4ADD-99C7-9C6012E62EBE}"/>
              </a:ext>
            </a:extLst>
          </p:cNvPr>
          <p:cNvCxnSpPr/>
          <p:nvPr/>
        </p:nvCxnSpPr>
        <p:spPr>
          <a:xfrm>
            <a:off x="10117994" y="3627668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2F3232F7-12C7-469F-ADC9-886D9C7BA6C3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4745073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sp>
        <p:nvSpPr>
          <p:cNvPr id="41" name="Bent Arrow 17">
            <a:extLst>
              <a:ext uri="{FF2B5EF4-FFF2-40B4-BE49-F238E27FC236}">
                <a16:creationId xmlns:a16="http://schemas.microsoft.com/office/drawing/2014/main" id="{889B4896-CD2A-4749-815A-7751102CD486}"/>
              </a:ext>
            </a:extLst>
          </p:cNvPr>
          <p:cNvSpPr/>
          <p:nvPr/>
        </p:nvSpPr>
        <p:spPr>
          <a:xfrm flipV="1">
            <a:off x="5910264" y="5297307"/>
            <a:ext cx="630204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96E01E01-9094-4877-A1E0-05DE20B743FF}"/>
              </a:ext>
            </a:extLst>
          </p:cNvPr>
          <p:cNvSpPr/>
          <p:nvPr/>
        </p:nvSpPr>
        <p:spPr>
          <a:xfrm>
            <a:off x="6607893" y="5269743"/>
            <a:ext cx="532224" cy="508737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id="{19D0DBC3-06C0-43BE-9165-BA25DCF4006E}"/>
              </a:ext>
            </a:extLst>
          </p:cNvPr>
          <p:cNvSpPr/>
          <p:nvPr/>
        </p:nvSpPr>
        <p:spPr>
          <a:xfrm>
            <a:off x="7152998" y="5275191"/>
            <a:ext cx="2501600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EBDC7BFA-A5D9-4A29-889F-0D2DF8275F01}"/>
              </a:ext>
            </a:extLst>
          </p:cNvPr>
          <p:cNvSpPr/>
          <p:nvPr/>
        </p:nvSpPr>
        <p:spPr>
          <a:xfrm>
            <a:off x="7321723" y="4177351"/>
            <a:ext cx="998888" cy="50311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3218D08D-97B0-4796-AFA1-D3C59A01A486}"/>
              </a:ext>
            </a:extLst>
          </p:cNvPr>
          <p:cNvSpPr/>
          <p:nvPr/>
        </p:nvSpPr>
        <p:spPr>
          <a:xfrm>
            <a:off x="8333281" y="4177094"/>
            <a:ext cx="1106985" cy="503116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Подписание гранта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8334A26B-1FAE-4E13-A6EA-6D1E64700815}"/>
              </a:ext>
            </a:extLst>
          </p:cNvPr>
          <p:cNvSpPr/>
          <p:nvPr/>
        </p:nvSpPr>
        <p:spPr>
          <a:xfrm>
            <a:off x="9658279" y="5264971"/>
            <a:ext cx="998888" cy="51396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66830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3tuhTelu"/>
  <p:tag name="THINKCELLPRESENTATIONDONOTDELETE" val="&lt;?xml version=&quot;1.0&quot; encoding=&quot;UTF-16&quot; standalone=&quot;yes&quot;?&gt;&lt;root reqver=&quot;25060&quot;&gt;&lt;version val=&quot;28002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  <p:tag name="ARTICULATE_SLIDE_COUNT" val="3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Az9rvhNz0G.f55BHBZR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RrjPJufzNHWJrZwe1iJ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ceWxIY2CzIKuXEXEuZ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pR4JWijrfdoD_.9vLl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61739477750189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hJ2ZR.4tshY.DzUN3y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TiBJPb4_HC5_aSGjgQrA"/>
</p:tagLst>
</file>

<file path=ppt/theme/theme1.xml><?xml version="1.0" encoding="utf-8"?>
<a:theme xmlns:a="http://schemas.openxmlformats.org/drawingml/2006/main" name="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TemplafySlideTemplateConfiguration><![CDATA[{"elementsMetadata":[],"documentContentValidatorConfiguration":{"enableDocumentContentValidator":false,"documentContentValidatorVersion":0},"slideId":"636903117850597947","enableDocumentContentUpdater":true,"version":"1.4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DB1926E75FE6D448A94BA4FC7E9CAC0400E62859162FE6C34FB010518A2CC80807" ma:contentTypeVersion="11" ma:contentTypeDescription=" Working Document (0 years retention period)" ma:contentTypeScope="" ma:versionID="735e913ff1e20b42ea7a81bb24a1a4b8">
  <xsd:schema xmlns:xsd="http://www.w3.org/2001/XMLSchema" xmlns:xs="http://www.w3.org/2001/XMLSchema" xmlns:p="http://schemas.microsoft.com/office/2006/metadata/properties" xmlns:ns2="a03ac030-8fc0-429e-a59d-aec15056182b" xmlns:ns3="949f8a98-e230-46a7-aef7-08d5f2e0254f" targetNamespace="http://schemas.microsoft.com/office/2006/metadata/properties" ma:root="true" ma:fieldsID="6e2bb055241a8cdcc264ee08612bc357" ns2:_="" ns3:_="">
    <xsd:import namespace="a03ac030-8fc0-429e-a59d-aec15056182b"/>
    <xsd:import namespace="949f8a98-e230-46a7-aef7-08d5f2e025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ac030-8fc0-429e-a59d-aec1505618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f8a98-e230-46a7-aef7-08d5f2e02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20.xml><?xml version="1.0" encoding="utf-8"?>
<TemplafySlideTemplateConfiguration><![CDATA[{"elementsMetadata":[],"documentContentValidatorConfiguration":{"enableDocumentContentValidator":false,"documentContentValidatorVersion":0},"slideId":"636898181372134881","enableDocumentContentUpdater":true,"version":"1.4"}]]></TemplafySlideTemplateConfiguration>
</file>

<file path=customXml/item3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4.xml><?xml version="1.0" encoding="utf-8"?>
<TemplafySlideTemplateConfiguration><![CDATA[{"elementsMetadata":[],"documentContentValidatorConfiguration":{"enableDocumentContentValidator":false,"documentContentValidatorVersion":0},"slideId":"636903117850441781","enableDocumentContentUpdater":true,"version":"1.4"}]]></TemplafySlideTemplateConfiguration>
</file>

<file path=customXml/item5.xml><?xml version="1.0" encoding="utf-8"?>
<TemplafySlideTemplateConfiguration><![CDATA[{"elementsMetadata":[],"documentContentValidatorConfiguration":{"enableDocumentContentValidator":false,"documentContentValidatorVersion":0},"slideId":"636943041141832345","enableDocumentContentUpdater":true,"version":"1.4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03ac030-8fc0-429e-a59d-aec15056182b">3NAZ7T4E3CZ3-2119878530-28207</_dlc_DocId>
    <_dlc_DocIdUrl xmlns="a03ac030-8fc0-429e-a59d-aec15056182b">
      <Url>https://tgf.sharepoint.com/sites/TSA2F1/A2FT/_layouts/15/DocIdRedir.aspx?ID=3NAZ7T4E3CZ3-2119878530-28207</Url>
      <Description>3NAZ7T4E3CZ3-2119878530-28207</Description>
    </_dlc_DocIdUrl>
  </documentManagement>
</p:properties>
</file>

<file path=customXml/item8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9.xml><?xml version="1.0" encoding="utf-8"?>
<TemplafySlideTemplateConfiguration><![CDATA[{"elementsMetadata":[],"documentContentValidatorConfiguration":{"enableDocumentContentValidator":false,"documentContentValidatorVersion":0},"slideId":"636943041141832345","enableDocumentContentUpdater":true,"version":"1.4"}]]></TemplafySlideTemplateConfiguration>
</file>

<file path=customXml/itemProps1.xml><?xml version="1.0" encoding="utf-8"?>
<ds:datastoreItem xmlns:ds="http://schemas.openxmlformats.org/officeDocument/2006/customXml" ds:itemID="{32DFC1DB-D301-43E7-B5C2-E848A540F39A}">
  <ds:schemaRefs/>
</ds:datastoreItem>
</file>

<file path=customXml/itemProps10.xml><?xml version="1.0" encoding="utf-8"?>
<ds:datastoreItem xmlns:ds="http://schemas.openxmlformats.org/officeDocument/2006/customXml" ds:itemID="{3B37D772-B454-4461-8B78-ADCB93C5BB10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4C5E9DED-0C6C-4DD0-BAA0-964EC67ABD87}">
  <ds:schemaRefs/>
</ds:datastoreItem>
</file>

<file path=customXml/itemProps12.xml><?xml version="1.0" encoding="utf-8"?>
<ds:datastoreItem xmlns:ds="http://schemas.openxmlformats.org/officeDocument/2006/customXml" ds:itemID="{BD32A928-0D31-4F9A-8A88-C2BFEBCAE33A}">
  <ds:schemaRefs/>
</ds:datastoreItem>
</file>

<file path=customXml/itemProps13.xml><?xml version="1.0" encoding="utf-8"?>
<ds:datastoreItem xmlns:ds="http://schemas.openxmlformats.org/officeDocument/2006/customXml" ds:itemID="{E2D9B294-9198-4716-8B56-C8BDA40356D8}">
  <ds:schemaRefs/>
</ds:datastoreItem>
</file>

<file path=customXml/itemProps14.xml><?xml version="1.0" encoding="utf-8"?>
<ds:datastoreItem xmlns:ds="http://schemas.openxmlformats.org/officeDocument/2006/customXml" ds:itemID="{376029FA-AB91-4306-9AC7-9C5E42B49A1E}">
  <ds:schemaRefs/>
</ds:datastoreItem>
</file>

<file path=customXml/itemProps15.xml><?xml version="1.0" encoding="utf-8"?>
<ds:datastoreItem xmlns:ds="http://schemas.openxmlformats.org/officeDocument/2006/customXml" ds:itemID="{68DABF7F-73F6-4D9A-8988-63EB63C0D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3ac030-8fc0-429e-a59d-aec15056182b"/>
    <ds:schemaRef ds:uri="949f8a98-e230-46a7-aef7-08d5f2e02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6.xml><?xml version="1.0" encoding="utf-8"?>
<ds:datastoreItem xmlns:ds="http://schemas.openxmlformats.org/officeDocument/2006/customXml" ds:itemID="{7BA32386-9E6F-4F08-9E2F-C37DB4478551}">
  <ds:schemaRefs/>
</ds:datastoreItem>
</file>

<file path=customXml/itemProps17.xml><?xml version="1.0" encoding="utf-8"?>
<ds:datastoreItem xmlns:ds="http://schemas.openxmlformats.org/officeDocument/2006/customXml" ds:itemID="{EC721876-920C-4E13-B65C-F4594FEC9CB4}">
  <ds:schemaRefs/>
</ds:datastoreItem>
</file>

<file path=customXml/itemProps18.xml><?xml version="1.0" encoding="utf-8"?>
<ds:datastoreItem xmlns:ds="http://schemas.openxmlformats.org/officeDocument/2006/customXml" ds:itemID="{1B9731DF-037C-4016-B729-9D053E537984}">
  <ds:schemaRefs/>
</ds:datastoreItem>
</file>

<file path=customXml/itemProps19.xml><?xml version="1.0" encoding="utf-8"?>
<ds:datastoreItem xmlns:ds="http://schemas.openxmlformats.org/officeDocument/2006/customXml" ds:itemID="{4DF5B433-F749-4557-A611-E10313221853}">
  <ds:schemaRefs/>
</ds:datastoreItem>
</file>

<file path=customXml/itemProps2.xml><?xml version="1.0" encoding="utf-8"?>
<ds:datastoreItem xmlns:ds="http://schemas.openxmlformats.org/officeDocument/2006/customXml" ds:itemID="{256F0413-1456-4B16-9C1B-87B2A2CF0723}">
  <ds:schemaRefs/>
</ds:datastoreItem>
</file>

<file path=customXml/itemProps20.xml><?xml version="1.0" encoding="utf-8"?>
<ds:datastoreItem xmlns:ds="http://schemas.openxmlformats.org/officeDocument/2006/customXml" ds:itemID="{7C683ACB-25CE-4CAB-8DDA-5BF49450B5A4}">
  <ds:schemaRefs/>
</ds:datastoreItem>
</file>

<file path=customXml/itemProps3.xml><?xml version="1.0" encoding="utf-8"?>
<ds:datastoreItem xmlns:ds="http://schemas.openxmlformats.org/officeDocument/2006/customXml" ds:itemID="{821FA4FB-A151-4F31-B250-98D19642A5B6}">
  <ds:schemaRefs/>
</ds:datastoreItem>
</file>

<file path=customXml/itemProps4.xml><?xml version="1.0" encoding="utf-8"?>
<ds:datastoreItem xmlns:ds="http://schemas.openxmlformats.org/officeDocument/2006/customXml" ds:itemID="{A9C99BD9-775C-40E4-A4D5-B71DEB0768CA}">
  <ds:schemaRefs/>
</ds:datastoreItem>
</file>

<file path=customXml/itemProps5.xml><?xml version="1.0" encoding="utf-8"?>
<ds:datastoreItem xmlns:ds="http://schemas.openxmlformats.org/officeDocument/2006/customXml" ds:itemID="{859C9B7B-EFF6-4D02-B78D-9A83805E8AC4}">
  <ds:schemaRefs/>
</ds:datastoreItem>
</file>

<file path=customXml/itemProps6.xml><?xml version="1.0" encoding="utf-8"?>
<ds:datastoreItem xmlns:ds="http://schemas.openxmlformats.org/officeDocument/2006/customXml" ds:itemID="{F8260B04-A58B-497B-9482-BBE0FACC949F}">
  <ds:schemaRefs/>
</ds:datastoreItem>
</file>

<file path=customXml/itemProps7.xml><?xml version="1.0" encoding="utf-8"?>
<ds:datastoreItem xmlns:ds="http://schemas.openxmlformats.org/officeDocument/2006/customXml" ds:itemID="{153D3999-0FC2-48D2-B747-C1E58561592B}">
  <ds:schemaRefs>
    <ds:schemaRef ds:uri="http://schemas.microsoft.com/office/2006/metadata/properties"/>
    <ds:schemaRef ds:uri="http://schemas.microsoft.com/office/infopath/2007/PartnerControls"/>
    <ds:schemaRef ds:uri="a03ac030-8fc0-429e-a59d-aec15056182b"/>
  </ds:schemaRefs>
</ds:datastoreItem>
</file>

<file path=customXml/itemProps8.xml><?xml version="1.0" encoding="utf-8"?>
<ds:datastoreItem xmlns:ds="http://schemas.openxmlformats.org/officeDocument/2006/customXml" ds:itemID="{F6118F41-EDD4-4696-ABE0-A540778A828C}">
  <ds:schemaRefs>
    <ds:schemaRef ds:uri="http://schemas.microsoft.com/sharepoint/events"/>
  </ds:schemaRefs>
</ds:datastoreItem>
</file>

<file path=customXml/itemProps9.xml><?xml version="1.0" encoding="utf-8"?>
<ds:datastoreItem xmlns:ds="http://schemas.openxmlformats.org/officeDocument/2006/customXml" ds:itemID="{651CF6C4-E793-4474-BC71-82F57BC8869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10259</TotalTime>
  <Words>1005</Words>
  <Application>Microsoft Office PowerPoint</Application>
  <PresentationFormat>Широкоэкранный</PresentationFormat>
  <Paragraphs>163</Paragraphs>
  <Slides>8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think-cell Slide</vt:lpstr>
      <vt:lpstr> Глобальный фонд:   сумма, выделенная Казахстану на 2020-2022 гг. цикл финансирования и последующие действия  </vt:lpstr>
      <vt:lpstr>Обзор выделенной суммы с предварительной схемой распределения ресурсов между программами </vt:lpstr>
      <vt:lpstr>Казахстан: адаптированный запрос для целевого портфолио  </vt:lpstr>
      <vt:lpstr> Внутреннее финансирование  </vt:lpstr>
      <vt:lpstr>Представление запроса на финансирование Страновой диалог и квалификационные требования в отношении СКК</vt:lpstr>
      <vt:lpstr>Квалификационные требования к СКК</vt:lpstr>
      <vt:lpstr>Как подготовиться Периоды работы Группы Технической Оценки в 2020 г.</vt:lpstr>
      <vt:lpstr>Как подготовиться Планирование периодов представления документов для гранта по ВИЧ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2020-2022 Funding Cycle Application Materials Launch</dc:title>
  <dc:creator>David Nash-Mendez</dc:creator>
  <cp:lastModifiedBy>Ainur Abusseitova</cp:lastModifiedBy>
  <cp:revision>709</cp:revision>
  <cp:lastPrinted>2019-10-22T10:26:04Z</cp:lastPrinted>
  <dcterms:created xsi:type="dcterms:W3CDTF">2018-11-20T21:10:42Z</dcterms:created>
  <dcterms:modified xsi:type="dcterms:W3CDTF">2020-01-30T03:10:15Z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2019-04-10T16:11:51.7976628Z</vt:lpwstr>
  </property>
  <property fmtid="{D5CDD505-2E9C-101B-9397-08002B2CF9AE}" pid="3" name="TemplafyTenantId">
    <vt:lpwstr>theglobalfund</vt:lpwstr>
  </property>
  <property fmtid="{D5CDD505-2E9C-101B-9397-08002B2CF9AE}" pid="4" name="TemplafyTemplateId">
    <vt:lpwstr>636898181368802824</vt:lpwstr>
  </property>
  <property fmtid="{D5CDD505-2E9C-101B-9397-08002B2CF9AE}" pid="5" name="TemplafyUserProfileId">
    <vt:lpwstr>636970421417067873</vt:lpwstr>
  </property>
  <property fmtid="{D5CDD505-2E9C-101B-9397-08002B2CF9AE}" pid="6" name="TemplafyLanguageCode">
    <vt:lpwstr>en-US</vt:lpwstr>
  </property>
  <property fmtid="{D5CDD505-2E9C-101B-9397-08002B2CF9AE}" pid="7" name="ContentTypeId">
    <vt:lpwstr>0x010100DB1926E75FE6D448A94BA4FC7E9CAC0400E62859162FE6C34FB010518A2CC80807</vt:lpwstr>
  </property>
  <property fmtid="{D5CDD505-2E9C-101B-9397-08002B2CF9AE}" pid="8" name="ArticulateGUID">
    <vt:lpwstr>3D696BE9-83BF-44C3-924B-BBD96C059C97</vt:lpwstr>
  </property>
  <property fmtid="{D5CDD505-2E9C-101B-9397-08002B2CF9AE}" pid="9" name="ArticulatePath">
    <vt:lpwstr>https://tgf.sharepoint.com/sites/TSA2F1/A2FT/Info Mngmnt/2020-2022 Funding Cycle Kickoff</vt:lpwstr>
  </property>
  <property fmtid="{D5CDD505-2E9C-101B-9397-08002B2CF9AE}" pid="10" name="_dlc_DocIdItemGuid">
    <vt:lpwstr>fe7e1575-4f33-4348-8240-50c8f3931448</vt:lpwstr>
  </property>
</Properties>
</file>