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29573-5218-4E6F-ACA5-B122983C8D63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F1DAE-605C-4C01-AF66-A917C053A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182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0C42A-B007-4C09-92BF-D2DF6DD5645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05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0C42A-B007-4C09-92BF-D2DF6DD5645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05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E1F5-41CD-4F5D-B140-FC3A0DC9AE5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7555-7333-4467-ADE3-892D76E30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29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E1F5-41CD-4F5D-B140-FC3A0DC9AE5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7555-7333-4467-ADE3-892D76E30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208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E1F5-41CD-4F5D-B140-FC3A0DC9AE5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7555-7333-4467-ADE3-892D76E30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27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E1F5-41CD-4F5D-B140-FC3A0DC9AE5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7555-7333-4467-ADE3-892D76E30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52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E1F5-41CD-4F5D-B140-FC3A0DC9AE5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7555-7333-4467-ADE3-892D76E30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60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E1F5-41CD-4F5D-B140-FC3A0DC9AE5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7555-7333-4467-ADE3-892D76E30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80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E1F5-41CD-4F5D-B140-FC3A0DC9AE5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7555-7333-4467-ADE3-892D76E30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17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E1F5-41CD-4F5D-B140-FC3A0DC9AE5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7555-7333-4467-ADE3-892D76E30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62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E1F5-41CD-4F5D-B140-FC3A0DC9AE5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7555-7333-4467-ADE3-892D76E30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47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E1F5-41CD-4F5D-B140-FC3A0DC9AE5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7555-7333-4467-ADE3-892D76E30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5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E1F5-41CD-4F5D-B140-FC3A0DC9AE5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7555-7333-4467-ADE3-892D76E30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17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6E1F5-41CD-4F5D-B140-FC3A0DC9AE5F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47555-7333-4467-ADE3-892D76E30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79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Реализация ПЗТ в РК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СКК 14 мая 2019 года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err="1" smtClean="0">
                <a:solidFill>
                  <a:srgbClr val="002060"/>
                </a:solidFill>
              </a:rPr>
              <a:t>г.Алматы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725144"/>
            <a:ext cx="6400800" cy="1752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Давлетгалиева Татьяна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Национальный координатор по ВИЧ, ГРП ГФ.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42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Группа 33"/>
          <p:cNvGrpSpPr/>
          <p:nvPr/>
        </p:nvGrpSpPr>
        <p:grpSpPr>
          <a:xfrm>
            <a:off x="304623" y="1297628"/>
            <a:ext cx="8684247" cy="4865172"/>
            <a:chOff x="-8525398" y="1437075"/>
            <a:chExt cx="8684247" cy="4865172"/>
          </a:xfrm>
        </p:grpSpPr>
        <p:pic>
          <p:nvPicPr>
            <p:cNvPr id="35" name="Рисунок 3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84" t="26687" r="12319" b="13264"/>
            <a:stretch/>
          </p:blipFill>
          <p:spPr>
            <a:xfrm>
              <a:off x="-8525398" y="1437075"/>
              <a:ext cx="8684247" cy="4865172"/>
            </a:xfrm>
            <a:prstGeom prst="rect">
              <a:avLst/>
            </a:prstGeom>
          </p:spPr>
        </p:pic>
        <p:sp>
          <p:nvSpPr>
            <p:cNvPr id="36" name="5-конечная звезда 35"/>
            <p:cNvSpPr/>
            <p:nvPr/>
          </p:nvSpPr>
          <p:spPr>
            <a:xfrm>
              <a:off x="-3656856" y="2880840"/>
              <a:ext cx="395357" cy="369212"/>
            </a:xfrm>
            <a:prstGeom prst="star5">
              <a:avLst/>
            </a:prstGeom>
            <a:solidFill>
              <a:srgbClr val="EAF5FC"/>
            </a:solidFill>
            <a:ln w="28575">
              <a:solidFill>
                <a:srgbClr val="99C1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5-конечная звезда 36"/>
            <p:cNvSpPr/>
            <p:nvPr/>
          </p:nvSpPr>
          <p:spPr>
            <a:xfrm>
              <a:off x="-2180007" y="5166840"/>
              <a:ext cx="395357" cy="369212"/>
            </a:xfrm>
            <a:prstGeom prst="star5">
              <a:avLst/>
            </a:prstGeom>
            <a:solidFill>
              <a:srgbClr val="EAF5FC"/>
            </a:solidFill>
            <a:ln w="28575">
              <a:solidFill>
                <a:srgbClr val="99C1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46023" y="145387"/>
            <a:ext cx="9109596" cy="753808"/>
            <a:chOff x="-3696" y="145387"/>
            <a:chExt cx="9109596" cy="753808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-3696" y="145387"/>
              <a:ext cx="9109596" cy="648072"/>
              <a:chOff x="0" y="126157"/>
              <a:chExt cx="9109596" cy="648072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0" y="126157"/>
                <a:ext cx="1014042" cy="64807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1117850" y="126157"/>
                <a:ext cx="485800" cy="648072"/>
              </a:xfrm>
              <a:prstGeom prst="rect">
                <a:avLst/>
              </a:prstGeom>
              <a:solidFill>
                <a:srgbClr val="DD2E27"/>
              </a:solidFill>
              <a:ln>
                <a:solidFill>
                  <a:srgbClr val="DD2E27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/>
                  <a:t>1</a:t>
                </a:r>
                <a:endParaRPr lang="ru-RU" b="1" dirty="0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1707458" y="126157"/>
                <a:ext cx="7402138" cy="64807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1715734" y="191309"/>
              <a:ext cx="645035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tx2"/>
                  </a:solidFill>
                </a:rPr>
                <a:t>Поддержка </a:t>
              </a:r>
              <a:r>
                <a:rPr lang="ru-RU" sz="2000" b="1" dirty="0" smtClean="0">
                  <a:solidFill>
                    <a:schemeClr val="tx2"/>
                  </a:solidFill>
                </a:rPr>
                <a:t> ГФСТМ  программы </a:t>
              </a:r>
              <a:r>
                <a:rPr lang="ru-RU" sz="2000" b="1" dirty="0">
                  <a:solidFill>
                    <a:schemeClr val="tx2"/>
                  </a:solidFill>
                </a:rPr>
                <a:t>ОЗТ в </a:t>
              </a:r>
              <a:r>
                <a:rPr lang="ru-RU" sz="2000" b="1" dirty="0" smtClean="0">
                  <a:solidFill>
                    <a:schemeClr val="tx2"/>
                  </a:solidFill>
                </a:rPr>
                <a:t>РК на 2018-2020г.</a:t>
              </a:r>
              <a:endParaRPr lang="ru-RU" sz="2000" b="1" dirty="0">
                <a:solidFill>
                  <a:schemeClr val="tx2"/>
                </a:solidFill>
              </a:endParaRPr>
            </a:p>
            <a:p>
              <a:pPr algn="ctr"/>
              <a:endParaRPr lang="ru-RU" sz="20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1114154" y="1007694"/>
            <a:ext cx="7306070" cy="98114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По</a:t>
            </a:r>
            <a:r>
              <a:rPr lang="ru-RU" sz="1600" b="1" baseline="0" dirty="0" smtClean="0">
                <a:solidFill>
                  <a:schemeClr val="tx2"/>
                </a:solidFill>
              </a:rPr>
              <a:t> бюджету запланированный закуп в объеме 30 кг 660 грамм, по согласованию с ГФ закуп разделен на 2 поставки. 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602994" y="2060848"/>
            <a:ext cx="6445708" cy="114772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2018г</a:t>
            </a:r>
            <a:r>
              <a:rPr lang="ru-RU" sz="1600" b="1" dirty="0" smtClean="0">
                <a:solidFill>
                  <a:srgbClr val="C00000"/>
                </a:solidFill>
              </a:rPr>
              <a:t>. декабрь: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chemeClr val="tx2"/>
                </a:solidFill>
              </a:rPr>
              <a:t>Осуществлён закуп     </a:t>
            </a:r>
            <a:r>
              <a:rPr lang="ru-RU" sz="1600" dirty="0" smtClean="0">
                <a:solidFill>
                  <a:schemeClr val="tx2"/>
                </a:solidFill>
              </a:rPr>
              <a:t>20 кг. </a:t>
            </a:r>
            <a:r>
              <a:rPr lang="ru-RU" sz="1600" baseline="0" dirty="0" smtClean="0">
                <a:solidFill>
                  <a:schemeClr val="tx2"/>
                </a:solidFill>
              </a:rPr>
              <a:t> «Метадона» </a:t>
            </a:r>
            <a:r>
              <a:rPr lang="ru-RU" sz="1600" baseline="0" dirty="0" smtClean="0">
                <a:solidFill>
                  <a:schemeClr val="tx2"/>
                </a:solidFill>
              </a:rPr>
              <a:t>(4000 </a:t>
            </a:r>
            <a:r>
              <a:rPr lang="ru-RU" sz="1600" baseline="0" dirty="0" err="1" smtClean="0">
                <a:solidFill>
                  <a:schemeClr val="tx2"/>
                </a:solidFill>
              </a:rPr>
              <a:t>фл</a:t>
            </a:r>
            <a:r>
              <a:rPr lang="ru-RU" sz="1600" baseline="0" dirty="0" smtClean="0">
                <a:solidFill>
                  <a:schemeClr val="tx2"/>
                </a:solidFill>
              </a:rPr>
              <a:t>.)</a:t>
            </a:r>
            <a:r>
              <a:rPr lang="ru-RU" sz="1600" dirty="0" smtClean="0">
                <a:solidFill>
                  <a:schemeClr val="tx2"/>
                </a:solidFill>
              </a:rPr>
              <a:t> </a:t>
            </a:r>
            <a:r>
              <a:rPr lang="ru-RU" sz="1600" baseline="0" dirty="0" smtClean="0">
                <a:solidFill>
                  <a:schemeClr val="tx2"/>
                </a:solidFill>
              </a:rPr>
              <a:t>и 10 </a:t>
            </a:r>
            <a:r>
              <a:rPr lang="ru-RU" sz="1600" dirty="0" smtClean="0">
                <a:solidFill>
                  <a:schemeClr val="tx2"/>
                </a:solidFill>
              </a:rPr>
              <a:t>дозаторов</a:t>
            </a:r>
            <a:r>
              <a:rPr lang="ru-RU" sz="1600" dirty="0" smtClean="0">
                <a:solidFill>
                  <a:schemeClr val="tx2"/>
                </a:solidFill>
              </a:rPr>
              <a:t>.</a:t>
            </a:r>
            <a:endParaRPr lang="ru-RU" sz="1600" dirty="0" smtClean="0">
              <a:solidFill>
                <a:schemeClr val="tx2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63758" y="4458630"/>
            <a:ext cx="6445707" cy="937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b="1" dirty="0" smtClean="0">
              <a:solidFill>
                <a:srgbClr val="C00000"/>
              </a:solidFill>
            </a:endParaRPr>
          </a:p>
          <a:p>
            <a:pPr algn="just"/>
            <a:r>
              <a:rPr lang="ru-RU" sz="1600" b="1" dirty="0" smtClean="0">
                <a:solidFill>
                  <a:srgbClr val="C00000"/>
                </a:solidFill>
              </a:rPr>
              <a:t>  2019 -  2020гг</a:t>
            </a:r>
            <a:r>
              <a:rPr lang="ru-RU" sz="1600" b="1" dirty="0" smtClean="0">
                <a:solidFill>
                  <a:srgbClr val="C00000"/>
                </a:solidFill>
              </a:rPr>
              <a:t>.:</a:t>
            </a:r>
          </a:p>
          <a:p>
            <a:pPr marL="285750" indent="-285750" algn="just">
              <a:buFontTx/>
              <a:buChar char="-"/>
            </a:pPr>
            <a:r>
              <a:rPr lang="ru-RU" sz="1600" baseline="0" dirty="0" smtClean="0">
                <a:solidFill>
                  <a:schemeClr val="tx2"/>
                </a:solidFill>
              </a:rPr>
              <a:t>В  случае потребности и расширения проекта – закуп и поставка 16кг. 600г.</a:t>
            </a:r>
          </a:p>
          <a:p>
            <a:pPr marL="285750" indent="-285750" algn="just">
              <a:buFontTx/>
              <a:buChar char="-"/>
            </a:pPr>
            <a:endParaRPr lang="ru-RU" sz="1600" dirty="0" smtClean="0">
              <a:solidFill>
                <a:schemeClr val="tx2"/>
              </a:solidFill>
            </a:endParaRPr>
          </a:p>
          <a:p>
            <a:pPr algn="just"/>
            <a:endParaRPr lang="ru-RU" sz="165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667700" y="5581974"/>
            <a:ext cx="6459793" cy="108225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C00000"/>
                </a:solidFill>
              </a:rPr>
              <a:t>2019 </a:t>
            </a:r>
            <a:r>
              <a:rPr lang="ru-RU" sz="1600" b="1" dirty="0" smtClean="0">
                <a:solidFill>
                  <a:srgbClr val="C00000"/>
                </a:solidFill>
              </a:rPr>
              <a:t>– 2020гг.:</a:t>
            </a:r>
          </a:p>
          <a:p>
            <a:pPr algn="just"/>
            <a:r>
              <a:rPr lang="ru-RU" sz="1600" baseline="0" dirty="0" smtClean="0">
                <a:solidFill>
                  <a:schemeClr val="tx2"/>
                </a:solidFill>
              </a:rPr>
              <a:t>-Обучающие</a:t>
            </a:r>
            <a:r>
              <a:rPr lang="ru-RU" sz="1600" dirty="0" smtClean="0">
                <a:solidFill>
                  <a:schemeClr val="tx2"/>
                </a:solidFill>
              </a:rPr>
              <a:t> мероприятия, </a:t>
            </a:r>
            <a:r>
              <a:rPr lang="ru-RU" sz="1600" dirty="0" err="1" smtClean="0">
                <a:solidFill>
                  <a:schemeClr val="tx2"/>
                </a:solidFill>
              </a:rPr>
              <a:t>адвокационные</a:t>
            </a:r>
            <a:r>
              <a:rPr lang="ru-RU" sz="1600" dirty="0" smtClean="0">
                <a:solidFill>
                  <a:schemeClr val="tx2"/>
                </a:solidFill>
              </a:rPr>
              <a:t> совещания.</a:t>
            </a:r>
            <a:endParaRPr lang="ru-RU" sz="165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649673" y="3356992"/>
            <a:ext cx="6399806" cy="94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2019г.: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chemeClr val="tx2"/>
                </a:solidFill>
              </a:rPr>
              <a:t>Заключен </a:t>
            </a:r>
            <a:r>
              <a:rPr lang="ru-RU" sz="1600" dirty="0" smtClean="0">
                <a:solidFill>
                  <a:schemeClr val="tx2"/>
                </a:solidFill>
              </a:rPr>
              <a:t>договор между АО «</a:t>
            </a:r>
            <a:r>
              <a:rPr lang="ru-RU" sz="1600" dirty="0" err="1" smtClean="0">
                <a:solidFill>
                  <a:schemeClr val="tx2"/>
                </a:solidFill>
              </a:rPr>
              <a:t>ХимФарм</a:t>
            </a:r>
            <a:r>
              <a:rPr lang="ru-RU" sz="1600" dirty="0" smtClean="0">
                <a:solidFill>
                  <a:schemeClr val="tx2"/>
                </a:solidFill>
              </a:rPr>
              <a:t>» и КНЦДИЗ по хранению и </a:t>
            </a:r>
            <a:r>
              <a:rPr lang="ru-RU" sz="1600" dirty="0" smtClean="0">
                <a:solidFill>
                  <a:schemeClr val="tx2"/>
                </a:solidFill>
              </a:rPr>
              <a:t>поставке на 2019 год</a:t>
            </a:r>
            <a:endParaRPr lang="ru-RU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73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6"/>
          <p:cNvPicPr>
            <a:picLocks noChangeAspect="1" noChangeArrowheads="1"/>
          </p:cNvPicPr>
          <p:nvPr/>
        </p:nvPicPr>
        <p:blipFill rotWithShape="1">
          <a:blip r:embed="rId2" cstate="print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36"/>
          <a:stretch/>
        </p:blipFill>
        <p:spPr bwMode="auto">
          <a:xfrm>
            <a:off x="539552" y="1772816"/>
            <a:ext cx="1065696" cy="1655013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13426" y="116632"/>
            <a:ext cx="7704856" cy="720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943577" y="116632"/>
            <a:ext cx="485800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538858" y="116632"/>
            <a:ext cx="477416" cy="720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850156" y="240613"/>
            <a:ext cx="5314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  <a:latin typeface="+mj-lt"/>
              </a:rPr>
              <a:t>Количество пациентов на ПЗТ на 01.05.2019г. </a:t>
            </a:r>
            <a:endParaRPr lang="ru-RU" sz="2000" b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23" name="Picture 6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863"/>
          <a:stretch/>
        </p:blipFill>
        <p:spPr bwMode="auto">
          <a:xfrm>
            <a:off x="539552" y="3440855"/>
            <a:ext cx="1065696" cy="528507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 rotWithShape="1">
          <a:blip r:embed="rId2" cstate="print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36"/>
          <a:stretch/>
        </p:blipFill>
        <p:spPr bwMode="auto">
          <a:xfrm>
            <a:off x="1613133" y="1779964"/>
            <a:ext cx="1065696" cy="1655013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863"/>
          <a:stretch/>
        </p:blipFill>
        <p:spPr bwMode="auto">
          <a:xfrm>
            <a:off x="1613133" y="3427829"/>
            <a:ext cx="1065696" cy="528507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381473" y="140348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Всего на ПЗТ -  250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40362" y="2228745"/>
            <a:ext cx="174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Муж. -  199 (80%)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56379" y="3173501"/>
            <a:ext cx="1194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Жен.  - 51 (20%)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6" name="Picture 6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863"/>
          <a:stretch/>
        </p:blipFill>
        <p:spPr bwMode="auto">
          <a:xfrm>
            <a:off x="4543128" y="2373345"/>
            <a:ext cx="1065696" cy="528507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6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863"/>
          <a:stretch/>
        </p:blipFill>
        <p:spPr bwMode="auto">
          <a:xfrm>
            <a:off x="4543128" y="2899322"/>
            <a:ext cx="1065696" cy="528507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4348996" y="1618784"/>
            <a:ext cx="1406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ЛЖВ на ПЗТ – 79 (32%)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0" name="Picture 6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863"/>
          <a:stretch/>
        </p:blipFill>
        <p:spPr bwMode="auto">
          <a:xfrm>
            <a:off x="6977056" y="2551911"/>
            <a:ext cx="1065696" cy="528507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6688003" y="1941948"/>
            <a:ext cx="1643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ЛЖВ/ПЗТ  на АРТ – 73 (92%)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4" name="Стрелка вправо 43"/>
          <p:cNvSpPr/>
          <p:nvPr/>
        </p:nvSpPr>
        <p:spPr>
          <a:xfrm>
            <a:off x="5868144" y="2564136"/>
            <a:ext cx="822175" cy="504056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Прямоугольник 19"/>
          <p:cNvSpPr/>
          <p:nvPr/>
        </p:nvSpPr>
        <p:spPr>
          <a:xfrm>
            <a:off x="368278" y="4509120"/>
            <a:ext cx="6219945" cy="1728192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ru-RU" sz="1700" dirty="0" smtClean="0">
                <a:solidFill>
                  <a:schemeClr val="tx1"/>
                </a:solidFill>
              </a:rPr>
              <a:t>Оценочное число ЛУИН </a:t>
            </a:r>
            <a:r>
              <a:rPr lang="ru-RU" sz="1700" b="1" dirty="0" smtClean="0">
                <a:solidFill>
                  <a:schemeClr val="tx1"/>
                </a:solidFill>
              </a:rPr>
              <a:t>-  94 600</a:t>
            </a:r>
            <a:r>
              <a:rPr lang="ru-RU" sz="1700" dirty="0" smtClean="0">
                <a:solidFill>
                  <a:schemeClr val="tx1"/>
                </a:solidFill>
              </a:rPr>
              <a:t>,</a:t>
            </a:r>
          </a:p>
          <a:p>
            <a:pPr>
              <a:spcAft>
                <a:spcPts val="600"/>
              </a:spcAft>
            </a:pPr>
            <a:r>
              <a:rPr lang="ru-RU" sz="1700" dirty="0" smtClean="0">
                <a:solidFill>
                  <a:schemeClr val="tx1"/>
                </a:solidFill>
              </a:rPr>
              <a:t>В том числе опиоидных ЛУИН </a:t>
            </a:r>
            <a:r>
              <a:rPr lang="ru-RU" sz="1700" b="1" dirty="0" smtClean="0">
                <a:solidFill>
                  <a:schemeClr val="tx1"/>
                </a:solidFill>
              </a:rPr>
              <a:t>-  84 200</a:t>
            </a:r>
          </a:p>
          <a:p>
            <a:pPr>
              <a:spcAft>
                <a:spcPts val="600"/>
              </a:spcAft>
            </a:pPr>
            <a:r>
              <a:rPr lang="ru-RU" sz="1700" dirty="0" smtClean="0">
                <a:solidFill>
                  <a:schemeClr val="tx1"/>
                </a:solidFill>
              </a:rPr>
              <a:t>На учете  ЦПЗ – </a:t>
            </a:r>
            <a:r>
              <a:rPr lang="ru-RU" sz="1700" b="1" dirty="0" smtClean="0">
                <a:solidFill>
                  <a:schemeClr val="tx1"/>
                </a:solidFill>
              </a:rPr>
              <a:t>9 939</a:t>
            </a:r>
            <a:r>
              <a:rPr lang="ru-RU" sz="1700" dirty="0" smtClean="0">
                <a:solidFill>
                  <a:schemeClr val="tx1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endParaRPr lang="ru-RU" sz="17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1700" dirty="0" smtClean="0">
                <a:solidFill>
                  <a:schemeClr val="tx1"/>
                </a:solidFill>
              </a:rPr>
              <a:t>Охват ПЗТ – 0,3%, от оценочного числа опиоидных  ЛУИН </a:t>
            </a:r>
            <a:endParaRPr lang="en-US" sz="1700" dirty="0" smtClean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76255" y="4365104"/>
            <a:ext cx="2027967" cy="2026282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7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Индикаторы охвата ПЗТ </a:t>
            </a:r>
            <a:r>
              <a:rPr lang="ru-RU" sz="1200" b="1" dirty="0" smtClean="0">
                <a:solidFill>
                  <a:schemeClr val="tx1"/>
                </a:solidFill>
              </a:rPr>
              <a:t>(ВОЗ, ЮНЭЙДС, ЮНОДС)</a:t>
            </a:r>
            <a:r>
              <a:rPr lang="ru-RU" sz="1400" b="1" dirty="0" smtClean="0">
                <a:solidFill>
                  <a:schemeClr val="tx1"/>
                </a:solidFill>
              </a:rPr>
              <a:t>: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1)Низкий – &lt;20%, 2)средний – 20–40%, 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3)высокий – &gt;40%.  </a:t>
            </a:r>
          </a:p>
          <a:p>
            <a:pPr>
              <a:buFontTx/>
              <a:buChar char="-"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05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Группа 33"/>
          <p:cNvGrpSpPr/>
          <p:nvPr/>
        </p:nvGrpSpPr>
        <p:grpSpPr>
          <a:xfrm>
            <a:off x="553044" y="1626599"/>
            <a:ext cx="8684247" cy="4865172"/>
            <a:chOff x="-8525398" y="1437075"/>
            <a:chExt cx="8684247" cy="4865172"/>
          </a:xfrm>
        </p:grpSpPr>
        <p:pic>
          <p:nvPicPr>
            <p:cNvPr id="35" name="Рисунок 3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84" t="26687" r="12319" b="13264"/>
            <a:stretch/>
          </p:blipFill>
          <p:spPr>
            <a:xfrm>
              <a:off x="-8525398" y="1437075"/>
              <a:ext cx="8684247" cy="4865172"/>
            </a:xfrm>
            <a:prstGeom prst="rect">
              <a:avLst/>
            </a:prstGeom>
          </p:spPr>
        </p:pic>
        <p:sp>
          <p:nvSpPr>
            <p:cNvPr id="36" name="5-конечная звезда 35"/>
            <p:cNvSpPr/>
            <p:nvPr/>
          </p:nvSpPr>
          <p:spPr>
            <a:xfrm>
              <a:off x="-3656856" y="2880840"/>
              <a:ext cx="395357" cy="369212"/>
            </a:xfrm>
            <a:prstGeom prst="star5">
              <a:avLst/>
            </a:prstGeom>
            <a:solidFill>
              <a:srgbClr val="EAF5FC"/>
            </a:solidFill>
            <a:ln w="28575">
              <a:solidFill>
                <a:srgbClr val="99C1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5-конечная звезда 36"/>
            <p:cNvSpPr/>
            <p:nvPr/>
          </p:nvSpPr>
          <p:spPr>
            <a:xfrm>
              <a:off x="-2180007" y="5166840"/>
              <a:ext cx="395357" cy="369212"/>
            </a:xfrm>
            <a:prstGeom prst="star5">
              <a:avLst/>
            </a:prstGeom>
            <a:solidFill>
              <a:srgbClr val="EAF5FC"/>
            </a:solidFill>
            <a:ln w="28575">
              <a:solidFill>
                <a:srgbClr val="99C1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46023" y="145387"/>
            <a:ext cx="9109596" cy="648072"/>
            <a:chOff x="-3696" y="145387"/>
            <a:chExt cx="9109596" cy="648072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-3696" y="145387"/>
              <a:ext cx="9109596" cy="648072"/>
              <a:chOff x="0" y="126157"/>
              <a:chExt cx="9109596" cy="648072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0" y="126157"/>
                <a:ext cx="1014042" cy="64807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1117850" y="126157"/>
                <a:ext cx="485800" cy="648072"/>
              </a:xfrm>
              <a:prstGeom prst="rect">
                <a:avLst/>
              </a:prstGeom>
              <a:solidFill>
                <a:srgbClr val="DD2E27"/>
              </a:solidFill>
              <a:ln>
                <a:solidFill>
                  <a:srgbClr val="DD2E27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/>
                  <a:t>3</a:t>
                </a:r>
                <a:endParaRPr lang="ru-RU" b="1" dirty="0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1707458" y="126157"/>
                <a:ext cx="7402138" cy="64807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4848546" y="191309"/>
              <a:ext cx="184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ru-RU" sz="20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1698362" y="1626599"/>
            <a:ext cx="6399806" cy="94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2"/>
                </a:solidFill>
              </a:rPr>
              <a:t> </a:t>
            </a:r>
            <a:r>
              <a:rPr lang="ru-RU" sz="1600" b="1" dirty="0" smtClean="0">
                <a:solidFill>
                  <a:schemeClr val="tx2"/>
                </a:solidFill>
              </a:rPr>
              <a:t>Остаток на </a:t>
            </a:r>
            <a:r>
              <a:rPr lang="ru-RU" sz="1600" b="1" dirty="0">
                <a:solidFill>
                  <a:schemeClr val="tx2"/>
                </a:solidFill>
              </a:rPr>
              <a:t>01.04.2019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smtClean="0">
                <a:solidFill>
                  <a:schemeClr val="tx2"/>
                </a:solidFill>
              </a:rPr>
              <a:t> (срок  годности сентябрь, 2019 -</a:t>
            </a:r>
            <a:r>
              <a:rPr lang="ru-RU" sz="1600" b="1" dirty="0" smtClean="0">
                <a:solidFill>
                  <a:schemeClr val="tx2"/>
                </a:solidFill>
              </a:rPr>
              <a:t>1 кг 825 </a:t>
            </a:r>
            <a:r>
              <a:rPr lang="ru-RU" sz="1600" b="1" dirty="0" err="1" smtClean="0">
                <a:solidFill>
                  <a:schemeClr val="tx2"/>
                </a:solidFill>
              </a:rPr>
              <a:t>грам</a:t>
            </a:r>
            <a:r>
              <a:rPr lang="ru-RU" sz="1600" dirty="0" smtClean="0">
                <a:solidFill>
                  <a:schemeClr val="tx2"/>
                </a:solidFill>
              </a:rPr>
              <a:t>:</a:t>
            </a:r>
          </a:p>
          <a:p>
            <a:r>
              <a:rPr lang="ru-RU" sz="1600" dirty="0" smtClean="0">
                <a:solidFill>
                  <a:schemeClr val="tx2"/>
                </a:solidFill>
              </a:rPr>
              <a:t>  - склад  (</a:t>
            </a:r>
            <a:r>
              <a:rPr lang="ru-RU" sz="1600" dirty="0" err="1" smtClean="0">
                <a:solidFill>
                  <a:schemeClr val="tx2"/>
                </a:solidFill>
              </a:rPr>
              <a:t>Хим</a:t>
            </a:r>
            <a:r>
              <a:rPr lang="ru-RU" sz="1600" dirty="0" smtClean="0">
                <a:solidFill>
                  <a:schemeClr val="tx2"/>
                </a:solidFill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</a:rPr>
              <a:t>Фарм</a:t>
            </a:r>
            <a:r>
              <a:rPr lang="ru-RU" sz="1600" dirty="0" smtClean="0">
                <a:solidFill>
                  <a:schemeClr val="tx2"/>
                </a:solidFill>
              </a:rPr>
              <a:t>)-</a:t>
            </a:r>
            <a:r>
              <a:rPr lang="ru-RU" sz="1600" dirty="0" smtClean="0">
                <a:solidFill>
                  <a:schemeClr val="tx2"/>
                </a:solidFill>
              </a:rPr>
              <a:t> 38 </a:t>
            </a:r>
            <a:r>
              <a:rPr lang="ru-RU" sz="1600" dirty="0" err="1" smtClean="0">
                <a:solidFill>
                  <a:schemeClr val="tx2"/>
                </a:solidFill>
              </a:rPr>
              <a:t>фл</a:t>
            </a:r>
            <a:r>
              <a:rPr lang="ru-RU" sz="1600" dirty="0" smtClean="0">
                <a:solidFill>
                  <a:schemeClr val="tx2"/>
                </a:solidFill>
              </a:rPr>
              <a:t>. (190 </a:t>
            </a:r>
            <a:r>
              <a:rPr lang="ru-RU" sz="1600" dirty="0" err="1" smtClean="0">
                <a:solidFill>
                  <a:schemeClr val="tx2"/>
                </a:solidFill>
              </a:rPr>
              <a:t>гр</a:t>
            </a:r>
            <a:r>
              <a:rPr lang="ru-RU" sz="1600" dirty="0" smtClean="0">
                <a:solidFill>
                  <a:schemeClr val="tx2"/>
                </a:solidFill>
              </a:rPr>
              <a:t> .)</a:t>
            </a:r>
          </a:p>
          <a:p>
            <a:r>
              <a:rPr lang="ru-RU" sz="1600" dirty="0" smtClean="0">
                <a:solidFill>
                  <a:schemeClr val="tx2"/>
                </a:solidFill>
              </a:rPr>
              <a:t>  - сайты </a:t>
            </a:r>
            <a:r>
              <a:rPr lang="ru-RU" sz="1600" dirty="0" smtClean="0">
                <a:solidFill>
                  <a:schemeClr val="tx2"/>
                </a:solidFill>
              </a:rPr>
              <a:t>327 флаконов (1кг 635)</a:t>
            </a:r>
            <a:endParaRPr lang="ru-RU" sz="1600" dirty="0" smtClean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8562" y="284757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+mj-lt"/>
              </a:rPr>
              <a:t>Остаток метадона  </a:t>
            </a:r>
            <a:endParaRPr lang="ru-RU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24074"/>
              </p:ext>
            </p:extLst>
          </p:nvPr>
        </p:nvGraphicFramePr>
        <p:xfrm>
          <a:off x="2483760" y="2868076"/>
          <a:ext cx="4368800" cy="2857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3067"/>
                <a:gridCol w="2635733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 сайта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Остаток флаконов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г.Павлодар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г.Экибастуз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г.Усть-Каменогорск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г.Семей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г.Караганда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г.Темиртау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г.Актобе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г.Алматы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г.Атырау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г.Жамбыл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г.Костанай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г.Кызылорда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г.Уральск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327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03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Проблемы и пути решения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861229"/>
              </p:ext>
            </p:extLst>
          </p:nvPr>
        </p:nvGraphicFramePr>
        <p:xfrm>
          <a:off x="457200" y="1600200"/>
          <a:ext cx="8229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Проблемы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Пути решения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Хранение</a:t>
                      </a:r>
                      <a:r>
                        <a:rPr lang="ru-RU" baseline="0" dirty="0" smtClean="0"/>
                        <a:t> и поставка препарата, начиная  с 01.01.2020 года.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Поиск</a:t>
                      </a:r>
                      <a:r>
                        <a:rPr lang="ru-RU" baseline="0" dirty="0" smtClean="0"/>
                        <a:t> решения : изменения НПА,  поиск нового Поставщика.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Окончание регистрационного</a:t>
                      </a:r>
                      <a:r>
                        <a:rPr lang="ru-RU" baseline="0" dirty="0" smtClean="0"/>
                        <a:t> свидетельства (РК-ЛС-5-121922) -11.12.2020 года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Продлить лицензию </a:t>
                      </a:r>
                    </a:p>
                    <a:p>
                      <a:r>
                        <a:rPr lang="ru-RU" dirty="0" smtClean="0"/>
                        <a:t> Определить компанию</a:t>
                      </a:r>
                      <a:r>
                        <a:rPr lang="ru-RU" baseline="0" dirty="0" smtClean="0"/>
                        <a:t> -дистрибьютора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Осуществить  закуп препарата </a:t>
                      </a:r>
                    </a:p>
                    <a:p>
                      <a:r>
                        <a:rPr lang="ru-RU" dirty="0" smtClean="0"/>
                        <a:t>в 2020 году за счет средств гранта ГФ.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Определить организатора закупок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(п.4 Дорожной карты)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Увеличить доступность  пациентов к программе,  не только  ЛЖВ/ЛУИН, но и ЛУИН не ЛЖВ.</a:t>
                      </a:r>
                    </a:p>
                    <a:p>
                      <a:r>
                        <a:rPr lang="ru-RU" baseline="0" dirty="0" smtClean="0"/>
                        <a:t>(</a:t>
                      </a:r>
                      <a:r>
                        <a:rPr lang="ru-RU" baseline="0" smtClean="0"/>
                        <a:t>п.1-2 Дорожной карты)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2514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373</Words>
  <Application>Microsoft Office PowerPoint</Application>
  <PresentationFormat>Экран (4:3)</PresentationFormat>
  <Paragraphs>82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Реализация ПЗТ в РК  СКК 14 мая 2019 года г.Алматы</vt:lpstr>
      <vt:lpstr>Презентация PowerPoint</vt:lpstr>
      <vt:lpstr>Презентация PowerPoint</vt:lpstr>
      <vt:lpstr>Презентация PowerPoint</vt:lpstr>
      <vt:lpstr>Проблемы и пути решения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22</cp:revision>
  <dcterms:created xsi:type="dcterms:W3CDTF">2019-05-13T06:36:39Z</dcterms:created>
  <dcterms:modified xsi:type="dcterms:W3CDTF">2019-05-13T12:59:10Z</dcterms:modified>
</cp:coreProperties>
</file>