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338" r:id="rId3"/>
    <p:sldId id="337" r:id="rId4"/>
    <p:sldId id="309" r:id="rId5"/>
    <p:sldId id="268" r:id="rId6"/>
    <p:sldId id="267" r:id="rId7"/>
    <p:sldId id="270" r:id="rId8"/>
    <p:sldId id="332" r:id="rId9"/>
    <p:sldId id="333" r:id="rId10"/>
    <p:sldId id="34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362" autoAdjust="0"/>
    <p:restoredTop sz="85714" autoAdjust="0"/>
  </p:normalViewPr>
  <p:slideViewPr>
    <p:cSldViewPr snapToGrid="0" snapToObjects="1">
      <p:cViewPr varScale="1">
        <p:scale>
          <a:sx n="62" d="100"/>
          <a:sy n="62" d="100"/>
        </p:scale>
        <p:origin x="9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Алматы</a:t>
            </a:r>
            <a:endParaRPr lang="en-US" dirty="0"/>
          </a:p>
          <a:p>
            <a:pPr>
              <a:defRPr/>
            </a:pPr>
            <a:r>
              <a:rPr lang="en-US" sz="2000" dirty="0"/>
              <a:t>22%(n:186)</a:t>
            </a:r>
          </a:p>
        </c:rich>
      </c:tx>
      <c:layout>
        <c:manualLayout>
          <c:xMode val="edge"/>
          <c:yMode val="edge"/>
          <c:x val="4.8744678637731298E-2"/>
          <c:y val="9.2859143940122096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Almaty</c:v>
                </c:pt>
              </c:strCache>
            </c:strRef>
          </c:tx>
          <c:explosion val="20"/>
          <c:dLbls>
            <c:dLbl>
              <c:idx val="0"/>
              <c:layout>
                <c:manualLayout>
                  <c:x val="3.5622579424051802E-2"/>
                  <c:y val="-4.964086073210310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561-49DB-BCE7-D613CC93D616}"/>
                </c:ext>
              </c:extLst>
            </c:dLbl>
            <c:dLbl>
              <c:idx val="1"/>
              <c:layout>
                <c:manualLayout>
                  <c:x val="0.14018505222452099"/>
                  <c:y val="0.1342208861370839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61-49DB-BCE7-D613CC93D616}"/>
                </c:ext>
              </c:extLst>
            </c:dLbl>
            <c:dLbl>
              <c:idx val="2"/>
              <c:layout>
                <c:manualLayout>
                  <c:x val="-0.10173501405745899"/>
                  <c:y val="-0.27397081995957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561-49DB-BCE7-D613CC93D6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HIV - Old</c:v>
                </c:pt>
                <c:pt idx="1">
                  <c:v>HIV - New</c:v>
                </c:pt>
                <c:pt idx="2">
                  <c:v>negative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</c:v>
                </c:pt>
                <c:pt idx="1">
                  <c:v>12</c:v>
                </c:pt>
                <c:pt idx="2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61-49DB-BCE7-D613CC93D61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err="1"/>
              <a:t>Нур</a:t>
            </a:r>
            <a:r>
              <a:rPr lang="ru-RU" dirty="0"/>
              <a:t>-Султан</a:t>
            </a:r>
            <a:endParaRPr lang="en-US" dirty="0"/>
          </a:p>
          <a:p>
            <a:pPr>
              <a:defRPr/>
            </a:pPr>
            <a:r>
              <a:rPr lang="en-US" sz="2000" dirty="0"/>
              <a:t>15,7%</a:t>
            </a:r>
            <a:r>
              <a:rPr lang="en-US" sz="2000" baseline="0" dirty="0"/>
              <a:t> (n</a:t>
            </a:r>
            <a:r>
              <a:rPr lang="en-US" sz="2000" dirty="0"/>
              <a:t>: 141)</a:t>
            </a:r>
          </a:p>
        </c:rich>
      </c:tx>
      <c:layout>
        <c:manualLayout>
          <c:xMode val="edge"/>
          <c:yMode val="edge"/>
          <c:x val="4.8744678637731298E-2"/>
          <c:y val="9.2859143940122096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Nur-Sultan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3.5622579424051802E-2"/>
                  <c:y val="-4.96408607321031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ru-RU" sz="1200" b="1" i="0" u="none" strike="noStrike" kern="1200" baseline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1C2-4632-9A66-0F40244F8680}"/>
                </c:ext>
              </c:extLst>
            </c:dLbl>
            <c:dLbl>
              <c:idx val="1"/>
              <c:layout>
                <c:manualLayout>
                  <c:x val="0.14018505222452099"/>
                  <c:y val="0.1342208861370839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ru-RU" sz="1200" b="1" i="0" u="none" strike="noStrike" kern="1200" baseline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1C2-4632-9A66-0F40244F8680}"/>
                </c:ext>
              </c:extLst>
            </c:dLbl>
            <c:dLbl>
              <c:idx val="2"/>
              <c:layout>
                <c:manualLayout>
                  <c:x val="-9.8451701785163298E-2"/>
                  <c:y val="-0.1288223500793760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1C2-4632-9A66-0F40244F86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200" b="0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HIV - Old</c:v>
                </c:pt>
                <c:pt idx="1">
                  <c:v>HIV - New</c:v>
                </c:pt>
                <c:pt idx="2">
                  <c:v>negative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</c:v>
                </c:pt>
                <c:pt idx="1">
                  <c:v>9.7000000000000011</c:v>
                </c:pt>
                <c:pt idx="2">
                  <c:v>84.3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1C2-4632-9A66-0F40244F868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Шымкент</a:t>
            </a:r>
            <a:endParaRPr lang="en-US" dirty="0"/>
          </a:p>
          <a:p>
            <a:pPr>
              <a:defRPr/>
            </a:pPr>
            <a:r>
              <a:rPr lang="en-US" sz="2000" dirty="0"/>
              <a:t>21,7% (n: 151)</a:t>
            </a:r>
          </a:p>
        </c:rich>
      </c:tx>
      <c:layout>
        <c:manualLayout>
          <c:xMode val="edge"/>
          <c:yMode val="edge"/>
          <c:x val="4.8744678637731298E-2"/>
          <c:y val="9.285914394012209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0888185487023001"/>
          <c:y val="0.32498833137565902"/>
          <c:w val="0.43203016661181598"/>
          <c:h val="0.6499884604125789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Shymkent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8.5720016379129294E-2"/>
                  <c:y val="-5.17054625383700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D11-40AB-994B-778CD4651D80}"/>
                </c:ext>
              </c:extLst>
            </c:dLbl>
            <c:dLbl>
              <c:idx val="1"/>
              <c:layout>
                <c:manualLayout>
                  <c:x val="3.9178318580926401E-2"/>
                  <c:y val="-5.497710147684600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D11-40AB-994B-778CD4651D80}"/>
                </c:ext>
              </c:extLst>
            </c:dLbl>
            <c:dLbl>
              <c:idx val="2"/>
              <c:layout>
                <c:manualLayout>
                  <c:x val="-0.127043623522135"/>
                  <c:y val="-0.20730407955752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D11-40AB-994B-778CD4651D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HIV - Old</c:v>
                </c:pt>
                <c:pt idx="1">
                  <c:v>HIV - New</c:v>
                </c:pt>
                <c:pt idx="2">
                  <c:v>negative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6.7</c:v>
                </c:pt>
                <c:pt idx="1">
                  <c:v>15</c:v>
                </c:pt>
                <c:pt idx="2">
                  <c:v>78.3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11-40AB-994B-778CD4651D8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03EFC-133F-AF4E-B914-8AEEFD8A72FA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C147F-8F1E-1E41-BA52-16B19A8DC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98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C147F-8F1E-1E41-BA52-16B19A8DC9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10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Демонстрационные проекты осуществляются во многих странах для изучения того, как можно внедрить </a:t>
            </a:r>
            <a:r>
              <a:rPr lang="ru-RU" b="1" dirty="0">
                <a:solidFill>
                  <a:srgbClr val="FF0000"/>
                </a:solidFill>
              </a:rPr>
              <a:t>ДКП в рамках существующих служб здравоохранения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C147F-8F1E-1E41-BA52-16B19A8DC9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40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C147F-8F1E-1E41-BA52-16B19A8DC97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3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C147F-8F1E-1E41-BA52-16B19A8DC97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99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9E2-FF2A-924F-A26F-D9CD4314988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1A19-3454-BE47-9BD2-DDF5D0A9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219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9E2-FF2A-924F-A26F-D9CD4314988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1A19-3454-BE47-9BD2-DDF5D0A9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2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9E2-FF2A-924F-A26F-D9CD4314988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1A19-3454-BE47-9BD2-DDF5D0A9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24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9E2-FF2A-924F-A26F-D9CD4314988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1A19-3454-BE47-9BD2-DDF5D0A9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789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9E2-FF2A-924F-A26F-D9CD4314988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1A19-3454-BE47-9BD2-DDF5D0A9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9E2-FF2A-924F-A26F-D9CD4314988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1A19-3454-BE47-9BD2-DDF5D0A9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68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9E2-FF2A-924F-A26F-D9CD4314988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1A19-3454-BE47-9BD2-DDF5D0A9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8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9E2-FF2A-924F-A26F-D9CD4314988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1A19-3454-BE47-9BD2-DDF5D0A9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30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9E2-FF2A-924F-A26F-D9CD4314988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1A19-3454-BE47-9BD2-DDF5D0A9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70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9E2-FF2A-924F-A26F-D9CD4314988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1A19-3454-BE47-9BD2-DDF5D0A9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78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9E2-FF2A-924F-A26F-D9CD4314988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C1A19-3454-BE47-9BD2-DDF5D0A9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58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2B9E2-FF2A-924F-A26F-D9CD4314988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C1A19-3454-BE47-9BD2-DDF5D0A9F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4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tif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1600200"/>
            <a:ext cx="9143999" cy="2286000"/>
          </a:xfrm>
        </p:spPr>
        <p:txBody>
          <a:bodyPr/>
          <a:lstStyle/>
          <a:p>
            <a:r>
              <a:rPr lang="ru-RU" sz="3200" b="1" dirty="0">
                <a:latin typeface="Arial"/>
                <a:cs typeface="Arial"/>
              </a:rPr>
              <a:t>Внедрение до-контактной профилактики (ДКП) среди МСМ/ТГЛ в Казахстане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0" y="5105400"/>
            <a:ext cx="8839200" cy="1600200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  <a:p>
            <a:r>
              <a:rPr lang="ru-RU" sz="3600" b="1" dirty="0">
                <a:solidFill>
                  <a:srgbClr val="000000"/>
                </a:solidFill>
              </a:rPr>
              <a:t>Асель Терликбаева, Генеральный менеджер, Центр Изучения Глобального Здоровья в Центральной Азии</a:t>
            </a:r>
          </a:p>
          <a:p>
            <a:r>
              <a:rPr lang="ru-RU" sz="3600" b="1" dirty="0">
                <a:solidFill>
                  <a:srgbClr val="000000"/>
                </a:solidFill>
              </a:rPr>
              <a:t>20 сентября 2019 года</a:t>
            </a:r>
            <a:endParaRPr lang="en-US" sz="3600" b="1" dirty="0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755" y="0"/>
            <a:ext cx="3470845" cy="12594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52400"/>
            <a:ext cx="4114800" cy="780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23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Проект решений СКК</a:t>
            </a: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Поддержать демонстрационный проект по ДКП в г. Алматы</a:t>
            </a:r>
          </a:p>
          <a:p>
            <a:r>
              <a:rPr lang="ru-RU" dirty="0"/>
              <a:t>Изучить вопрос о включении ДКП в пакет услуг в рамках ОСМС; </a:t>
            </a:r>
            <a:endParaRPr lang="en-US" dirty="0"/>
          </a:p>
          <a:p>
            <a:r>
              <a:rPr lang="ru-RU"/>
              <a:t>В ходе</a:t>
            </a:r>
          </a:p>
          <a:p>
            <a:r>
              <a:rPr lang="ru-RU" dirty="0"/>
              <a:t>Разработать нормативную базу для внедрения ДКП в Казахстане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76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4952" y="61277"/>
            <a:ext cx="6275966" cy="1108329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Arial"/>
                <a:cs typeface="Arial"/>
              </a:rPr>
              <a:t>Исследование </a:t>
            </a:r>
            <a:r>
              <a:rPr lang="en-US" sz="2400" b="1" dirty="0">
                <a:solidFill>
                  <a:srgbClr val="000000"/>
                </a:solidFill>
                <a:latin typeface="Arial"/>
                <a:cs typeface="Arial"/>
              </a:rPr>
              <a:t>UNI</a:t>
            </a:r>
            <a:br>
              <a:rPr lang="en-US" sz="2400" b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2400" b="1" dirty="0">
                <a:solidFill>
                  <a:srgbClr val="000000"/>
                </a:solidFill>
                <a:latin typeface="Arial"/>
                <a:cs typeface="Arial"/>
              </a:rPr>
              <a:t>Доля положительных случаев ВИЧ</a:t>
            </a:r>
            <a:br>
              <a:rPr lang="ru-RU" sz="2400" b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sz="2400" b="1" dirty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ru-RU" sz="2400" b="1" dirty="0">
                <a:solidFill>
                  <a:srgbClr val="000000"/>
                </a:solidFill>
                <a:latin typeface="Arial"/>
                <a:cs typeface="Arial"/>
              </a:rPr>
              <a:t>27</a:t>
            </a:r>
            <a:r>
              <a:rPr lang="en-US" sz="2400" b="1" dirty="0">
                <a:solidFill>
                  <a:srgbClr val="000000"/>
                </a:solidFill>
                <a:latin typeface="Arial"/>
                <a:cs typeface="Arial"/>
              </a:rPr>
              <a:t>.06.</a:t>
            </a:r>
            <a:r>
              <a:rPr lang="ru-RU" sz="2400" b="1" dirty="0">
                <a:solidFill>
                  <a:srgbClr val="000000"/>
                </a:solidFill>
                <a:latin typeface="Arial"/>
                <a:cs typeface="Arial"/>
              </a:rPr>
              <a:t>18</a:t>
            </a:r>
            <a:r>
              <a:rPr lang="en-US" sz="2400" b="1" dirty="0">
                <a:solidFill>
                  <a:srgbClr val="000000"/>
                </a:solidFill>
                <a:latin typeface="Arial"/>
                <a:cs typeface="Arial"/>
              </a:rPr>
              <a:t> - </a:t>
            </a:r>
            <a:r>
              <a:rPr lang="ru-RU" sz="240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Arial"/>
                <a:cs typeface="Arial"/>
              </a:rPr>
              <a:t>0</a:t>
            </a:r>
            <a:r>
              <a:rPr lang="ru-RU" sz="2400" b="1" dirty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lang="en-US" sz="2400" b="1" dirty="0">
                <a:solidFill>
                  <a:srgbClr val="000000"/>
                </a:solidFill>
                <a:latin typeface="Arial"/>
                <a:cs typeface="Arial"/>
              </a:rPr>
              <a:t>.08.</a:t>
            </a:r>
            <a:r>
              <a:rPr lang="ru-RU" sz="2400" b="1" dirty="0">
                <a:solidFill>
                  <a:srgbClr val="000000"/>
                </a:solidFill>
                <a:latin typeface="Arial"/>
                <a:cs typeface="Arial"/>
              </a:rPr>
              <a:t>19</a:t>
            </a:r>
            <a:r>
              <a:rPr lang="en-US" sz="2400" b="1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ru-RU" sz="2400" b="1" dirty="0">
                <a:solidFill>
                  <a:srgbClr val="000000"/>
                </a:solidFill>
                <a:latin typeface="Arial"/>
                <a:cs typeface="Arial"/>
              </a:rPr>
              <a:t>, %</a:t>
            </a:r>
            <a:endParaRPr lang="ru-RU" sz="2400" b="1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09652561"/>
              </p:ext>
            </p:extLst>
          </p:nvPr>
        </p:nvGraphicFramePr>
        <p:xfrm>
          <a:off x="236219" y="1204279"/>
          <a:ext cx="4137661" cy="2712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554982090"/>
              </p:ext>
            </p:extLst>
          </p:nvPr>
        </p:nvGraphicFramePr>
        <p:xfrm>
          <a:off x="4632960" y="1204279"/>
          <a:ext cx="4080803" cy="2712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044034727"/>
              </p:ext>
            </p:extLst>
          </p:nvPr>
        </p:nvGraphicFramePr>
        <p:xfrm>
          <a:off x="2485878" y="4084956"/>
          <a:ext cx="4080803" cy="2712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754" y="0"/>
            <a:ext cx="2651706" cy="96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52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4952" y="0"/>
            <a:ext cx="6288331" cy="1026915"/>
          </a:xfrm>
        </p:spPr>
        <p:txBody>
          <a:bodyPr>
            <a:normAutofit fontScale="90000"/>
          </a:bodyPr>
          <a:lstStyle/>
          <a:p>
            <a:br>
              <a:rPr lang="ru-RU" sz="3600" b="1" dirty="0">
                <a:latin typeface="Arial"/>
                <a:cs typeface="Arial"/>
              </a:rPr>
            </a:br>
            <a:r>
              <a:rPr lang="ru-RU" sz="3100" b="1" dirty="0">
                <a:latin typeface="Arial"/>
                <a:cs typeface="Arial"/>
              </a:rPr>
              <a:t>Что такое </a:t>
            </a:r>
            <a:r>
              <a:rPr lang="ru-RU" sz="3100" b="1" dirty="0" err="1">
                <a:latin typeface="Arial"/>
                <a:cs typeface="Arial"/>
              </a:rPr>
              <a:t>Доконтактная</a:t>
            </a:r>
            <a:r>
              <a:rPr lang="ru-RU" sz="3100" b="1" dirty="0">
                <a:latin typeface="Arial"/>
                <a:cs typeface="Arial"/>
              </a:rPr>
              <a:t> профилактика (ДКП)? </a:t>
            </a:r>
            <a:br>
              <a:rPr lang="ru-RU" sz="3100" dirty="0">
                <a:latin typeface="Arial"/>
                <a:cs typeface="Arial"/>
              </a:rPr>
            </a:br>
            <a:endParaRPr lang="ru-RU" sz="3100" dirty="0">
              <a:latin typeface="Arial"/>
              <a:cs typeface="Arial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962190"/>
            <a:ext cx="9144000" cy="5895810"/>
          </a:xfrm>
        </p:spPr>
        <p:txBody>
          <a:bodyPr>
            <a:noAutofit/>
          </a:bodyPr>
          <a:lstStyle/>
          <a:p>
            <a:r>
              <a:rPr lang="ru-RU" sz="2000" dirty="0">
                <a:latin typeface="+mj-lt"/>
                <a:cs typeface="Arial" panose="020B0604020202020204" pitchFamily="34" charset="0"/>
              </a:rPr>
              <a:t>ДКП – 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+mj-lt"/>
                <a:cs typeface="Arial" panose="020B0604020202020204" pitchFamily="34" charset="0"/>
              </a:rPr>
              <a:t>рекомендованный ВОЗ метод химиопрофилактики, при котором ВИЧ-отрицательный человек принимает антиретровирусные препараты для предотвращения заражения ВИЧ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 сентябре 2015 ВОЗ выпустила рекомендацию в поддержку внедрения ДКП для профилактики ВИЧ для людей с высоким риском заражения ВИЧ (людей в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серодискордантных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парах, работников секс-бизнеса, МСМ, ЛУИН, и ТГЛ)</a:t>
            </a:r>
            <a:endParaRPr lang="ru-RU" sz="1800" dirty="0">
              <a:latin typeface="+mj-lt"/>
              <a:cs typeface="Arial" panose="020B0604020202020204" pitchFamily="34" charset="0"/>
            </a:endParaRPr>
          </a:p>
          <a:p>
            <a:endParaRPr lang="ru-RU" sz="2000" dirty="0">
              <a:latin typeface="+mj-lt"/>
              <a:cs typeface="Arial" panose="020B0604020202020204" pitchFamily="34" charset="0"/>
            </a:endParaRPr>
          </a:p>
          <a:p>
            <a:r>
              <a:rPr lang="ru-RU" sz="2000" dirty="0">
                <a:latin typeface="+mj-lt"/>
                <a:cs typeface="Arial" panose="020B0604020202020204" pitchFamily="34" charset="0"/>
              </a:rPr>
              <a:t>ДКП обеспечивает высокий уровень защиты при постоянном использовании (снижение риска ВИЧ&gt; 90%)</a:t>
            </a:r>
          </a:p>
          <a:p>
            <a:pPr marL="0" indent="0">
              <a:buNone/>
            </a:pPr>
            <a:endParaRPr lang="ru-RU" sz="2000" dirty="0">
              <a:latin typeface="+mj-lt"/>
              <a:cs typeface="Arial" panose="020B0604020202020204" pitchFamily="34" charset="0"/>
            </a:endParaRPr>
          </a:p>
          <a:p>
            <a:r>
              <a:rPr lang="ru-RU" sz="2000" b="1" dirty="0">
                <a:solidFill>
                  <a:srgbClr val="FF0000"/>
                </a:solidFill>
              </a:rPr>
              <a:t>12 испытаний </a:t>
            </a:r>
            <a:r>
              <a:rPr lang="ru-RU" sz="2000" dirty="0"/>
              <a:t>эффективности перорального приема ДКП (только TDF или TDF / FTC) проводились в </a:t>
            </a:r>
            <a:r>
              <a:rPr lang="ru-RU" sz="2000" b="1" dirty="0">
                <a:solidFill>
                  <a:srgbClr val="FF0000"/>
                </a:solidFill>
              </a:rPr>
              <a:t>18 странах</a:t>
            </a:r>
            <a:r>
              <a:rPr lang="ru-RU" sz="2000" dirty="0"/>
              <a:t> среди различных групп населения, включая </a:t>
            </a:r>
            <a:r>
              <a:rPr lang="ru-RU" sz="2000" dirty="0" err="1"/>
              <a:t>серодискордантные</a:t>
            </a:r>
            <a:r>
              <a:rPr lang="ru-RU" sz="2000" dirty="0"/>
              <a:t> пары, гетеросексуальных мужчин, гетеросексуальных женщины, МСМ, ЛУИН, и ТГЛ. </a:t>
            </a:r>
            <a:endParaRPr lang="en-US" sz="2000" dirty="0"/>
          </a:p>
          <a:p>
            <a:endParaRPr lang="ru-RU" sz="2400" dirty="0">
              <a:latin typeface="+mj-lt"/>
              <a:cs typeface="Arial" panose="020B0604020202020204" pitchFamily="34" charset="0"/>
            </a:endParaRPr>
          </a:p>
          <a:p>
            <a:endParaRPr lang="en-US" sz="2000" dirty="0">
              <a:latin typeface="Arial"/>
              <a:cs typeface="Arial"/>
            </a:endParaRPr>
          </a:p>
          <a:p>
            <a:endParaRPr lang="ru-RU" sz="2000" dirty="0">
              <a:latin typeface="Arial"/>
              <a:cs typeface="Arial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EA4B-1577-4254-94DB-733841F2984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754" y="0"/>
            <a:ext cx="2651706" cy="962189"/>
          </a:xfrm>
          <a:prstGeom prst="rect">
            <a:avLst/>
          </a:prstGeom>
        </p:spPr>
      </p:pic>
      <p:pic>
        <p:nvPicPr>
          <p:cNvPr id="8" name="Picture 2" descr="iPrEx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12" y="5878493"/>
            <a:ext cx="1292773" cy="982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Image result for proud prep study 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261" y="5878493"/>
            <a:ext cx="1105958" cy="95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Image result for ipergay 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805" y="5787010"/>
            <a:ext cx="1773875" cy="113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23326" y="5983641"/>
            <a:ext cx="2122413" cy="737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075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1865" y="274638"/>
            <a:ext cx="5215467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Виды ДКП, рекомендованные для применения среди МСМ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Ежедневный прием</a:t>
            </a:r>
            <a:r>
              <a:rPr lang="en-US" dirty="0"/>
              <a:t> – </a:t>
            </a:r>
            <a:r>
              <a:rPr lang="ru-RU" dirty="0"/>
              <a:t> одна таблетка комбинированного препарата (тенофовир и эмтрицитабин) в день - </a:t>
            </a:r>
            <a:r>
              <a:rPr lang="ru-RU" sz="2400" b="1" i="1" dirty="0">
                <a:solidFill>
                  <a:srgbClr val="FF0000"/>
                </a:solidFill>
              </a:rPr>
              <a:t>рекомендован для всех ключевых групп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Ситуативный прием – прием препаратов в течение 3-х дней  в период события рискованного секса по схеме 2+1+1 - </a:t>
            </a:r>
            <a:r>
              <a:rPr lang="ru-RU" sz="2400" b="1" i="1" dirty="0">
                <a:solidFill>
                  <a:srgbClr val="FF0000"/>
                </a:solidFill>
              </a:rPr>
              <a:t>рекомендован только для МСМ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754" y="0"/>
            <a:ext cx="2651706" cy="96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727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/>
          </p:cNvSpPr>
          <p:nvPr/>
        </p:nvSpPr>
        <p:spPr>
          <a:xfrm>
            <a:off x="243840" y="4104401"/>
            <a:ext cx="16650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400" b="1" spc="-23" dirty="0">
                <a:solidFill>
                  <a:srgbClr val="4472C4"/>
                </a:solidFill>
                <a:cs typeface="Poppins" panose="02000000000000000000" pitchFamily="2" charset="0"/>
              </a:rPr>
              <a:t>Дискуссия вокруг введения ДКП</a:t>
            </a:r>
            <a:endParaRPr lang="en-US" sz="1400" b="1" spc="-23" dirty="0">
              <a:solidFill>
                <a:srgbClr val="4472C4"/>
              </a:solidFill>
              <a:cs typeface="Poppin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9869" y="4620503"/>
            <a:ext cx="1583828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200" dirty="0">
                <a:solidFill>
                  <a:srgbClr val="A5A5A5">
                    <a:lumMod val="50000"/>
                  </a:srgbClr>
                </a:solidFill>
                <a:cs typeface="Poppins" panose="02000000000000000000" pitchFamily="2" charset="0"/>
              </a:rPr>
              <a:t>Привлечение всех заинтересованных </a:t>
            </a:r>
            <a:r>
              <a:rPr lang="ru-RU" sz="1200" dirty="0" err="1">
                <a:solidFill>
                  <a:srgbClr val="A5A5A5">
                    <a:lumMod val="50000"/>
                  </a:srgbClr>
                </a:solidFill>
                <a:cs typeface="Poppins" panose="02000000000000000000" pitchFamily="2" charset="0"/>
              </a:rPr>
              <a:t>партнеров</a:t>
            </a:r>
            <a:r>
              <a:rPr lang="ru-RU" sz="1200" dirty="0">
                <a:solidFill>
                  <a:srgbClr val="A5A5A5">
                    <a:lumMod val="50000"/>
                  </a:srgbClr>
                </a:solidFill>
                <a:cs typeface="Poppins" panose="02000000000000000000" pitchFamily="2" charset="0"/>
              </a:rPr>
              <a:t>, поиск финансирования , планирование</a:t>
            </a:r>
            <a:endParaRPr lang="en-US" sz="1200" spc="-23" dirty="0">
              <a:solidFill>
                <a:srgbClr val="A5A5A5">
                  <a:lumMod val="50000"/>
                </a:srgbClr>
              </a:solidFill>
              <a:cs typeface="Poppins" panose="02000000000000000000" pitchFamily="2" charset="0"/>
            </a:endParaRPr>
          </a:p>
        </p:txBody>
      </p:sp>
      <p:sp>
        <p:nvSpPr>
          <p:cNvPr id="23" name="TextBox 22"/>
          <p:cNvSpPr txBox="1">
            <a:spLocks/>
          </p:cNvSpPr>
          <p:nvPr/>
        </p:nvSpPr>
        <p:spPr>
          <a:xfrm>
            <a:off x="927179" y="3106635"/>
            <a:ext cx="726479" cy="2650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100" b="1" spc="-23" dirty="0">
                <a:solidFill>
                  <a:srgbClr val="A5A5A5">
                    <a:lumMod val="50000"/>
                  </a:srgbClr>
                </a:solidFill>
                <a:cs typeface="Poppins" panose="02000000000000000000" pitchFamily="2" charset="0"/>
              </a:rPr>
              <a:t>201</a:t>
            </a:r>
            <a:r>
              <a:rPr lang="ru-RU" sz="2100" b="1" spc="-23" dirty="0">
                <a:solidFill>
                  <a:srgbClr val="A5A5A5">
                    <a:lumMod val="50000"/>
                  </a:srgbClr>
                </a:solidFill>
                <a:cs typeface="Poppins" panose="02000000000000000000" pitchFamily="2" charset="0"/>
              </a:rPr>
              <a:t>9</a:t>
            </a:r>
            <a:endParaRPr lang="en-US" sz="2100" b="1" spc="-23" dirty="0">
              <a:solidFill>
                <a:srgbClr val="A5A5A5">
                  <a:lumMod val="50000"/>
                </a:srgbClr>
              </a:solidFill>
              <a:cs typeface="Poppins" panose="02000000000000000000" pitchFamily="2" charset="0"/>
            </a:endParaRPr>
          </a:p>
        </p:txBody>
      </p:sp>
      <p:sp>
        <p:nvSpPr>
          <p:cNvPr id="33" name="Oval 1149"/>
          <p:cNvSpPr>
            <a:spLocks noChangeArrowheads="1"/>
          </p:cNvSpPr>
          <p:nvPr/>
        </p:nvSpPr>
        <p:spPr bwMode="auto">
          <a:xfrm>
            <a:off x="1418040" y="3359481"/>
            <a:ext cx="271463" cy="2714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spc="-23">
              <a:solidFill>
                <a:prstClr val="black"/>
              </a:solidFill>
              <a:cs typeface="Poppins" panose="02000000000000000000" pitchFamily="2" charset="0"/>
            </a:endParaRPr>
          </a:p>
        </p:txBody>
      </p:sp>
      <p:sp>
        <p:nvSpPr>
          <p:cNvPr id="2" name="Pentagon 1"/>
          <p:cNvSpPr/>
          <p:nvPr/>
        </p:nvSpPr>
        <p:spPr>
          <a:xfrm>
            <a:off x="262442" y="3810411"/>
            <a:ext cx="8812161" cy="95472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1" name="Pentagon 60"/>
          <p:cNvSpPr/>
          <p:nvPr/>
        </p:nvSpPr>
        <p:spPr>
          <a:xfrm>
            <a:off x="243841" y="3604764"/>
            <a:ext cx="2125790" cy="128661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813236" y="1531125"/>
            <a:ext cx="6704409" cy="2040961"/>
            <a:chOff x="751293" y="1725489"/>
            <a:chExt cx="9580464" cy="2830458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751293" y="1725489"/>
              <a:ext cx="0" cy="2830458"/>
            </a:xfrm>
            <a:prstGeom prst="lin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3146409" y="1725489"/>
              <a:ext cx="0" cy="2830458"/>
            </a:xfrm>
            <a:prstGeom prst="lin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5541525" y="1725489"/>
              <a:ext cx="0" cy="2830458"/>
            </a:xfrm>
            <a:prstGeom prst="lin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7936641" y="1725489"/>
              <a:ext cx="0" cy="2830458"/>
            </a:xfrm>
            <a:prstGeom prst="lin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10331757" y="1725489"/>
              <a:ext cx="0" cy="2830458"/>
            </a:xfrm>
            <a:prstGeom prst="lin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Oval 1159"/>
          <p:cNvSpPr>
            <a:spLocks noChangeArrowheads="1"/>
          </p:cNvSpPr>
          <p:nvPr/>
        </p:nvSpPr>
        <p:spPr bwMode="auto">
          <a:xfrm>
            <a:off x="1073924" y="3389256"/>
            <a:ext cx="429816" cy="431006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spc="-23">
              <a:solidFill>
                <a:prstClr val="black"/>
              </a:solidFill>
              <a:cs typeface="Poppins" panose="02000000000000000000" pitchFamily="2" charset="0"/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6000" y="1362715"/>
            <a:ext cx="9138005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Pentagon 70"/>
          <p:cNvSpPr/>
          <p:nvPr/>
        </p:nvSpPr>
        <p:spPr>
          <a:xfrm>
            <a:off x="2296210" y="3241839"/>
            <a:ext cx="2226637" cy="117638"/>
          </a:xfrm>
          <a:prstGeom prst="homePlate">
            <a:avLst/>
          </a:prstGeom>
          <a:solidFill>
            <a:srgbClr val="C0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72" name="Oval 1159"/>
          <p:cNvSpPr>
            <a:spLocks noChangeArrowheads="1"/>
          </p:cNvSpPr>
          <p:nvPr/>
        </p:nvSpPr>
        <p:spPr bwMode="auto">
          <a:xfrm>
            <a:off x="2926256" y="3085155"/>
            <a:ext cx="429816" cy="431006"/>
          </a:xfrm>
          <a:prstGeom prst="ellipse">
            <a:avLst/>
          </a:prstGeom>
          <a:solidFill>
            <a:srgbClr val="C00000"/>
          </a:solidFill>
          <a:ln w="38100">
            <a:solidFill>
              <a:srgbClr val="F4D1D1"/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spc="-23">
              <a:solidFill>
                <a:prstClr val="black"/>
              </a:solidFill>
              <a:cs typeface="Poppins" panose="02000000000000000000" pitchFamily="2" charset="0"/>
            </a:endParaRPr>
          </a:p>
        </p:txBody>
      </p:sp>
      <p:sp>
        <p:nvSpPr>
          <p:cNvPr id="74" name="TextBox 73"/>
          <p:cNvSpPr txBox="1">
            <a:spLocks/>
          </p:cNvSpPr>
          <p:nvPr/>
        </p:nvSpPr>
        <p:spPr>
          <a:xfrm>
            <a:off x="2080530" y="4110384"/>
            <a:ext cx="1416682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400" b="1" spc="-23" dirty="0">
                <a:solidFill>
                  <a:srgbClr val="C00000"/>
                </a:solidFill>
                <a:cs typeface="Poppins" panose="02000000000000000000" pitchFamily="2" charset="0"/>
              </a:rPr>
              <a:t>Запуск пилотного проекта для 50 МСМ/ТГЛ </a:t>
            </a:r>
            <a:endParaRPr lang="en-US" sz="1400" b="1" spc="-23" dirty="0">
              <a:solidFill>
                <a:srgbClr val="C00000"/>
              </a:solidFill>
              <a:cs typeface="Poppins" panose="02000000000000000000" pitchFamily="2" charset="0"/>
            </a:endParaRPr>
          </a:p>
        </p:txBody>
      </p:sp>
      <p:sp>
        <p:nvSpPr>
          <p:cNvPr id="78" name="TextBox 77"/>
          <p:cNvSpPr txBox="1">
            <a:spLocks/>
          </p:cNvSpPr>
          <p:nvPr/>
        </p:nvSpPr>
        <p:spPr>
          <a:xfrm>
            <a:off x="4304629" y="4002662"/>
            <a:ext cx="1571168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400" b="1" spc="-23" dirty="0">
                <a:solidFill>
                  <a:srgbClr val="7030A0"/>
                </a:solidFill>
                <a:cs typeface="Poppins" panose="02000000000000000000" pitchFamily="2" charset="0"/>
              </a:rPr>
              <a:t>Расширение масштабов национальной программы по ДКП</a:t>
            </a:r>
            <a:endParaRPr lang="en-US" sz="1400" b="1" spc="-23" dirty="0">
              <a:solidFill>
                <a:srgbClr val="7030A0"/>
              </a:solidFill>
              <a:cs typeface="Poppins" panose="02000000000000000000" pitchFamily="2" charset="0"/>
            </a:endParaRPr>
          </a:p>
        </p:txBody>
      </p:sp>
      <p:sp>
        <p:nvSpPr>
          <p:cNvPr id="80" name="TextBox 79"/>
          <p:cNvSpPr txBox="1">
            <a:spLocks/>
          </p:cNvSpPr>
          <p:nvPr/>
        </p:nvSpPr>
        <p:spPr>
          <a:xfrm>
            <a:off x="6056789" y="4036971"/>
            <a:ext cx="1402215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400" b="1" spc="-23" dirty="0">
                <a:solidFill>
                  <a:srgbClr val="70AD47"/>
                </a:solidFill>
                <a:cs typeface="Poppins" panose="02000000000000000000" pitchFamily="2" charset="0"/>
              </a:rPr>
              <a:t>Переход на государственное финансирование</a:t>
            </a:r>
            <a:endParaRPr lang="en-US" sz="1400" b="1" spc="-23" dirty="0">
              <a:solidFill>
                <a:srgbClr val="70AD47"/>
              </a:solidFill>
              <a:cs typeface="Poppins" panose="02000000000000000000" pitchFamily="2" charset="0"/>
            </a:endParaRPr>
          </a:p>
        </p:txBody>
      </p:sp>
      <p:sp>
        <p:nvSpPr>
          <p:cNvPr id="82" name="Pentagon 81"/>
          <p:cNvSpPr/>
          <p:nvPr/>
        </p:nvSpPr>
        <p:spPr>
          <a:xfrm>
            <a:off x="4165441" y="2842885"/>
            <a:ext cx="1780032" cy="141054"/>
          </a:xfrm>
          <a:prstGeom prst="homePlate">
            <a:avLst/>
          </a:prstGeom>
          <a:solidFill>
            <a:srgbClr val="7030A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3" name="Pentagon 82"/>
          <p:cNvSpPr/>
          <p:nvPr/>
        </p:nvSpPr>
        <p:spPr>
          <a:xfrm>
            <a:off x="5934329" y="2517124"/>
            <a:ext cx="1647143" cy="128661"/>
          </a:xfrm>
          <a:prstGeom prst="homePlate">
            <a:avLst/>
          </a:prstGeom>
          <a:solidFill>
            <a:srgbClr val="92D050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4" name="Oval 1159"/>
          <p:cNvSpPr>
            <a:spLocks noChangeArrowheads="1"/>
          </p:cNvSpPr>
          <p:nvPr/>
        </p:nvSpPr>
        <p:spPr bwMode="auto">
          <a:xfrm>
            <a:off x="6490789" y="2365945"/>
            <a:ext cx="429816" cy="431006"/>
          </a:xfrm>
          <a:prstGeom prst="ellipse">
            <a:avLst/>
          </a:prstGeom>
          <a:solidFill>
            <a:srgbClr val="92D050"/>
          </a:solidFill>
          <a:ln w="38100">
            <a:solidFill>
              <a:srgbClr val="CBE9AB"/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spc="-23">
              <a:solidFill>
                <a:prstClr val="black"/>
              </a:solidFill>
              <a:cs typeface="Poppins" panose="02000000000000000000" pitchFamily="2" charset="0"/>
            </a:endParaRPr>
          </a:p>
        </p:txBody>
      </p:sp>
      <p:sp>
        <p:nvSpPr>
          <p:cNvPr id="85" name="Oval 1159"/>
          <p:cNvSpPr>
            <a:spLocks noChangeArrowheads="1"/>
          </p:cNvSpPr>
          <p:nvPr/>
        </p:nvSpPr>
        <p:spPr bwMode="auto">
          <a:xfrm>
            <a:off x="4744064" y="2697909"/>
            <a:ext cx="429816" cy="431006"/>
          </a:xfrm>
          <a:prstGeom prst="ellipse">
            <a:avLst/>
          </a:prstGeom>
          <a:solidFill>
            <a:srgbClr val="7030A0"/>
          </a:solidFill>
          <a:ln w="38100">
            <a:solidFill>
              <a:srgbClr val="E5DAEE"/>
            </a:solidFill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spc="-23">
              <a:solidFill>
                <a:prstClr val="black"/>
              </a:solidFill>
              <a:cs typeface="Poppins" panose="02000000000000000000" pitchFamily="2" charset="0"/>
            </a:endParaRPr>
          </a:p>
        </p:txBody>
      </p:sp>
      <p:sp>
        <p:nvSpPr>
          <p:cNvPr id="60" name="TextBox 59"/>
          <p:cNvSpPr txBox="1">
            <a:spLocks/>
          </p:cNvSpPr>
          <p:nvPr/>
        </p:nvSpPr>
        <p:spPr>
          <a:xfrm>
            <a:off x="4591709" y="2422343"/>
            <a:ext cx="726479" cy="2650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100" b="1" spc="-23" dirty="0">
                <a:solidFill>
                  <a:srgbClr val="A5A5A5">
                    <a:lumMod val="50000"/>
                  </a:srgbClr>
                </a:solidFill>
                <a:cs typeface="Poppins" panose="02000000000000000000" pitchFamily="2" charset="0"/>
              </a:rPr>
              <a:t>20</a:t>
            </a:r>
            <a:r>
              <a:rPr lang="ru-RU" sz="2100" b="1" spc="-23" dirty="0">
                <a:solidFill>
                  <a:srgbClr val="A5A5A5">
                    <a:lumMod val="50000"/>
                  </a:srgbClr>
                </a:solidFill>
                <a:cs typeface="Poppins" panose="02000000000000000000" pitchFamily="2" charset="0"/>
              </a:rPr>
              <a:t>22</a:t>
            </a:r>
            <a:endParaRPr lang="en-US" sz="2100" b="1" spc="-23" dirty="0">
              <a:solidFill>
                <a:srgbClr val="A5A5A5">
                  <a:lumMod val="50000"/>
                </a:srgbClr>
              </a:solidFill>
              <a:cs typeface="Poppins" panose="02000000000000000000" pitchFamily="2" charset="0"/>
            </a:endParaRP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5A107C12-9DCE-1342-BA78-CDB50ED5D0BB}"/>
              </a:ext>
            </a:extLst>
          </p:cNvPr>
          <p:cNvSpPr txBox="1">
            <a:spLocks/>
          </p:cNvSpPr>
          <p:nvPr/>
        </p:nvSpPr>
        <p:spPr>
          <a:xfrm>
            <a:off x="3097111" y="163886"/>
            <a:ext cx="5674435" cy="765481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00B050"/>
                </a:solidFill>
                <a:latin typeface="Calibri"/>
              </a:rPr>
              <a:t>		  </a:t>
            </a:r>
            <a:endParaRPr lang="ru-RU" sz="2800" b="1" dirty="0">
              <a:solidFill>
                <a:srgbClr val="00B050"/>
              </a:solidFill>
              <a:latin typeface="Calibri"/>
            </a:endParaRPr>
          </a:p>
          <a:p>
            <a:pPr algn="ctr"/>
            <a:r>
              <a:rPr lang="ru-RU" sz="3200" b="1" dirty="0">
                <a:latin typeface="Arial"/>
                <a:cs typeface="Arial"/>
              </a:rPr>
              <a:t>Планирование ДКП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42" name="TextBox 41"/>
          <p:cNvSpPr txBox="1">
            <a:spLocks/>
          </p:cNvSpPr>
          <p:nvPr/>
        </p:nvSpPr>
        <p:spPr>
          <a:xfrm>
            <a:off x="2605965" y="2725407"/>
            <a:ext cx="1199758" cy="2585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100" b="1" spc="-23" dirty="0">
                <a:solidFill>
                  <a:srgbClr val="A5A5A5">
                    <a:lumMod val="50000"/>
                  </a:srgbClr>
                </a:solidFill>
                <a:cs typeface="Poppins" panose="02000000000000000000" pitchFamily="2" charset="0"/>
              </a:rPr>
              <a:t>20</a:t>
            </a:r>
            <a:r>
              <a:rPr lang="ru-RU" sz="2100" b="1" spc="-23" dirty="0">
                <a:solidFill>
                  <a:srgbClr val="A5A5A5">
                    <a:lumMod val="50000"/>
                  </a:srgbClr>
                </a:solidFill>
                <a:cs typeface="Poppins" panose="02000000000000000000" pitchFamily="2" charset="0"/>
              </a:rPr>
              <a:t>20</a:t>
            </a:r>
            <a:r>
              <a:rPr lang="en-US" sz="2100" b="1" spc="-23" dirty="0">
                <a:solidFill>
                  <a:srgbClr val="A5A5A5">
                    <a:lumMod val="50000"/>
                  </a:srgbClr>
                </a:solidFill>
                <a:cs typeface="Poppins" panose="02000000000000000000" pitchFamily="2" charset="0"/>
              </a:rPr>
              <a:t>- 20</a:t>
            </a:r>
            <a:r>
              <a:rPr lang="ru-RU" sz="2100" b="1" spc="-23" dirty="0">
                <a:solidFill>
                  <a:srgbClr val="A5A5A5">
                    <a:lumMod val="50000"/>
                  </a:srgbClr>
                </a:solidFill>
                <a:cs typeface="Poppins" panose="02000000000000000000" pitchFamily="2" charset="0"/>
              </a:rPr>
              <a:t>21</a:t>
            </a:r>
            <a:endParaRPr lang="en-US" sz="2100" b="1" spc="-23" dirty="0">
              <a:solidFill>
                <a:srgbClr val="A5A5A5">
                  <a:lumMod val="50000"/>
                </a:srgbClr>
              </a:solidFill>
              <a:cs typeface="Poppins" panose="02000000000000000000" pitchFamily="2" charset="0"/>
            </a:endParaRPr>
          </a:p>
        </p:txBody>
      </p:sp>
      <p:sp>
        <p:nvSpPr>
          <p:cNvPr id="44" name="TextBox 43"/>
          <p:cNvSpPr txBox="1">
            <a:spLocks/>
          </p:cNvSpPr>
          <p:nvPr/>
        </p:nvSpPr>
        <p:spPr>
          <a:xfrm>
            <a:off x="6194129" y="2025824"/>
            <a:ext cx="726479" cy="2650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100" b="1" spc="-23" dirty="0">
                <a:solidFill>
                  <a:srgbClr val="A5A5A5">
                    <a:lumMod val="50000"/>
                  </a:srgbClr>
                </a:solidFill>
                <a:cs typeface="Poppins" panose="02000000000000000000" pitchFamily="2" charset="0"/>
              </a:rPr>
              <a:t>20</a:t>
            </a:r>
            <a:r>
              <a:rPr lang="ru-RU" sz="2100" b="1" spc="-23" dirty="0">
                <a:solidFill>
                  <a:srgbClr val="A5A5A5">
                    <a:lumMod val="50000"/>
                  </a:srgbClr>
                </a:solidFill>
                <a:cs typeface="Poppins" panose="02000000000000000000" pitchFamily="2" charset="0"/>
              </a:rPr>
              <a:t>23</a:t>
            </a:r>
            <a:endParaRPr lang="en-US" sz="2100" b="1" spc="-23" dirty="0">
              <a:solidFill>
                <a:srgbClr val="A5A5A5">
                  <a:lumMod val="50000"/>
                </a:srgbClr>
              </a:solidFill>
              <a:cs typeface="Poppins" panose="02000000000000000000" pitchFamily="2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754" y="0"/>
            <a:ext cx="2651706" cy="96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828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3433" y="0"/>
            <a:ext cx="6470567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Arial"/>
                <a:cs typeface="Arial"/>
              </a:rPr>
              <a:t>Краткое описание пилотного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6753" y="1335314"/>
            <a:ext cx="9160754" cy="4790849"/>
          </a:xfrm>
        </p:spPr>
        <p:txBody>
          <a:bodyPr>
            <a:noAutofit/>
          </a:bodyPr>
          <a:lstStyle/>
          <a:p>
            <a:r>
              <a:rPr lang="ru-RU" sz="2000" dirty="0">
                <a:latin typeface="Arial"/>
                <a:cs typeface="Arial"/>
              </a:rPr>
              <a:t>Препарат: </a:t>
            </a:r>
            <a:r>
              <a:rPr lang="ru-RU" sz="2000" dirty="0" err="1">
                <a:latin typeface="Arial"/>
                <a:cs typeface="Arial"/>
              </a:rPr>
              <a:t>Трувада</a:t>
            </a:r>
            <a:r>
              <a:rPr lang="ru-RU" sz="2000" dirty="0">
                <a:latin typeface="Arial"/>
                <a:cs typeface="Arial"/>
              </a:rPr>
              <a:t> 50 курсов (12 месяца ежедневного использования)</a:t>
            </a:r>
          </a:p>
          <a:p>
            <a:r>
              <a:rPr lang="ru-RU" sz="2000" dirty="0">
                <a:latin typeface="Arial"/>
                <a:cs typeface="Arial"/>
              </a:rPr>
              <a:t>Участники: в общей сложности 50 ВИЧ-негативных МСМ/ТГЛ, которые имеют высокий риск заражения ВИЧ, будут приглашены для участия в Проекте.</a:t>
            </a:r>
          </a:p>
          <a:p>
            <a:r>
              <a:rPr lang="ru-RU" sz="2000" dirty="0">
                <a:latin typeface="Arial"/>
                <a:cs typeface="Arial"/>
              </a:rPr>
              <a:t>Партнеры: КНЦДИЗ, ПМСП,  НПО (поддержка сообщества)</a:t>
            </a:r>
          </a:p>
          <a:p>
            <a:r>
              <a:rPr lang="ru-RU" sz="2000" dirty="0">
                <a:latin typeface="Arial"/>
                <a:cs typeface="Arial"/>
              </a:rPr>
              <a:t>Персонал: 1 медицинский координатор и 2 доктора, 4 лабораторных специалиста, 1 неправительственный координатор и 3 социальных работников.</a:t>
            </a:r>
          </a:p>
          <a:p>
            <a:r>
              <a:rPr lang="ru-RU" sz="2000" dirty="0">
                <a:latin typeface="Arial"/>
                <a:cs typeface="Arial"/>
              </a:rPr>
              <a:t>Первый курс ДКП: планирование январь 2020 года.</a:t>
            </a:r>
          </a:p>
          <a:p>
            <a:r>
              <a:rPr lang="ru-RU" sz="2000" dirty="0">
                <a:latin typeface="Arial"/>
                <a:cs typeface="Arial"/>
              </a:rPr>
              <a:t>Последующие визиты в Центр СПИД на 1-3-6-9-12 мес. 2020-22гг.</a:t>
            </a:r>
          </a:p>
          <a:p>
            <a:r>
              <a:rPr lang="ru-RU" sz="2000" dirty="0">
                <a:latin typeface="Arial"/>
                <a:cs typeface="Arial"/>
              </a:rPr>
              <a:t>Медицинский мониторинг включает тестирование на ВИЧ, ВГВ, ВГС, </a:t>
            </a:r>
            <a:r>
              <a:rPr lang="ru-RU" sz="2000" dirty="0" err="1">
                <a:latin typeface="Arial"/>
                <a:cs typeface="Arial"/>
              </a:rPr>
              <a:t>креатинин</a:t>
            </a:r>
            <a:r>
              <a:rPr lang="ru-RU" sz="2000" dirty="0">
                <a:latin typeface="Arial"/>
                <a:cs typeface="Arial"/>
              </a:rPr>
              <a:t> и ИППП.</a:t>
            </a:r>
          </a:p>
          <a:p>
            <a:r>
              <a:rPr lang="ru-RU" sz="2000" dirty="0">
                <a:latin typeface="Arial"/>
                <a:cs typeface="Arial"/>
              </a:rPr>
              <a:t>Непрерывная социальная поддержка включает ежемесячные посещения консультантов НПО ДКП для консультирования по вопросам приверженности, оценки рискованного сексуального поведения и т. Д.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EA4B-1577-4254-94DB-733841F2984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754" y="0"/>
            <a:ext cx="2651706" cy="96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218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4952" y="0"/>
            <a:ext cx="6509048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Arial"/>
                <a:cs typeface="Arial"/>
              </a:rPr>
              <a:t>Ожидаемые 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latin typeface="Arial"/>
                <a:cs typeface="Arial"/>
              </a:rPr>
              <a:t>Принятие нормативной базы для реализации ДКП. Разработка протоколов и программ обучения для медицинского персонала и соцработников. Разработка механизма реализации программы ДКП на местном уровне.</a:t>
            </a:r>
          </a:p>
          <a:p>
            <a:endParaRPr lang="ru-RU" dirty="0">
              <a:latin typeface="Arial"/>
              <a:cs typeface="Arial"/>
            </a:endParaRPr>
          </a:p>
          <a:p>
            <a:r>
              <a:rPr lang="ru-RU" dirty="0">
                <a:latin typeface="Arial"/>
                <a:cs typeface="Arial"/>
              </a:rPr>
              <a:t>Создание спроса: разработка и запуск Национальной информационной кампании по продвижению ДКП среди МСМ и других ключевых групп.</a:t>
            </a:r>
          </a:p>
          <a:p>
            <a:endParaRPr lang="ru-RU" dirty="0">
              <a:latin typeface="Arial"/>
              <a:cs typeface="Arial"/>
            </a:endParaRPr>
          </a:p>
          <a:p>
            <a:r>
              <a:rPr lang="ru-RU" dirty="0">
                <a:latin typeface="Arial"/>
                <a:cs typeface="Arial"/>
              </a:rPr>
              <a:t>Включение ДКП в Стандарт услуг по профилактике ВИЧ.</a:t>
            </a:r>
          </a:p>
          <a:p>
            <a:endParaRPr lang="ru-RU" dirty="0">
              <a:latin typeface="Arial"/>
              <a:cs typeface="Arial"/>
            </a:endParaRPr>
          </a:p>
          <a:p>
            <a:r>
              <a:rPr lang="ru-RU" dirty="0">
                <a:latin typeface="Arial"/>
                <a:cs typeface="Arial"/>
              </a:rPr>
              <a:t>Наиболее эффективная реализация ДКП будет возможна с использованием принципа безопасности и на базе организаций на уровне сообществ, которые будут предоставлять как можно больше услуг в одном месте, чтобы максимально сохранить клиентов в программе.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EA4B-1577-4254-94DB-733841F2984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754" y="0"/>
            <a:ext cx="2651706" cy="96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534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2533" y="274638"/>
            <a:ext cx="5943600" cy="1143000"/>
          </a:xfrm>
        </p:spPr>
        <p:txBody>
          <a:bodyPr>
            <a:noAutofit/>
          </a:bodyPr>
          <a:lstStyle/>
          <a:p>
            <a:r>
              <a:rPr lang="ru-RU" sz="3200" b="1" dirty="0"/>
              <a:t>Предлагаемые механизмы финансирования ДКП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Включить ДКП в пакет медицинских услуг в рамках ОСМС или ГОБМП</a:t>
            </a:r>
          </a:p>
          <a:p>
            <a:r>
              <a:rPr lang="ru-RU" dirty="0"/>
              <a:t>Полное покрытие медикаментов</a:t>
            </a:r>
          </a:p>
          <a:p>
            <a:r>
              <a:rPr lang="ru-RU" dirty="0"/>
              <a:t>Услуги медсестры (консультирование, выписка рецепта на препарат, сопровождение по приверженности) </a:t>
            </a:r>
          </a:p>
          <a:p>
            <a:r>
              <a:rPr lang="ru-RU" dirty="0"/>
              <a:t>Полное покрытие тестирования на ВИЧ, ИППП, гепатиты, креатинин, АЛТ </a:t>
            </a:r>
          </a:p>
          <a:p>
            <a:r>
              <a:rPr lang="ru-RU" dirty="0"/>
              <a:t>Вакцинация против гепатита В должна быть обеспечена, если вакцина доступна</a:t>
            </a:r>
          </a:p>
          <a:p>
            <a:r>
              <a:rPr lang="ru-RU" dirty="0"/>
              <a:t>Выдача презервативов и любрикантов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754" y="0"/>
            <a:ext cx="2651706" cy="96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935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0932" y="274638"/>
            <a:ext cx="5875867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Обеспечение ДКП через службу ПМСМ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ПМСП (поликлиники или частные клиники)</a:t>
            </a:r>
          </a:p>
          <a:p>
            <a:r>
              <a:rPr lang="ru-RU" dirty="0"/>
              <a:t>Участковые медсестры будут обучены навыкам консультирования, скрининга, назначения медикаментов и мониторинга побочных эффектов  </a:t>
            </a:r>
          </a:p>
          <a:p>
            <a:r>
              <a:rPr lang="ru-RU" dirty="0"/>
              <a:t>Социальные работники  будут обучены навыкам консультирования и сопровождения по приверженности </a:t>
            </a:r>
          </a:p>
          <a:p>
            <a:r>
              <a:rPr lang="ru-RU" dirty="0"/>
              <a:t>Оценка функции почек, печени, наличия диабета, АГ врачами общей практики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754" y="0"/>
            <a:ext cx="2651706" cy="96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396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8870</TotalTime>
  <Words>650</Words>
  <Application>Microsoft Office PowerPoint</Application>
  <PresentationFormat>On-screen Show (4:3)</PresentationFormat>
  <Paragraphs>77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Внедрение до-контактной профилактики (ДКП) среди МСМ/ТГЛ в Казахстане</vt:lpstr>
      <vt:lpstr>Исследование UNI Доля положительных случаев ВИЧ (27.06.18 -  03.08.19), %</vt:lpstr>
      <vt:lpstr> Что такое Доконтактная профилактика (ДКП)?  </vt:lpstr>
      <vt:lpstr>Виды ДКП, рекомендованные для применения среди МСМ </vt:lpstr>
      <vt:lpstr>PowerPoint Presentation</vt:lpstr>
      <vt:lpstr>Краткое описание пилотного проекта</vt:lpstr>
      <vt:lpstr>Ожидаемые результаты</vt:lpstr>
      <vt:lpstr>Предлагаемые механизмы финансирования ДКП </vt:lpstr>
      <vt:lpstr>Обеспечение ДКП через службу ПМСМ</vt:lpstr>
      <vt:lpstr>Проект решений СКК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Эпидемиологическая ситуация среди МСМ/ТГЛ в Казахстане и предпосылки для ДКТ</dc:title>
  <dc:creator>Assel</dc:creator>
  <cp:lastModifiedBy>Ryssaldy Demeuova</cp:lastModifiedBy>
  <cp:revision>106</cp:revision>
  <dcterms:created xsi:type="dcterms:W3CDTF">2019-05-13T15:55:32Z</dcterms:created>
  <dcterms:modified xsi:type="dcterms:W3CDTF">2019-09-20T03:52:57Z</dcterms:modified>
</cp:coreProperties>
</file>