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71" r:id="rId3"/>
    <p:sldId id="267" r:id="rId4"/>
    <p:sldId id="272" r:id="rId5"/>
    <p:sldId id="278" r:id="rId6"/>
    <p:sldId id="268" r:id="rId7"/>
    <p:sldId id="273" r:id="rId8"/>
    <p:sldId id="284" r:id="rId9"/>
    <p:sldId id="281" r:id="rId10"/>
    <p:sldId id="283" r:id="rId11"/>
    <p:sldId id="274" r:id="rId12"/>
    <p:sldId id="275" r:id="rId13"/>
    <p:sldId id="282" r:id="rId14"/>
    <p:sldId id="276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3F0A7-48E1-4A85-8D52-CF429ED63A4E}" v="1" dt="2018-11-08T04:42:21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nur Abusseitova" userId="a1fb3e91-84aa-40e9-8ec4-dcc58800c461" providerId="ADAL" clId="{A703F0A7-48E1-4A85-8D52-CF429ED63A4E}"/>
    <pc:docChg chg="modSld">
      <pc:chgData name="Ainur Abusseitova" userId="a1fb3e91-84aa-40e9-8ec4-dcc58800c461" providerId="ADAL" clId="{A703F0A7-48E1-4A85-8D52-CF429ED63A4E}" dt="2018-11-08T04:48:56.111" v="4" actId="14100"/>
      <pc:docMkLst>
        <pc:docMk/>
      </pc:docMkLst>
      <pc:sldChg chg="modSp">
        <pc:chgData name="Ainur Abusseitova" userId="a1fb3e91-84aa-40e9-8ec4-dcc58800c461" providerId="ADAL" clId="{A703F0A7-48E1-4A85-8D52-CF429ED63A4E}" dt="2018-11-08T04:48:56.111" v="4" actId="14100"/>
        <pc:sldMkLst>
          <pc:docMk/>
          <pc:sldMk cId="2365641741" sldId="268"/>
        </pc:sldMkLst>
        <pc:spChg chg="mod">
          <ac:chgData name="Ainur Abusseitova" userId="a1fb3e91-84aa-40e9-8ec4-dcc58800c461" providerId="ADAL" clId="{A703F0A7-48E1-4A85-8D52-CF429ED63A4E}" dt="2018-11-08T04:48:56.111" v="4" actId="14100"/>
          <ac:spMkLst>
            <pc:docMk/>
            <pc:sldMk cId="2365641741" sldId="268"/>
            <ac:spMk id="2" creationId="{5CB8433D-8317-41F2-88F6-C5A67C2F4E5A}"/>
          </ac:spMkLst>
        </pc:spChg>
        <pc:spChg chg="mod">
          <ac:chgData name="Ainur Abusseitova" userId="a1fb3e91-84aa-40e9-8ec4-dcc58800c461" providerId="ADAL" clId="{A703F0A7-48E1-4A85-8D52-CF429ED63A4E}" dt="2018-11-08T04:42:53.812" v="2" actId="20577"/>
          <ac:spMkLst>
            <pc:docMk/>
            <pc:sldMk cId="2365641741" sldId="268"/>
            <ac:spMk id="3" creationId="{8B411407-24A9-414E-A2D8-2B733160C35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effectLst/>
              </a:rPr>
              <a:t>СКК создал рабочую группу по подготовке заявки, утверждено решением СКК от 12 апреля 2018 года, в состав входят представители разных секторов: более 80 человек</a:t>
            </a:r>
            <a:endParaRPr lang="en-GB" sz="1200" dirty="0">
              <a:effectLst/>
            </a:endParaRPr>
          </a:p>
        </c:rich>
      </c:tx>
      <c:layout>
        <c:manualLayout>
          <c:xMode val="edge"/>
          <c:yMode val="edge"/>
          <c:x val="6.149792999623635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8F-46F9-8F42-1BEF5C2CE3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8F-46F9-8F42-1BEF5C2CE3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68F-46F9-8F42-1BEF5C2CE3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68F-46F9-8F42-1BEF5C2CE3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68F-46F9-8F42-1BEF5C2CE32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68F-46F9-8F42-1BEF5C2CE32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ННЦФ</c:v>
                </c:pt>
                <c:pt idx="1">
                  <c:v>НПО</c:v>
                </c:pt>
                <c:pt idx="2">
                  <c:v>Кафедра Фтизиопульмонологии</c:v>
                </c:pt>
                <c:pt idx="3">
                  <c:v>Международное НПО</c:v>
                </c:pt>
                <c:pt idx="4">
                  <c:v>Консультант СТОП ТБ </c:v>
                </c:pt>
                <c:pt idx="5">
                  <c:v>Лицо затронутое ТБ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8-481B-8842-8ABE4C3473A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Представленность ключевых групп в структуре СКК </a:t>
            </a:r>
            <a:endParaRPr lang="en-US" sz="1600" dirty="0"/>
          </a:p>
        </c:rich>
      </c:tx>
      <c:layout>
        <c:manualLayout>
          <c:xMode val="edge"/>
          <c:yMode val="edge"/>
          <c:x val="0.18405086516963159"/>
          <c:y val="2.966258459675701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459463400408285"/>
          <c:y val="0.15335229247401838"/>
          <c:w val="0.29377381646738604"/>
          <c:h val="0.564673076276285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A8-4FFF-90E8-4B7A3DA03039}"/>
              </c:ext>
            </c:extLst>
          </c:dPt>
          <c:dPt>
            <c:idx val="1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A8-4FFF-90E8-4B7A3DA03039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A8-4FFF-90E8-4B7A3DA03039}"/>
              </c:ext>
            </c:extLst>
          </c:dPt>
          <c:dPt>
            <c:idx val="3"/>
            <c:bubble3D val="0"/>
            <c:spPr>
              <a:solidFill>
                <a:srgbClr val="D09E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A8-4FFF-90E8-4B7A3DA03039}"/>
              </c:ext>
            </c:extLst>
          </c:dPt>
          <c:dPt>
            <c:idx val="4"/>
            <c:bubble3D val="0"/>
            <c:spPr>
              <a:solidFill>
                <a:srgbClr val="B3D0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A8-4FFF-90E8-4B7A3DA03039}"/>
              </c:ext>
            </c:extLst>
          </c:dPt>
          <c:dPt>
            <c:idx val="5"/>
            <c:bubble3D val="0"/>
            <c:spPr>
              <a:solidFill>
                <a:srgbClr val="5A8B3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A8-4FFF-90E8-4B7A3DA03039}"/>
              </c:ext>
            </c:extLst>
          </c:dPt>
          <c:dPt>
            <c:idx val="6"/>
            <c:bubble3D val="0"/>
            <c:spPr>
              <a:solidFill>
                <a:srgbClr val="00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3A8-4FFF-90E8-4B7A3DA03039}"/>
              </c:ext>
            </c:extLst>
          </c:dPt>
          <c:dPt>
            <c:idx val="7"/>
            <c:bubble3D val="0"/>
            <c:spPr>
              <a:solidFill>
                <a:srgbClr val="8D410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3A8-4FFF-90E8-4B7A3DA03039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3A8-4FFF-90E8-4B7A3DA03039}"/>
              </c:ext>
            </c:extLst>
          </c:dPt>
          <c:dPt>
            <c:idx val="9"/>
            <c:bubble3D val="0"/>
            <c:spPr>
              <a:solidFill>
                <a:srgbClr val="FFD1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3A8-4FFF-90E8-4B7A3DA030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ЛЖВ</c:v>
                </c:pt>
                <c:pt idx="1">
                  <c:v>Затронутые/родители</c:v>
                </c:pt>
                <c:pt idx="2">
                  <c:v>ТБ</c:v>
                </c:pt>
                <c:pt idx="3">
                  <c:v>МСМ</c:v>
                </c:pt>
                <c:pt idx="4">
                  <c:v>Религия </c:v>
                </c:pt>
                <c:pt idx="5">
                  <c:v>Академические</c:v>
                </c:pt>
                <c:pt idx="6">
                  <c:v>НПО</c:v>
                </c:pt>
                <c:pt idx="7">
                  <c:v>Государственные</c:v>
                </c:pt>
                <c:pt idx="8">
                  <c:v>Международные НПО</c:v>
                </c:pt>
                <c:pt idx="9">
                  <c:v>Многосторонние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A5-4A47-825C-31172BE4A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4.1808350345095752E-2"/>
          <c:y val="0.71148463662767625"/>
          <c:w val="0.92718576844561107"/>
          <c:h val="0.28599580205374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0FA41-0BA7-42C2-A60B-35BFC2D73AA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C8403-D75A-4E65-9720-B00F953C3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02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51872-D327-4EF8-BE6F-A2E0B5A6E3F4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FA70-6237-43B7-A6D1-D6D21EB6E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0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A70-6237-43B7-A6D1-D6D21EB6E0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24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3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8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5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6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72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43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7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8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4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278-854B-4062-B809-FF6EAA75586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DF278-854B-4062-B809-FF6EAA755860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398E-C03B-45F7-A160-55934C165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10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DD56-0E1B-4DE6-8BF9-1F22256C2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Проект «Поддержка </a:t>
            </a:r>
            <a:r>
              <a:rPr lang="en-GB" b="1" dirty="0"/>
              <a:t>C</a:t>
            </a:r>
            <a:r>
              <a:rPr lang="ru-RU" b="1" dirty="0" err="1"/>
              <a:t>транового</a:t>
            </a:r>
            <a:r>
              <a:rPr lang="ru-RU" b="1" dirty="0"/>
              <a:t> координационного комитета (далее - СКК) на 2018-2019 годы»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AF28C-6295-48E5-8199-0B2DCE184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4485691"/>
            <a:ext cx="6400800" cy="2063080"/>
          </a:xfrm>
        </p:spPr>
        <p:txBody>
          <a:bodyPr>
            <a:normAutofit/>
          </a:bodyPr>
          <a:lstStyle/>
          <a:p>
            <a:endParaRPr lang="en-US" sz="1900" i="1" dirty="0"/>
          </a:p>
          <a:p>
            <a:r>
              <a:rPr lang="ru-RU" sz="1400" i="1" dirty="0"/>
              <a:t>Голиусов А.Т.</a:t>
            </a:r>
          </a:p>
          <a:p>
            <a:r>
              <a:rPr lang="ru-RU" sz="1400" i="1" dirty="0"/>
              <a:t>Заместитель председателя СКК, </a:t>
            </a:r>
          </a:p>
          <a:p>
            <a:r>
              <a:rPr lang="ru-RU" sz="1400" i="1" dirty="0"/>
              <a:t>Директор Субрегионального офиса ЮНЭЙДС по Центральной Азии </a:t>
            </a:r>
            <a:endParaRPr lang="en-GB" sz="1400" i="1" dirty="0"/>
          </a:p>
          <a:p>
            <a:endParaRPr lang="ru-RU" dirty="0"/>
          </a:p>
          <a:p>
            <a:endParaRPr lang="ru-RU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09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27DD-27A3-432D-B0C7-73E8F11E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Критерий 6: </a:t>
            </a:r>
            <a:r>
              <a:rPr lang="ru-RU" sz="2800" dirty="0"/>
              <a:t>Управление конфликтами интересов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7A947-CA4A-4470-84E3-BA8733A01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СКК имеет свою политику по управлению конфликтами интересов и на каждом заседании СКК и других мероприятиях СКК строго следует установленным правилам.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86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A570-6E2B-47B8-B658-851237BC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Поддержка и обновление веб-сайта СКК – </a:t>
            </a:r>
            <a:r>
              <a:rPr lang="en-US" dirty="0"/>
              <a:t>www.ccmkz.kz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6ADDA8-0790-4303-8926-E33E71C79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9"/>
            <a:ext cx="8435280" cy="46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6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3EEE-F356-4B98-8CE0-6CE10308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на 2019 год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115FC-4A3F-41CA-AA84-C8E84DF9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616624"/>
          </a:xfrm>
        </p:spPr>
        <p:txBody>
          <a:bodyPr>
            <a:normAutofit/>
          </a:bodyPr>
          <a:lstStyle/>
          <a:p>
            <a:r>
              <a:rPr lang="en-US" sz="2600" dirty="0"/>
              <a:t>3 - </a:t>
            </a:r>
            <a:r>
              <a:rPr lang="ru-RU" sz="2600" dirty="0"/>
              <a:t>заседания СКК: </a:t>
            </a:r>
          </a:p>
          <a:p>
            <a:pPr marL="0" indent="0">
              <a:buNone/>
            </a:pPr>
            <a:r>
              <a:rPr lang="ru-RU" sz="2600" dirty="0"/>
              <a:t>   - тренинг по усилению потенциала СКК;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</a:t>
            </a:r>
            <a:r>
              <a:rPr lang="ru-RU" sz="2600" dirty="0"/>
              <a:t>- рассмотрение новой заявки по туберкулезу;</a:t>
            </a:r>
          </a:p>
          <a:p>
            <a:pPr marL="0" indent="0">
              <a:buNone/>
            </a:pPr>
            <a:r>
              <a:rPr lang="ru-RU" sz="2600" dirty="0"/>
              <a:t>    - представление новых членов СКК от НПО;</a:t>
            </a:r>
          </a:p>
          <a:p>
            <a:r>
              <a:rPr lang="ru-RU" sz="2600" dirty="0"/>
              <a:t>Обновление Распоряжения Премьер – Министра по итогам выборов НПО;</a:t>
            </a:r>
          </a:p>
          <a:p>
            <a:r>
              <a:rPr lang="ru-RU" sz="2600" dirty="0"/>
              <a:t>надзорные визиты: Талдыкорган, </a:t>
            </a:r>
            <a:r>
              <a:rPr lang="ru-RU" sz="2600" dirty="0" err="1"/>
              <a:t>Атырауская</a:t>
            </a:r>
            <a:r>
              <a:rPr lang="ru-RU" sz="2600" dirty="0"/>
              <a:t> и </a:t>
            </a:r>
            <a:r>
              <a:rPr lang="ru-RU" sz="2600" dirty="0" err="1"/>
              <a:t>Кызылординская</a:t>
            </a:r>
            <a:r>
              <a:rPr lang="ru-RU" sz="2600" dirty="0"/>
              <a:t> области</a:t>
            </a:r>
          </a:p>
          <a:p>
            <a:r>
              <a:rPr lang="ru-RU" sz="2600" dirty="0"/>
              <a:t>брифинги МАФ;</a:t>
            </a:r>
          </a:p>
          <a:p>
            <a:r>
              <a:rPr lang="ru-RU" sz="2600" dirty="0"/>
              <a:t>ведение веб-сайта СКК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29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2E3C-AA72-4A12-A090-2F83DA60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268914-EA5F-4CC9-B870-E262FFBAA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896163"/>
              </p:ext>
            </p:extLst>
          </p:nvPr>
        </p:nvGraphicFramePr>
        <p:xfrm>
          <a:off x="469900" y="1958181"/>
          <a:ext cx="8204200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0">
                  <a:extLst>
                    <a:ext uri="{9D8B030D-6E8A-4147-A177-3AD203B41FA5}">
                      <a16:colId xmlns:a16="http://schemas.microsoft.com/office/drawing/2014/main" val="370155530"/>
                    </a:ext>
                  </a:extLst>
                </a:gridCol>
                <a:gridCol w="5499100">
                  <a:extLst>
                    <a:ext uri="{9D8B030D-6E8A-4147-A177-3AD203B41FA5}">
                      <a16:colId xmlns:a16="http://schemas.microsoft.com/office/drawing/2014/main" val="3776742315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15269917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CCM Name: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CCM Kazakhstan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65405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CCM Agreement No: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KAZ-CFUND-1705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56751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Starting Date: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01/01/2017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36910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Year of Agreement: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Year 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32637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1197525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(CКК 0). Последние оценки соответствия критериям эффективности (EPA), по крайней мере, соответствуют критериям 90%. ИЛИ Последний EPA улучшился по крайней мере на 30% с момента последней оценки. (ОБЯЗАТЕЛЬНЫЙ)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Более 90%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7353517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(СКК 1) Документы СКК свидетельствуют  тому, что они предпринимают все необходимые усилия, чтобы избежать нехватки ключевых лекарств и «экстренной выплаты», чтобы предотвратить их дефицит.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Протоколы заседаний, электронные письма, официальные письма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983108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(CCM2) документация СКК свидетельствует о том, что они прилагают все необходимые усилия, чтобы избежать таких грантов в портфеле, которые получают два последовательных рейтинга B2 / C.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Протоколы заседаний, электронные письма, письма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98544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42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4CC5A-6318-44F8-83B2-AA78D956D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/>
              <a:t>Спасибо за внимание!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59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7753-D56C-4C6E-95B4-1575E57D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7663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/>
              <a:t>Основные положения Проекта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75BBF-BD8D-476B-BD5C-65BF24C1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72816"/>
            <a:ext cx="7715200" cy="4421088"/>
          </a:xfrm>
        </p:spPr>
        <p:txBody>
          <a:bodyPr>
            <a:normAutofit lnSpcReduction="10000"/>
          </a:bodyPr>
          <a:lstStyle/>
          <a:p>
            <a:r>
              <a:rPr lang="ru-RU" sz="2500" dirty="0"/>
              <a:t>Проект направлен на содействие СКК по выполнению им своих функций, путем предоставления необходимой административной, секретарской, коммуникационной и логистической поддержки</a:t>
            </a:r>
            <a:r>
              <a:rPr lang="en-US" sz="2500" dirty="0"/>
              <a:t> </a:t>
            </a:r>
            <a:r>
              <a:rPr lang="ru-RU" sz="2500" dirty="0"/>
              <a:t>через Секретариат СКК;</a:t>
            </a:r>
          </a:p>
          <a:p>
            <a:r>
              <a:rPr lang="ru-RU" sz="2500" dirty="0"/>
              <a:t>Программа развития ООН в Казахстане была выбрана в качестве получателя финансирования СКК.</a:t>
            </a:r>
          </a:p>
          <a:p>
            <a:r>
              <a:rPr lang="ru-RU" sz="2500" dirty="0"/>
              <a:t>Работа СКК проводится в соответствии с 6 квалификационными критериями Глобального Фонда.</a:t>
            </a:r>
            <a:endParaRPr lang="en-GB" sz="2500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19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E2A3-97C5-4909-B165-96F44C4B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algn="l"/>
            <a:br>
              <a:rPr lang="ru-RU" sz="2500" dirty="0"/>
            </a:br>
            <a:r>
              <a:rPr lang="ru-RU" sz="2500" b="1" dirty="0"/>
              <a:t>Критерий №1: </a:t>
            </a:r>
            <a:r>
              <a:rPr lang="ru-RU" sz="2500" dirty="0"/>
              <a:t>координация разработки и представления запросов на финансирование:</a:t>
            </a:r>
            <a:br>
              <a:rPr lang="ru-RU" sz="2500" dirty="0"/>
            </a:br>
            <a:endParaRPr lang="en-GB" sz="25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DAD6F01-9863-4F72-8CB5-5671BCD3B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087430"/>
              </p:ext>
            </p:extLst>
          </p:nvPr>
        </p:nvGraphicFramePr>
        <p:xfrm>
          <a:off x="462133" y="1556792"/>
          <a:ext cx="833960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386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9E62-C302-470F-A390-CFCE37D1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2" y="548680"/>
            <a:ext cx="8229600" cy="778098"/>
          </a:xfrm>
        </p:spPr>
        <p:txBody>
          <a:bodyPr>
            <a:noAutofit/>
          </a:bodyPr>
          <a:lstStyle/>
          <a:p>
            <a:br>
              <a:rPr lang="ru-RU" sz="3600" dirty="0"/>
            </a:br>
            <a:r>
              <a:rPr lang="ru-RU" sz="2800" b="1" dirty="0"/>
              <a:t>СКК реализует План Странового Диалога для разработки новой заявки по компоненту Туберкулез на 2020-22 годы</a:t>
            </a:r>
            <a:br>
              <a:rPr lang="ru-RU" sz="3600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7C94E-3BB7-44D2-A35B-021F1C58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83162"/>
          </a:xfrm>
        </p:spPr>
        <p:txBody>
          <a:bodyPr>
            <a:normAutofit/>
          </a:bodyPr>
          <a:lstStyle/>
          <a:p>
            <a:endParaRPr lang="ru-RU" sz="2500" dirty="0"/>
          </a:p>
          <a:p>
            <a:r>
              <a:rPr lang="ru-RU" sz="2200" dirty="0"/>
              <a:t>Объявления через информканалы: республиканские СМИ, веб-сайты СКК, национальные каналы и др.;</a:t>
            </a:r>
          </a:p>
          <a:p>
            <a:r>
              <a:rPr lang="ru-RU" sz="2200" dirty="0"/>
              <a:t>Создание рабочей группы по разработке заявки;</a:t>
            </a:r>
          </a:p>
          <a:p>
            <a:r>
              <a:rPr lang="ru-RU" sz="2200" dirty="0"/>
              <a:t>Сбор и анализ предложений для включения в заявку от заинтересованных сторон;</a:t>
            </a:r>
          </a:p>
          <a:p>
            <a:r>
              <a:rPr lang="ru-RU" sz="2200" dirty="0"/>
              <a:t>Фокус-группы, рабочие встречи и открытые обсуждения по формированию заявки со всеми заинтересованными партнерами;</a:t>
            </a:r>
          </a:p>
          <a:p>
            <a:r>
              <a:rPr lang="ru-RU" sz="2200" dirty="0"/>
              <a:t>Разработка и формирование проекта заявки на основе полученных предложений</a:t>
            </a:r>
          </a:p>
          <a:p>
            <a:r>
              <a:rPr lang="ru-RU" sz="2200" dirty="0"/>
              <a:t>Совещания на национальном уровне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79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F0E72-A49E-4E82-8108-470AD218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868363"/>
          </a:xfrm>
        </p:spPr>
        <p:txBody>
          <a:bodyPr>
            <a:noAutofit/>
          </a:bodyPr>
          <a:lstStyle/>
          <a:p>
            <a:br>
              <a:rPr lang="ru-RU" sz="1800" dirty="0"/>
            </a:br>
            <a:r>
              <a:rPr lang="ru-RU" sz="1800" b="1" dirty="0"/>
              <a:t>Объявление в по компоненту Туберкулез</a:t>
            </a:r>
            <a:br>
              <a:rPr lang="ru-RU" sz="1800" dirty="0"/>
            </a:br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8DA06-5175-4DBF-A555-D6C04B5F8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62" y="1177769"/>
            <a:ext cx="8726038" cy="129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3AC67-0CDD-49FA-8409-F4ECCCAD5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73913"/>
            <a:ext cx="8686800" cy="433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9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433D-8317-41F2-88F6-C5A67C2F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354162"/>
          </a:xfrm>
        </p:spPr>
        <p:txBody>
          <a:bodyPr>
            <a:noAutofit/>
          </a:bodyPr>
          <a:lstStyle/>
          <a:p>
            <a:br>
              <a:rPr lang="ru-RU" sz="2800" dirty="0"/>
            </a:br>
            <a:r>
              <a:rPr lang="ru-RU" sz="2800" b="1" dirty="0"/>
              <a:t>Критерий №2.</a:t>
            </a:r>
            <a:r>
              <a:rPr lang="ru-RU" sz="2800" dirty="0"/>
              <a:t> Определение кандидатуры основного реципиента (реципиентов) и осуществление надзора за его деятельностью</a:t>
            </a:r>
            <a:br>
              <a:rPr lang="ru-RU" sz="2400" dirty="0"/>
            </a:b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11407-24A9-414E-A2D8-2B733160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1083"/>
            <a:ext cx="8229600" cy="4708525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Согласно операционному руководству Глобального Фонда, СКК вправе пригласить  действующего Основного реципиента для получения нового гранта, при оценке не ниже В1 по итогам реализации предыдущих программ;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Оценка действующего гранта по туберкулезу позволяет, предлагается оставить действующего Основного реципиента для получения нового гранта.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6564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77AB-FD5D-445B-879E-6007A155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0" y="332656"/>
            <a:ext cx="8795320" cy="720080"/>
          </a:xfrm>
        </p:spPr>
        <p:txBody>
          <a:bodyPr>
            <a:noAutofit/>
          </a:bodyPr>
          <a:lstStyle/>
          <a:p>
            <a:pPr algn="l"/>
            <a:br>
              <a:rPr lang="ru-RU" sz="2400" dirty="0"/>
            </a:br>
            <a:r>
              <a:rPr lang="ru-RU" sz="2800" b="1" dirty="0"/>
              <a:t>Критерий №3 </a:t>
            </a:r>
            <a:r>
              <a:rPr lang="ru-RU" sz="2800" dirty="0"/>
              <a:t>Осуществление надзора за реализацией утвержденных программ, включая процедуру закрытия гранта </a:t>
            </a:r>
            <a:r>
              <a:rPr lang="ru-RU" sz="2000" i="1" dirty="0"/>
              <a:t>(надзорная функция)</a:t>
            </a:r>
            <a:br>
              <a:rPr lang="en-GB" sz="2000" i="1" dirty="0"/>
            </a:br>
            <a:endParaRPr lang="en-GB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700C4-0565-4394-AB4F-EF7BCBE6F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060" y="2060848"/>
            <a:ext cx="8229600" cy="331236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Встречи с Основными реципиентами гранта для обсуждения проблемных вопросов;</a:t>
            </a:r>
          </a:p>
          <a:p>
            <a:pPr algn="just"/>
            <a:r>
              <a:rPr lang="ru-RU" sz="2400" dirty="0"/>
              <a:t>Взаимодействие с Местными агентами фонда (участвует на брифингах и приглашает на заседания СКК);</a:t>
            </a:r>
          </a:p>
          <a:p>
            <a:pPr algn="just"/>
            <a:r>
              <a:rPr lang="ru-RU" sz="2400" dirty="0"/>
              <a:t>Обзор отчетов Основных получателей и суб-получателей;</a:t>
            </a:r>
          </a:p>
          <a:p>
            <a:pPr algn="just"/>
            <a:r>
              <a:rPr lang="ru-RU" sz="2400" dirty="0"/>
              <a:t>Надзорные визиты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923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9031-B1CE-489B-A57B-24800179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066130"/>
          </a:xfrm>
        </p:spPr>
        <p:txBody>
          <a:bodyPr>
            <a:noAutofit/>
          </a:bodyPr>
          <a:lstStyle/>
          <a:p>
            <a:r>
              <a:rPr lang="ru-RU" sz="2000" b="1"/>
              <a:t>Критерий №4. </a:t>
            </a:r>
            <a:r>
              <a:rPr lang="ru-RU" sz="2000"/>
              <a:t>Обеспечение представительности ключевых групп в СКК с учетом эпидемиологической обстановки, прав человека и гендерных аспектов.</a:t>
            </a:r>
            <a:endParaRPr lang="en-GB" sz="20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4386570-909D-4E82-B25B-0A22BDB866C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340768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49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EC18-FF7E-44BA-88DC-E89EE17F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Критерий №5. </a:t>
            </a:r>
            <a:r>
              <a:rPr lang="ru-RU" sz="2800" dirty="0"/>
              <a:t>Обеспечение выборности СКК.</a:t>
            </a:r>
            <a:endParaRPr lang="en-GB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892211-CDBC-4F26-8900-87C5D3330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052736"/>
            <a:ext cx="5760640" cy="55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6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532</Words>
  <Application>Microsoft Office PowerPoint</Application>
  <PresentationFormat>Экран (4:3)</PresentationFormat>
  <Paragraphs>79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Проект «Поддержка Cтранового координационного комитета (далее - СКК) на 2018-2019 годы»</vt:lpstr>
      <vt:lpstr>Основные положения Проекта</vt:lpstr>
      <vt:lpstr> Критерий №1: координация разработки и представления запросов на финансирование: </vt:lpstr>
      <vt:lpstr> СКК реализует План Странового Диалога для разработки новой заявки по компоненту Туберкулез на 2020-22 годы </vt:lpstr>
      <vt:lpstr> Объявление в по компоненту Туберкулез </vt:lpstr>
      <vt:lpstr> Критерий №2. Определение кандидатуры основного реципиента (реципиентов) и осуществление надзора за его деятельностью </vt:lpstr>
      <vt:lpstr> Критерий №3 Осуществление надзора за реализацией утвержденных программ, включая процедуру закрытия гранта (надзорная функция) </vt:lpstr>
      <vt:lpstr>Критерий №4. Обеспечение представительности ключевых групп в СКК с учетом эпидемиологической обстановки, прав человека и гендерных аспектов.</vt:lpstr>
      <vt:lpstr>Критерий №5. Обеспечение выборности СКК.</vt:lpstr>
      <vt:lpstr>Критерий 6: Управление конфликтами интересов</vt:lpstr>
      <vt:lpstr>Поддержка и обновление веб-сайта СКК – www.ccmkz.kz</vt:lpstr>
      <vt:lpstr>План на 2019 год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Ainur Abusseitova</cp:lastModifiedBy>
  <cp:revision>54</cp:revision>
  <cp:lastPrinted>2018-10-25T05:00:06Z</cp:lastPrinted>
  <dcterms:created xsi:type="dcterms:W3CDTF">2013-02-25T09:43:45Z</dcterms:created>
  <dcterms:modified xsi:type="dcterms:W3CDTF">2018-11-08T04:48:58Z</dcterms:modified>
</cp:coreProperties>
</file>