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9" r:id="rId3"/>
    <p:sldId id="274" r:id="rId4"/>
    <p:sldId id="289" r:id="rId5"/>
    <p:sldId id="288" r:id="rId6"/>
    <p:sldId id="275" r:id="rId7"/>
    <p:sldId id="282" r:id="rId8"/>
    <p:sldId id="277" r:id="rId9"/>
    <p:sldId id="268" r:id="rId10"/>
    <p:sldId id="284" r:id="rId11"/>
    <p:sldId id="285" r:id="rId12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5648" autoAdjust="0"/>
  </p:normalViewPr>
  <p:slideViewPr>
    <p:cSldViewPr>
      <p:cViewPr varScale="1">
        <p:scale>
          <a:sx n="88" d="100"/>
          <a:sy n="88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EA7868-B269-451D-B66F-50900EDC6F0B}" type="doc">
      <dgm:prSet loTypeId="urn:microsoft.com/office/officeart/2005/8/layout/hProcess9" loCatId="process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0465095C-C9B0-4F07-8F73-E07D0398CE76}">
      <dgm:prSet phldrT="[Текст]" custT="1"/>
      <dgm:spPr/>
      <dgm:t>
        <a:bodyPr/>
        <a:lstStyle/>
        <a:p>
          <a:r>
            <a:rPr lang="ru-RU" sz="1600" b="1" dirty="0" smtClean="0"/>
            <a:t>Выделение</a:t>
          </a:r>
          <a:r>
            <a:rPr lang="ru-RU" sz="1800" b="1" dirty="0" smtClean="0"/>
            <a:t> бюджета на ГСЗ</a:t>
          </a:r>
          <a:endParaRPr lang="ru-RU" sz="1800" b="1" dirty="0"/>
        </a:p>
      </dgm:t>
    </dgm:pt>
    <dgm:pt modelId="{21EA1900-89BA-4A8F-824C-0951DB2FDA73}" type="parTrans" cxnId="{FA7AFB55-D8B9-4CEF-B192-DBCD2227927E}">
      <dgm:prSet/>
      <dgm:spPr/>
      <dgm:t>
        <a:bodyPr/>
        <a:lstStyle/>
        <a:p>
          <a:endParaRPr lang="ru-RU"/>
        </a:p>
      </dgm:t>
    </dgm:pt>
    <dgm:pt modelId="{7024352D-7D1C-4081-ABEF-87046965848B}" type="sibTrans" cxnId="{FA7AFB55-D8B9-4CEF-B192-DBCD2227927E}">
      <dgm:prSet/>
      <dgm:spPr/>
      <dgm:t>
        <a:bodyPr/>
        <a:lstStyle/>
        <a:p>
          <a:endParaRPr lang="ru-RU"/>
        </a:p>
      </dgm:t>
    </dgm:pt>
    <dgm:pt modelId="{DC5BEFDB-808E-4767-8F9C-15C92CF1C7F6}">
      <dgm:prSet phldrT="[Текст]" custT="1"/>
      <dgm:spPr/>
      <dgm:t>
        <a:bodyPr/>
        <a:lstStyle/>
        <a:p>
          <a:pPr algn="ctr"/>
          <a:r>
            <a:rPr lang="ru-RU" sz="2400" b="1" i="0" dirty="0" smtClean="0"/>
            <a:t>УЗ</a:t>
          </a:r>
        </a:p>
        <a:p>
          <a:pPr algn="ctr"/>
          <a:r>
            <a:rPr lang="ru-RU" sz="1400" b="1" i="1" dirty="0" smtClean="0"/>
            <a:t>заказчик </a:t>
          </a:r>
          <a:r>
            <a:rPr lang="ru-RU" sz="1400" b="1" i="1" dirty="0" err="1" smtClean="0"/>
            <a:t>госзакупок</a:t>
          </a:r>
          <a:endParaRPr lang="ru-RU" sz="1400" dirty="0"/>
        </a:p>
      </dgm:t>
    </dgm:pt>
    <dgm:pt modelId="{F70A89EE-D9A2-4C0C-BBF9-9D9726C81FF7}" type="parTrans" cxnId="{CE773D45-343F-408C-B93D-DBC6338C7E62}">
      <dgm:prSet/>
      <dgm:spPr/>
      <dgm:t>
        <a:bodyPr/>
        <a:lstStyle/>
        <a:p>
          <a:endParaRPr lang="ru-RU"/>
        </a:p>
      </dgm:t>
    </dgm:pt>
    <dgm:pt modelId="{665EF3C4-A1EB-4ECA-A138-E9159A2925EB}" type="sibTrans" cxnId="{CE773D45-343F-408C-B93D-DBC6338C7E62}">
      <dgm:prSet/>
      <dgm:spPr/>
      <dgm:t>
        <a:bodyPr/>
        <a:lstStyle/>
        <a:p>
          <a:endParaRPr lang="ru-RU"/>
        </a:p>
      </dgm:t>
    </dgm:pt>
    <dgm:pt modelId="{6D1185A4-11EE-4B3D-A5F9-F340017D1DA3}">
      <dgm:prSet phldrT="[Текст]" custT="1"/>
      <dgm:spPr/>
      <dgm:t>
        <a:bodyPr/>
        <a:lstStyle/>
        <a:p>
          <a:pPr algn="ctr"/>
          <a:r>
            <a:rPr lang="ru-RU" sz="2400" b="1" dirty="0" smtClean="0"/>
            <a:t>ОГЦ СПИД</a:t>
          </a:r>
        </a:p>
        <a:p>
          <a:pPr algn="ctr"/>
          <a:r>
            <a:rPr lang="ru-RU" sz="1800" b="1" dirty="0" smtClean="0"/>
            <a:t> </a:t>
          </a:r>
          <a:r>
            <a:rPr lang="ru-RU" sz="1400" b="1" i="1" dirty="0" smtClean="0"/>
            <a:t>организатор </a:t>
          </a:r>
          <a:r>
            <a:rPr lang="ru-RU" sz="1400" b="1" i="1" dirty="0" err="1" smtClean="0"/>
            <a:t>госзакупок</a:t>
          </a:r>
          <a:endParaRPr lang="ru-RU" sz="1400" i="1" dirty="0"/>
        </a:p>
      </dgm:t>
    </dgm:pt>
    <dgm:pt modelId="{1B65B567-AFD9-4DA1-8BDC-55327A50DEB3}" type="parTrans" cxnId="{B0D1BEEA-768A-4B62-B139-6528940FC182}">
      <dgm:prSet/>
      <dgm:spPr/>
      <dgm:t>
        <a:bodyPr/>
        <a:lstStyle/>
        <a:p>
          <a:endParaRPr lang="ru-RU"/>
        </a:p>
      </dgm:t>
    </dgm:pt>
    <dgm:pt modelId="{4CDE61F1-F471-45BA-AE56-6D2B505D966A}" type="sibTrans" cxnId="{B0D1BEEA-768A-4B62-B139-6528940FC182}">
      <dgm:prSet/>
      <dgm:spPr/>
      <dgm:t>
        <a:bodyPr/>
        <a:lstStyle/>
        <a:p>
          <a:endParaRPr lang="ru-RU"/>
        </a:p>
      </dgm:t>
    </dgm:pt>
    <dgm:pt modelId="{2EB31100-F269-4F31-A3D9-78CB1A238188}">
      <dgm:prSet custT="1"/>
      <dgm:spPr/>
      <dgm:t>
        <a:bodyPr/>
        <a:lstStyle/>
        <a:p>
          <a:pPr algn="ctr"/>
          <a:r>
            <a:rPr lang="ru-RU" sz="2400" b="1" dirty="0" smtClean="0"/>
            <a:t>НПО – </a:t>
          </a:r>
        </a:p>
        <a:p>
          <a:pPr algn="ctr"/>
          <a:r>
            <a:rPr lang="ru-RU" sz="1400" b="1" i="1" dirty="0" smtClean="0"/>
            <a:t>исполнитель ГСЗ </a:t>
          </a:r>
        </a:p>
        <a:p>
          <a:pPr algn="ctr"/>
          <a:endParaRPr lang="ru-RU" sz="1400" b="1" i="1" dirty="0" smtClean="0"/>
        </a:p>
        <a:p>
          <a:pPr algn="ctr"/>
          <a:r>
            <a:rPr lang="ru-RU" sz="1400" b="1" i="1" dirty="0" smtClean="0"/>
            <a:t>Договор между УЗ и НПО</a:t>
          </a:r>
          <a:endParaRPr lang="ru-RU" sz="1400" b="1" i="1" dirty="0"/>
        </a:p>
      </dgm:t>
    </dgm:pt>
    <dgm:pt modelId="{1A3C2E97-D73F-435B-B3C9-8813F1F1496F}" type="parTrans" cxnId="{D80932C0-2A42-40B8-9138-50E365490D94}">
      <dgm:prSet/>
      <dgm:spPr/>
      <dgm:t>
        <a:bodyPr/>
        <a:lstStyle/>
        <a:p>
          <a:endParaRPr lang="ru-RU"/>
        </a:p>
      </dgm:t>
    </dgm:pt>
    <dgm:pt modelId="{F977E5DD-880E-4AC4-B4BA-5D0A899BF5A0}" type="sibTrans" cxnId="{D80932C0-2A42-40B8-9138-50E365490D94}">
      <dgm:prSet/>
      <dgm:spPr/>
      <dgm:t>
        <a:bodyPr/>
        <a:lstStyle/>
        <a:p>
          <a:endParaRPr lang="ru-RU"/>
        </a:p>
      </dgm:t>
    </dgm:pt>
    <dgm:pt modelId="{F53A46F4-4634-47A1-87DB-D6B50DE81E14}">
      <dgm:prSet custT="1"/>
      <dgm:spPr/>
      <dgm:t>
        <a:bodyPr/>
        <a:lstStyle/>
        <a:p>
          <a:pPr algn="ctr"/>
          <a:r>
            <a:rPr lang="ru-RU" sz="1600" b="1" dirty="0" smtClean="0"/>
            <a:t>3-х</a:t>
          </a:r>
        </a:p>
        <a:p>
          <a:pPr algn="ctr"/>
          <a:r>
            <a:rPr lang="ru-RU" sz="1600" b="1" dirty="0" smtClean="0"/>
            <a:t>сторонний Договор </a:t>
          </a:r>
        </a:p>
        <a:p>
          <a:pPr algn="ctr"/>
          <a:r>
            <a:rPr lang="ru-RU" sz="1300" b="1" dirty="0" smtClean="0"/>
            <a:t>между:</a:t>
          </a:r>
        </a:p>
        <a:p>
          <a:pPr algn="ctr"/>
          <a:r>
            <a:rPr lang="ru-RU" sz="1300" b="1" dirty="0" smtClean="0"/>
            <a:t>УЗ, ОГЦ СПИД и НПО на предоставление ТМЦ и услуг</a:t>
          </a:r>
          <a:endParaRPr lang="ru-RU" sz="1300" b="1" dirty="0"/>
        </a:p>
      </dgm:t>
    </dgm:pt>
    <dgm:pt modelId="{21B4BDA5-D153-4DF4-B0D6-2211577EF5F9}" type="parTrans" cxnId="{A97BB793-C52F-4CD4-973E-1CCB9657E01E}">
      <dgm:prSet/>
      <dgm:spPr/>
      <dgm:t>
        <a:bodyPr/>
        <a:lstStyle/>
        <a:p>
          <a:endParaRPr lang="ru-RU"/>
        </a:p>
      </dgm:t>
    </dgm:pt>
    <dgm:pt modelId="{5E293D21-C414-413B-9EEA-30F02BC77840}" type="sibTrans" cxnId="{A97BB793-C52F-4CD4-973E-1CCB9657E01E}">
      <dgm:prSet/>
      <dgm:spPr/>
      <dgm:t>
        <a:bodyPr/>
        <a:lstStyle/>
        <a:p>
          <a:endParaRPr lang="ru-RU"/>
        </a:p>
      </dgm:t>
    </dgm:pt>
    <dgm:pt modelId="{54ACA531-F257-4BE3-A07B-211E7C6B0F43}">
      <dgm:prSet custT="1"/>
      <dgm:spPr/>
      <dgm:t>
        <a:bodyPr/>
        <a:lstStyle/>
        <a:p>
          <a:pPr algn="ctr"/>
          <a:r>
            <a:rPr lang="ru-RU" sz="1600" b="1" dirty="0" smtClean="0"/>
            <a:t>Мониторинг и контроль – ОГЦ СПИД</a:t>
          </a:r>
          <a:endParaRPr lang="ru-RU" sz="1600" b="1" dirty="0"/>
        </a:p>
      </dgm:t>
    </dgm:pt>
    <dgm:pt modelId="{29E116DE-F3A2-42FC-80BB-282DFB14B828}" type="parTrans" cxnId="{EDCF2B94-6B69-4885-A6B6-5E980BA719A0}">
      <dgm:prSet/>
      <dgm:spPr/>
      <dgm:t>
        <a:bodyPr/>
        <a:lstStyle/>
        <a:p>
          <a:endParaRPr lang="ru-RU"/>
        </a:p>
      </dgm:t>
    </dgm:pt>
    <dgm:pt modelId="{CA615871-BD46-4E51-891F-D8703596503C}" type="sibTrans" cxnId="{EDCF2B94-6B69-4885-A6B6-5E980BA719A0}">
      <dgm:prSet/>
      <dgm:spPr/>
      <dgm:t>
        <a:bodyPr/>
        <a:lstStyle/>
        <a:p>
          <a:endParaRPr lang="ru-RU"/>
        </a:p>
      </dgm:t>
    </dgm:pt>
    <dgm:pt modelId="{C505A744-C6B0-457F-84E6-9446E282298C}" type="pres">
      <dgm:prSet presAssocID="{5AEA7868-B269-451D-B66F-50900EDC6F0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B13465C-C4A7-4D90-BA97-8ED1E4650954}" type="pres">
      <dgm:prSet presAssocID="{5AEA7868-B269-451D-B66F-50900EDC6F0B}" presName="arrow" presStyleLbl="bgShp" presStyleIdx="0" presStyleCnt="1" custLinFactNeighborX="-5674" custLinFactNeighborY="439"/>
      <dgm:spPr/>
      <dgm:t>
        <a:bodyPr/>
        <a:lstStyle/>
        <a:p>
          <a:endParaRPr lang="ru-RU"/>
        </a:p>
      </dgm:t>
    </dgm:pt>
    <dgm:pt modelId="{9C599AE7-07C4-4427-AFBC-049C2719509C}" type="pres">
      <dgm:prSet presAssocID="{5AEA7868-B269-451D-B66F-50900EDC6F0B}" presName="linearProcess" presStyleCnt="0"/>
      <dgm:spPr/>
      <dgm:t>
        <a:bodyPr/>
        <a:lstStyle/>
        <a:p>
          <a:endParaRPr lang="ru-RU"/>
        </a:p>
      </dgm:t>
    </dgm:pt>
    <dgm:pt modelId="{142380E8-8C1A-46D0-BC2B-B87620463E0B}" type="pres">
      <dgm:prSet presAssocID="{0465095C-C9B0-4F07-8F73-E07D0398CE76}" presName="textNode" presStyleLbl="node1" presStyleIdx="0" presStyleCnt="6" custScaleX="1118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02D16F-7C4A-478D-B815-2AE07264CBDF}" type="pres">
      <dgm:prSet presAssocID="{7024352D-7D1C-4081-ABEF-87046965848B}" presName="sibTrans" presStyleCnt="0"/>
      <dgm:spPr/>
      <dgm:t>
        <a:bodyPr/>
        <a:lstStyle/>
        <a:p>
          <a:endParaRPr lang="ru-RU"/>
        </a:p>
      </dgm:t>
    </dgm:pt>
    <dgm:pt modelId="{17A784B0-5E90-4FAE-9C60-B97B132079A3}" type="pres">
      <dgm:prSet presAssocID="{DC5BEFDB-808E-4767-8F9C-15C92CF1C7F6}" presName="textNode" presStyleLbl="node1" presStyleIdx="1" presStyleCnt="6" custScaleX="1065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63A25E-6C8F-4F8D-90D8-851D1A5BB448}" type="pres">
      <dgm:prSet presAssocID="{665EF3C4-A1EB-4ECA-A138-E9159A2925EB}" presName="sibTrans" presStyleCnt="0"/>
      <dgm:spPr/>
      <dgm:t>
        <a:bodyPr/>
        <a:lstStyle/>
        <a:p>
          <a:endParaRPr lang="ru-RU"/>
        </a:p>
      </dgm:t>
    </dgm:pt>
    <dgm:pt modelId="{1F33F4C0-2F52-4FE8-839F-6D8F40017407}" type="pres">
      <dgm:prSet presAssocID="{6D1185A4-11EE-4B3D-A5F9-F340017D1DA3}" presName="textNode" presStyleLbl="node1" presStyleIdx="2" presStyleCnt="6" custScaleX="1270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7ED0E0-B8F2-4826-9B32-4C0DE4B203D7}" type="pres">
      <dgm:prSet presAssocID="{4CDE61F1-F471-45BA-AE56-6D2B505D966A}" presName="sibTrans" presStyleCnt="0"/>
      <dgm:spPr/>
      <dgm:t>
        <a:bodyPr/>
        <a:lstStyle/>
        <a:p>
          <a:endParaRPr lang="ru-RU"/>
        </a:p>
      </dgm:t>
    </dgm:pt>
    <dgm:pt modelId="{3EEBED7D-5FA9-4BE8-BCEA-5909D5E99618}" type="pres">
      <dgm:prSet presAssocID="{2EB31100-F269-4F31-A3D9-78CB1A238188}" presName="textNode" presStyleLbl="node1" presStyleIdx="3" presStyleCnt="6" custScaleX="1224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8D855F-EB7D-4490-866D-2D8C5CA5F9F1}" type="pres">
      <dgm:prSet presAssocID="{F977E5DD-880E-4AC4-B4BA-5D0A899BF5A0}" presName="sibTrans" presStyleCnt="0"/>
      <dgm:spPr/>
      <dgm:t>
        <a:bodyPr/>
        <a:lstStyle/>
        <a:p>
          <a:endParaRPr lang="ru-RU"/>
        </a:p>
      </dgm:t>
    </dgm:pt>
    <dgm:pt modelId="{740428A3-5041-4384-B97B-755673BDEEC9}" type="pres">
      <dgm:prSet presAssocID="{F53A46F4-4634-47A1-87DB-D6B50DE81E14}" presName="textNode" presStyleLbl="node1" presStyleIdx="4" presStyleCnt="6" custScaleX="1124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C89C43-CB72-4980-BE6C-7C253F7182DB}" type="pres">
      <dgm:prSet presAssocID="{5E293D21-C414-413B-9EEA-30F02BC77840}" presName="sibTrans" presStyleCnt="0"/>
      <dgm:spPr/>
      <dgm:t>
        <a:bodyPr/>
        <a:lstStyle/>
        <a:p>
          <a:endParaRPr lang="ru-RU"/>
        </a:p>
      </dgm:t>
    </dgm:pt>
    <dgm:pt modelId="{7B254D9B-1FBA-4478-B6E9-C85C38CBFA3B}" type="pres">
      <dgm:prSet presAssocID="{54ACA531-F257-4BE3-A07B-211E7C6B0F43}" presName="textNode" presStyleLbl="node1" presStyleIdx="5" presStyleCnt="6" custScaleX="1226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C124A4-D16A-4147-B200-3CC826A420D6}" type="presOf" srcId="{F53A46F4-4634-47A1-87DB-D6B50DE81E14}" destId="{740428A3-5041-4384-B97B-755673BDEEC9}" srcOrd="0" destOrd="0" presId="urn:microsoft.com/office/officeart/2005/8/layout/hProcess9"/>
    <dgm:cxn modelId="{A97BB793-C52F-4CD4-973E-1CCB9657E01E}" srcId="{5AEA7868-B269-451D-B66F-50900EDC6F0B}" destId="{F53A46F4-4634-47A1-87DB-D6B50DE81E14}" srcOrd="4" destOrd="0" parTransId="{21B4BDA5-D153-4DF4-B0D6-2211577EF5F9}" sibTransId="{5E293D21-C414-413B-9EEA-30F02BC77840}"/>
    <dgm:cxn modelId="{3E3EB2E9-C16F-4096-AFB6-D4B62B17A4F0}" type="presOf" srcId="{54ACA531-F257-4BE3-A07B-211E7C6B0F43}" destId="{7B254D9B-1FBA-4478-B6E9-C85C38CBFA3B}" srcOrd="0" destOrd="0" presId="urn:microsoft.com/office/officeart/2005/8/layout/hProcess9"/>
    <dgm:cxn modelId="{9240FA6A-9350-458E-889E-59E09E05D0E3}" type="presOf" srcId="{DC5BEFDB-808E-4767-8F9C-15C92CF1C7F6}" destId="{17A784B0-5E90-4FAE-9C60-B97B132079A3}" srcOrd="0" destOrd="0" presId="urn:microsoft.com/office/officeart/2005/8/layout/hProcess9"/>
    <dgm:cxn modelId="{CE773D45-343F-408C-B93D-DBC6338C7E62}" srcId="{5AEA7868-B269-451D-B66F-50900EDC6F0B}" destId="{DC5BEFDB-808E-4767-8F9C-15C92CF1C7F6}" srcOrd="1" destOrd="0" parTransId="{F70A89EE-D9A2-4C0C-BBF9-9D9726C81FF7}" sibTransId="{665EF3C4-A1EB-4ECA-A138-E9159A2925EB}"/>
    <dgm:cxn modelId="{023CD9E0-7052-4BA5-9AF2-9450E0F64510}" type="presOf" srcId="{2EB31100-F269-4F31-A3D9-78CB1A238188}" destId="{3EEBED7D-5FA9-4BE8-BCEA-5909D5E99618}" srcOrd="0" destOrd="0" presId="urn:microsoft.com/office/officeart/2005/8/layout/hProcess9"/>
    <dgm:cxn modelId="{B0D1BEEA-768A-4B62-B139-6528940FC182}" srcId="{5AEA7868-B269-451D-B66F-50900EDC6F0B}" destId="{6D1185A4-11EE-4B3D-A5F9-F340017D1DA3}" srcOrd="2" destOrd="0" parTransId="{1B65B567-AFD9-4DA1-8BDC-55327A50DEB3}" sibTransId="{4CDE61F1-F471-45BA-AE56-6D2B505D966A}"/>
    <dgm:cxn modelId="{FA7AFB55-D8B9-4CEF-B192-DBCD2227927E}" srcId="{5AEA7868-B269-451D-B66F-50900EDC6F0B}" destId="{0465095C-C9B0-4F07-8F73-E07D0398CE76}" srcOrd="0" destOrd="0" parTransId="{21EA1900-89BA-4A8F-824C-0951DB2FDA73}" sibTransId="{7024352D-7D1C-4081-ABEF-87046965848B}"/>
    <dgm:cxn modelId="{E84EE30D-F008-4CD5-B102-584D1F8BE5E1}" type="presOf" srcId="{5AEA7868-B269-451D-B66F-50900EDC6F0B}" destId="{C505A744-C6B0-457F-84E6-9446E282298C}" srcOrd="0" destOrd="0" presId="urn:microsoft.com/office/officeart/2005/8/layout/hProcess9"/>
    <dgm:cxn modelId="{D80932C0-2A42-40B8-9138-50E365490D94}" srcId="{5AEA7868-B269-451D-B66F-50900EDC6F0B}" destId="{2EB31100-F269-4F31-A3D9-78CB1A238188}" srcOrd="3" destOrd="0" parTransId="{1A3C2E97-D73F-435B-B3C9-8813F1F1496F}" sibTransId="{F977E5DD-880E-4AC4-B4BA-5D0A899BF5A0}"/>
    <dgm:cxn modelId="{38CDFB51-5625-48AB-9178-B99648FF8DBD}" type="presOf" srcId="{0465095C-C9B0-4F07-8F73-E07D0398CE76}" destId="{142380E8-8C1A-46D0-BC2B-B87620463E0B}" srcOrd="0" destOrd="0" presId="urn:microsoft.com/office/officeart/2005/8/layout/hProcess9"/>
    <dgm:cxn modelId="{1E917C6E-C6A4-4EC0-917B-AEA1733A7EFA}" type="presOf" srcId="{6D1185A4-11EE-4B3D-A5F9-F340017D1DA3}" destId="{1F33F4C0-2F52-4FE8-839F-6D8F40017407}" srcOrd="0" destOrd="0" presId="urn:microsoft.com/office/officeart/2005/8/layout/hProcess9"/>
    <dgm:cxn modelId="{EDCF2B94-6B69-4885-A6B6-5E980BA719A0}" srcId="{5AEA7868-B269-451D-B66F-50900EDC6F0B}" destId="{54ACA531-F257-4BE3-A07B-211E7C6B0F43}" srcOrd="5" destOrd="0" parTransId="{29E116DE-F3A2-42FC-80BB-282DFB14B828}" sibTransId="{CA615871-BD46-4E51-891F-D8703596503C}"/>
    <dgm:cxn modelId="{476C379A-66E8-46FB-9B00-994A1F4D43EA}" type="presParOf" srcId="{C505A744-C6B0-457F-84E6-9446E282298C}" destId="{2B13465C-C4A7-4D90-BA97-8ED1E4650954}" srcOrd="0" destOrd="0" presId="urn:microsoft.com/office/officeart/2005/8/layout/hProcess9"/>
    <dgm:cxn modelId="{0322CF8B-F97C-45F1-AA36-34F5D2F61026}" type="presParOf" srcId="{C505A744-C6B0-457F-84E6-9446E282298C}" destId="{9C599AE7-07C4-4427-AFBC-049C2719509C}" srcOrd="1" destOrd="0" presId="urn:microsoft.com/office/officeart/2005/8/layout/hProcess9"/>
    <dgm:cxn modelId="{DE2136E0-8098-4CED-AF99-7B5FB7739302}" type="presParOf" srcId="{9C599AE7-07C4-4427-AFBC-049C2719509C}" destId="{142380E8-8C1A-46D0-BC2B-B87620463E0B}" srcOrd="0" destOrd="0" presId="urn:microsoft.com/office/officeart/2005/8/layout/hProcess9"/>
    <dgm:cxn modelId="{851E5ABE-0F69-4E89-B218-0DD278673294}" type="presParOf" srcId="{9C599AE7-07C4-4427-AFBC-049C2719509C}" destId="{3E02D16F-7C4A-478D-B815-2AE07264CBDF}" srcOrd="1" destOrd="0" presId="urn:microsoft.com/office/officeart/2005/8/layout/hProcess9"/>
    <dgm:cxn modelId="{B32F612B-C986-45ED-BB39-50E7292B76AD}" type="presParOf" srcId="{9C599AE7-07C4-4427-AFBC-049C2719509C}" destId="{17A784B0-5E90-4FAE-9C60-B97B132079A3}" srcOrd="2" destOrd="0" presId="urn:microsoft.com/office/officeart/2005/8/layout/hProcess9"/>
    <dgm:cxn modelId="{9BFD36EB-6D33-448D-B532-51F987B53CDB}" type="presParOf" srcId="{9C599AE7-07C4-4427-AFBC-049C2719509C}" destId="{EE63A25E-6C8F-4F8D-90D8-851D1A5BB448}" srcOrd="3" destOrd="0" presId="urn:microsoft.com/office/officeart/2005/8/layout/hProcess9"/>
    <dgm:cxn modelId="{6ABC65B3-02CA-4BDB-824E-468273022D9D}" type="presParOf" srcId="{9C599AE7-07C4-4427-AFBC-049C2719509C}" destId="{1F33F4C0-2F52-4FE8-839F-6D8F40017407}" srcOrd="4" destOrd="0" presId="urn:microsoft.com/office/officeart/2005/8/layout/hProcess9"/>
    <dgm:cxn modelId="{01BF98A5-BF88-4C3E-A21E-6FE1BAB574CF}" type="presParOf" srcId="{9C599AE7-07C4-4427-AFBC-049C2719509C}" destId="{687ED0E0-B8F2-4826-9B32-4C0DE4B203D7}" srcOrd="5" destOrd="0" presId="urn:microsoft.com/office/officeart/2005/8/layout/hProcess9"/>
    <dgm:cxn modelId="{93F9726D-FE46-47B9-A27E-D800B8852F02}" type="presParOf" srcId="{9C599AE7-07C4-4427-AFBC-049C2719509C}" destId="{3EEBED7D-5FA9-4BE8-BCEA-5909D5E99618}" srcOrd="6" destOrd="0" presId="urn:microsoft.com/office/officeart/2005/8/layout/hProcess9"/>
    <dgm:cxn modelId="{81892A13-7AE7-4C9C-A6CE-B25A7DD0F5D8}" type="presParOf" srcId="{9C599AE7-07C4-4427-AFBC-049C2719509C}" destId="{498D855F-EB7D-4490-866D-2D8C5CA5F9F1}" srcOrd="7" destOrd="0" presId="urn:microsoft.com/office/officeart/2005/8/layout/hProcess9"/>
    <dgm:cxn modelId="{99625F95-8333-41BF-8246-89AE386ED888}" type="presParOf" srcId="{9C599AE7-07C4-4427-AFBC-049C2719509C}" destId="{740428A3-5041-4384-B97B-755673BDEEC9}" srcOrd="8" destOrd="0" presId="urn:microsoft.com/office/officeart/2005/8/layout/hProcess9"/>
    <dgm:cxn modelId="{70E98921-2F90-4B6D-A801-A05F6005F1FB}" type="presParOf" srcId="{9C599AE7-07C4-4427-AFBC-049C2719509C}" destId="{45C89C43-CB72-4980-BE6C-7C253F7182DB}" srcOrd="9" destOrd="0" presId="urn:microsoft.com/office/officeart/2005/8/layout/hProcess9"/>
    <dgm:cxn modelId="{AD736EAB-0419-4CFA-A23D-481831B0707B}" type="presParOf" srcId="{9C599AE7-07C4-4427-AFBC-049C2719509C}" destId="{7B254D9B-1FBA-4478-B6E9-C85C38CBFA3B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24A433-5C95-4EC3-B761-42829239923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BF4C83-D09A-46AB-9953-D924F32E43E7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1035A677-9A9A-42CB-9324-321E1AFA268A}" type="parTrans" cxnId="{E0701180-16C8-4E20-A99C-CDBF9E4BD3E2}">
      <dgm:prSet/>
      <dgm:spPr/>
      <dgm:t>
        <a:bodyPr/>
        <a:lstStyle/>
        <a:p>
          <a:endParaRPr lang="ru-RU"/>
        </a:p>
      </dgm:t>
    </dgm:pt>
    <dgm:pt modelId="{AF945D45-828B-4035-BB2E-75C5A8692C43}" type="sibTrans" cxnId="{E0701180-16C8-4E20-A99C-CDBF9E4BD3E2}">
      <dgm:prSet/>
      <dgm:spPr/>
      <dgm:t>
        <a:bodyPr/>
        <a:lstStyle/>
        <a:p>
          <a:endParaRPr lang="ru-RU"/>
        </a:p>
      </dgm:t>
    </dgm:pt>
    <dgm:pt modelId="{4E1352CD-0C2A-48C1-8EBD-3DB2F43BF305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92545222-39A2-4A70-B208-00F12F0F8A1B}" type="parTrans" cxnId="{0610C0AC-5D2B-482F-AF5D-7F939067B1B6}">
      <dgm:prSet/>
      <dgm:spPr/>
      <dgm:t>
        <a:bodyPr/>
        <a:lstStyle/>
        <a:p>
          <a:endParaRPr lang="ru-RU"/>
        </a:p>
      </dgm:t>
    </dgm:pt>
    <dgm:pt modelId="{CBADFC6D-5E50-4D69-91C5-F6644E379E0B}" type="sibTrans" cxnId="{0610C0AC-5D2B-482F-AF5D-7F939067B1B6}">
      <dgm:prSet/>
      <dgm:spPr/>
      <dgm:t>
        <a:bodyPr/>
        <a:lstStyle/>
        <a:p>
          <a:endParaRPr lang="ru-RU"/>
        </a:p>
      </dgm:t>
    </dgm:pt>
    <dgm:pt modelId="{834B2FC1-8EBC-4B74-BF4D-BF8626B5DB33}">
      <dgm:prSet phldrT="[Текст]"/>
      <dgm:spPr/>
      <dgm:t>
        <a:bodyPr/>
        <a:lstStyle/>
        <a:p>
          <a:r>
            <a:rPr lang="ru-RU" dirty="0" smtClean="0"/>
            <a:t>6</a:t>
          </a:r>
          <a:endParaRPr lang="ru-RU" dirty="0"/>
        </a:p>
      </dgm:t>
    </dgm:pt>
    <dgm:pt modelId="{35CA9955-7C60-4D0A-9B57-1322460596D7}" type="parTrans" cxnId="{674116A4-E48E-4292-935D-0775E1D5FBCB}">
      <dgm:prSet/>
      <dgm:spPr/>
      <dgm:t>
        <a:bodyPr/>
        <a:lstStyle/>
        <a:p>
          <a:endParaRPr lang="ru-RU"/>
        </a:p>
      </dgm:t>
    </dgm:pt>
    <dgm:pt modelId="{9850BB0A-02CA-47F0-B420-899E1680A894}" type="sibTrans" cxnId="{674116A4-E48E-4292-935D-0775E1D5FBCB}">
      <dgm:prSet/>
      <dgm:spPr/>
      <dgm:t>
        <a:bodyPr/>
        <a:lstStyle/>
        <a:p>
          <a:endParaRPr lang="ru-RU"/>
        </a:p>
      </dgm:t>
    </dgm:pt>
    <dgm:pt modelId="{725B77D8-FC98-4D75-8621-B679E4D24FF4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023C7EA2-311D-452C-B618-25B45DD61B10}" type="parTrans" cxnId="{72A1135D-BAD2-4882-8FCA-CB9944D62743}">
      <dgm:prSet/>
      <dgm:spPr/>
      <dgm:t>
        <a:bodyPr/>
        <a:lstStyle/>
        <a:p>
          <a:endParaRPr lang="ru-RU"/>
        </a:p>
      </dgm:t>
    </dgm:pt>
    <dgm:pt modelId="{FF2C4EE9-A273-44FC-9107-5CF2A5315FE9}" type="sibTrans" cxnId="{72A1135D-BAD2-4882-8FCA-CB9944D62743}">
      <dgm:prSet/>
      <dgm:spPr/>
      <dgm:t>
        <a:bodyPr/>
        <a:lstStyle/>
        <a:p>
          <a:endParaRPr lang="ru-RU"/>
        </a:p>
      </dgm:t>
    </dgm:pt>
    <dgm:pt modelId="{9561BA49-A556-4339-9A15-DACD17CD850D}">
      <dgm:prSet phldrT="[Текст]"/>
      <dgm:spPr/>
      <dgm:t>
        <a:bodyPr/>
        <a:lstStyle/>
        <a:p>
          <a:r>
            <a:rPr lang="ru-RU" dirty="0" smtClean="0"/>
            <a:t>8</a:t>
          </a:r>
          <a:endParaRPr lang="ru-RU" dirty="0"/>
        </a:p>
      </dgm:t>
    </dgm:pt>
    <dgm:pt modelId="{4CE935ED-7E39-4DBC-B396-7DEAE2B7E069}" type="parTrans" cxnId="{68F6D92B-025D-4C4A-8745-1CA5DC714E03}">
      <dgm:prSet/>
      <dgm:spPr/>
      <dgm:t>
        <a:bodyPr/>
        <a:lstStyle/>
        <a:p>
          <a:endParaRPr lang="ru-RU"/>
        </a:p>
      </dgm:t>
    </dgm:pt>
    <dgm:pt modelId="{2200E4A7-FA30-44EC-A63E-D26CB4D0E951}" type="sibTrans" cxnId="{68F6D92B-025D-4C4A-8745-1CA5DC714E03}">
      <dgm:prSet/>
      <dgm:spPr/>
      <dgm:t>
        <a:bodyPr/>
        <a:lstStyle/>
        <a:p>
          <a:endParaRPr lang="ru-RU"/>
        </a:p>
      </dgm:t>
    </dgm:pt>
    <dgm:pt modelId="{BA64BEA9-9D4A-417E-BEAF-07B379B9468B}">
      <dgm:prSet phldrT="[Текст]"/>
      <dgm:spPr/>
      <dgm:t>
        <a:bodyPr/>
        <a:lstStyle/>
        <a:p>
          <a:r>
            <a:rPr lang="ru-RU" dirty="0" smtClean="0"/>
            <a:t>7</a:t>
          </a:r>
          <a:endParaRPr lang="ru-RU" dirty="0"/>
        </a:p>
      </dgm:t>
    </dgm:pt>
    <dgm:pt modelId="{07E547C9-C859-4A89-BA79-F50427D2A907}" type="parTrans" cxnId="{1CBA94A9-5BFA-4D1E-9C7D-DF09C312227D}">
      <dgm:prSet/>
      <dgm:spPr/>
      <dgm:t>
        <a:bodyPr/>
        <a:lstStyle/>
        <a:p>
          <a:endParaRPr lang="ru-RU"/>
        </a:p>
      </dgm:t>
    </dgm:pt>
    <dgm:pt modelId="{1A94F96B-9E6F-47EF-ADFD-83E9CB55CC49}" type="sibTrans" cxnId="{1CBA94A9-5BFA-4D1E-9C7D-DF09C312227D}">
      <dgm:prSet/>
      <dgm:spPr/>
      <dgm:t>
        <a:bodyPr/>
        <a:lstStyle/>
        <a:p>
          <a:endParaRPr lang="ru-RU"/>
        </a:p>
      </dgm:t>
    </dgm:pt>
    <dgm:pt modelId="{34EF24FA-A788-4E3E-BABA-B9C39A39D5B9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 sz="1400" dirty="0" smtClean="0"/>
            <a:t>Вопросы предоставления социального заказа внесены в концепцию проекта  Кодекса Республики Казахстан  «О здоровье народа и системе здравоохранения»</a:t>
          </a:r>
          <a:endParaRPr lang="ru-RU" sz="1400" dirty="0"/>
        </a:p>
      </dgm:t>
    </dgm:pt>
    <dgm:pt modelId="{BE945E1D-C93E-4698-91C8-B5225E74DBB4}" type="parTrans" cxnId="{D72A61B4-6EB9-4DF4-AA24-3EEFE25F33FD}">
      <dgm:prSet/>
      <dgm:spPr/>
      <dgm:t>
        <a:bodyPr/>
        <a:lstStyle/>
        <a:p>
          <a:endParaRPr lang="ru-RU"/>
        </a:p>
      </dgm:t>
    </dgm:pt>
    <dgm:pt modelId="{9E59CE4B-3F58-402F-A137-D2937D1C36D3}" type="sibTrans" cxnId="{D72A61B4-6EB9-4DF4-AA24-3EEFE25F33FD}">
      <dgm:prSet/>
      <dgm:spPr/>
      <dgm:t>
        <a:bodyPr/>
        <a:lstStyle/>
        <a:p>
          <a:endParaRPr lang="ru-RU"/>
        </a:p>
      </dgm:t>
    </dgm:pt>
    <dgm:pt modelId="{C5E12F61-2EFD-449F-B7FD-D1533BCE1933}">
      <dgm:prSet custT="1"/>
      <dgm:spPr/>
      <dgm:t>
        <a:bodyPr/>
        <a:lstStyle/>
        <a:p>
          <a:r>
            <a:rPr lang="ru-RU" sz="1400" dirty="0" smtClean="0"/>
            <a:t>В проект приказа «О правилах  организации  мероприятий профилактики ВИЧ инфекции» включены функции, обязанности и индикаторы для аутрич-работников по работе с ЛУИН, РС, МСМ, соцработников и равных консультантов для ЛЖВ.</a:t>
          </a:r>
          <a:endParaRPr lang="ru-RU" sz="1400" dirty="0"/>
        </a:p>
      </dgm:t>
    </dgm:pt>
    <dgm:pt modelId="{9A2D7E7F-E34C-4DE8-8BB0-80D2D742B6F9}" type="parTrans" cxnId="{6140ECD0-45D2-41D5-89F3-672CB6F7688E}">
      <dgm:prSet/>
      <dgm:spPr/>
      <dgm:t>
        <a:bodyPr/>
        <a:lstStyle/>
        <a:p>
          <a:endParaRPr lang="ru-RU"/>
        </a:p>
      </dgm:t>
    </dgm:pt>
    <dgm:pt modelId="{59E4BA02-437E-42EB-8CE3-A1C5B829388C}" type="sibTrans" cxnId="{6140ECD0-45D2-41D5-89F3-672CB6F7688E}">
      <dgm:prSet/>
      <dgm:spPr/>
      <dgm:t>
        <a:bodyPr/>
        <a:lstStyle/>
        <a:p>
          <a:endParaRPr lang="ru-RU"/>
        </a:p>
      </dgm:t>
    </dgm:pt>
    <dgm:pt modelId="{9659A2EE-7595-459C-B3D6-5E5214B7A109}">
      <dgm:prSet custT="1"/>
      <dgm:spPr/>
      <dgm:t>
        <a:bodyPr/>
        <a:lstStyle/>
        <a:p>
          <a:r>
            <a:rPr lang="ru-RU" sz="1400" dirty="0" smtClean="0">
              <a:ea typeface="Calibri" panose="020F0502020204030204" pitchFamily="34" charset="0"/>
              <a:cs typeface="Times New Roman" panose="02020603050405020304" pitchFamily="18" charset="0"/>
            </a:rPr>
            <a:t>Подготовлены и обучены команды социальных и аутрич работников, равных консультантов по предоставлению услуг КГН и ЛЖВ.</a:t>
          </a:r>
          <a:endParaRPr lang="ru-RU" sz="1400" dirty="0"/>
        </a:p>
      </dgm:t>
    </dgm:pt>
    <dgm:pt modelId="{724B751C-FC15-45CB-A9AA-605E90C046D7}" type="parTrans" cxnId="{604A18AE-4BDC-43BF-A29C-9DD01E6B6244}">
      <dgm:prSet/>
      <dgm:spPr/>
      <dgm:t>
        <a:bodyPr/>
        <a:lstStyle/>
        <a:p>
          <a:endParaRPr lang="ru-RU"/>
        </a:p>
      </dgm:t>
    </dgm:pt>
    <dgm:pt modelId="{C040ADA1-9E2B-4758-A8E2-F338C91D362F}" type="sibTrans" cxnId="{604A18AE-4BDC-43BF-A29C-9DD01E6B6244}">
      <dgm:prSet/>
      <dgm:spPr/>
      <dgm:t>
        <a:bodyPr/>
        <a:lstStyle/>
        <a:p>
          <a:endParaRPr lang="ru-RU"/>
        </a:p>
      </dgm:t>
    </dgm:pt>
    <dgm:pt modelId="{5B4E4F2A-5F0C-42FD-A623-1AC054281BAF}">
      <dgm:prSet custT="1"/>
      <dgm:spPr/>
      <dgm:t>
        <a:bodyPr/>
        <a:lstStyle/>
        <a:p>
          <a:r>
            <a:rPr lang="ru-RU" sz="1400" dirty="0" smtClean="0"/>
            <a:t>Приказами УЗ областей созданы рабочие группы для устойчивого национального ответа на ВИЧ, рассмотрения возможности  утверждения региональной Программы по противодействию ВИЧ инфекции.</a:t>
          </a:r>
          <a:endParaRPr lang="ru-RU" sz="1400" dirty="0"/>
        </a:p>
      </dgm:t>
    </dgm:pt>
    <dgm:pt modelId="{72C5E4A1-D39B-4ACE-8810-5D32720BFD71}" type="parTrans" cxnId="{AF0608E6-B842-49FD-8E16-FE8317D79F00}">
      <dgm:prSet/>
      <dgm:spPr/>
      <dgm:t>
        <a:bodyPr/>
        <a:lstStyle/>
        <a:p>
          <a:endParaRPr lang="ru-RU"/>
        </a:p>
      </dgm:t>
    </dgm:pt>
    <dgm:pt modelId="{0C5D60F9-94EA-4A3F-A0C0-EB39B91147FC}" type="sibTrans" cxnId="{AF0608E6-B842-49FD-8E16-FE8317D79F00}">
      <dgm:prSet/>
      <dgm:spPr/>
      <dgm:t>
        <a:bodyPr/>
        <a:lstStyle/>
        <a:p>
          <a:endParaRPr lang="ru-RU"/>
        </a:p>
      </dgm:t>
    </dgm:pt>
    <dgm:pt modelId="{527EA9DF-6A0E-405F-9B5C-B402B44410B0}">
      <dgm:prSet custT="1"/>
      <dgm:spPr/>
      <dgm:t>
        <a:bodyPr/>
        <a:lstStyle/>
        <a:p>
          <a:r>
            <a:rPr lang="ru-RU" sz="1400" dirty="0" smtClean="0"/>
            <a:t>Подготовлен проект Программы по противодействию ВИЧ инфекции в г. Алматы, где обозначены пункты выделения социального заказа НПО.</a:t>
          </a:r>
          <a:endParaRPr lang="ru-RU" sz="1400" dirty="0"/>
        </a:p>
      </dgm:t>
    </dgm:pt>
    <dgm:pt modelId="{CFE0B651-3982-4BE2-AA82-8C1E9C87DB98}" type="parTrans" cxnId="{A10EDED0-BA38-43FF-AF94-7A25FDB8AD16}">
      <dgm:prSet/>
      <dgm:spPr/>
      <dgm:t>
        <a:bodyPr/>
        <a:lstStyle/>
        <a:p>
          <a:endParaRPr lang="ru-RU"/>
        </a:p>
      </dgm:t>
    </dgm:pt>
    <dgm:pt modelId="{6F9870DD-DF60-474E-B2D2-F4597BA42863}" type="sibTrans" cxnId="{A10EDED0-BA38-43FF-AF94-7A25FDB8AD16}">
      <dgm:prSet/>
      <dgm:spPr/>
      <dgm:t>
        <a:bodyPr/>
        <a:lstStyle/>
        <a:p>
          <a:endParaRPr lang="ru-RU"/>
        </a:p>
      </dgm:t>
    </dgm:pt>
    <dgm:pt modelId="{DA830B03-0763-45E4-BCEB-957D6B3DDDF0}">
      <dgm:prSet custT="1"/>
      <dgm:spPr/>
      <dgm:t>
        <a:bodyPr/>
        <a:lstStyle/>
        <a:p>
          <a:r>
            <a:rPr lang="ru-RU" sz="1400" dirty="0" smtClean="0"/>
            <a:t>К концу 2018 года будут подготовлены «Методические рекомендации</a:t>
          </a:r>
          <a:r>
            <a:rPr lang="ru-RU" sz="1400" b="1" dirty="0" smtClean="0"/>
            <a:t> </a:t>
          </a:r>
          <a:r>
            <a:rPr lang="ru-RU" sz="1400" dirty="0" smtClean="0"/>
            <a:t>по выделению и реализации государственного социального заказа СПИД- сервисным НПО» и аутсорсинга профилактических программ для КГН</a:t>
          </a:r>
          <a:r>
            <a:rPr lang="ru-RU" sz="1200" dirty="0" smtClean="0"/>
            <a:t>.</a:t>
          </a:r>
          <a:endParaRPr lang="ru-RU" sz="1200" dirty="0"/>
        </a:p>
      </dgm:t>
    </dgm:pt>
    <dgm:pt modelId="{8CF86897-1647-4103-B777-E78EF99DFB8C}" type="parTrans" cxnId="{DB69D6FB-3B5B-4EF7-BBE0-DF4FB6E34929}">
      <dgm:prSet/>
      <dgm:spPr/>
      <dgm:t>
        <a:bodyPr/>
        <a:lstStyle/>
        <a:p>
          <a:endParaRPr lang="ru-RU"/>
        </a:p>
      </dgm:t>
    </dgm:pt>
    <dgm:pt modelId="{98DF58BA-F83E-4159-B7BD-D1D530A6C3F5}" type="sibTrans" cxnId="{DB69D6FB-3B5B-4EF7-BBE0-DF4FB6E34929}">
      <dgm:prSet/>
      <dgm:spPr/>
      <dgm:t>
        <a:bodyPr/>
        <a:lstStyle/>
        <a:p>
          <a:endParaRPr lang="ru-RU"/>
        </a:p>
      </dgm:t>
    </dgm:pt>
    <dgm:pt modelId="{C8F56F32-83AD-406D-86FF-264FC437A743}">
      <dgm:prSet custT="1"/>
      <dgm:spPr/>
      <dgm:t>
        <a:bodyPr/>
        <a:lstStyle/>
        <a:p>
          <a:r>
            <a:rPr lang="ru-RU" sz="1400" dirty="0" smtClean="0"/>
            <a:t>Проведены акции, кампании, разработаны видеоролики </a:t>
          </a:r>
          <a:r>
            <a:rPr lang="ru-RU" sz="1400" dirty="0" smtClean="0">
              <a:cs typeface="Times New Roman" panose="02020603050405020304" pitchFamily="18" charset="0"/>
            </a:rPr>
            <a:t>д</a:t>
          </a:r>
          <a:r>
            <a:rPr lang="ru-RU" sz="1400" dirty="0" smtClean="0">
              <a:ea typeface="Calibri" panose="020F0502020204030204" pitchFamily="34" charset="0"/>
              <a:cs typeface="Times New Roman" panose="02020603050405020304" pitchFamily="18" charset="0"/>
            </a:rPr>
            <a:t>ля </a:t>
          </a:r>
          <a:r>
            <a:rPr lang="ru-RU" sz="1400" dirty="0" smtClean="0"/>
            <a:t>повышения  информированности  КГН по профилактике, тестированию и лечению;</a:t>
          </a:r>
          <a:endParaRPr lang="ru-RU" sz="1400" dirty="0"/>
        </a:p>
      </dgm:t>
    </dgm:pt>
    <dgm:pt modelId="{386EBD8A-4E01-4C7A-9D32-691FA3E3DE44}" type="parTrans" cxnId="{98F0692C-05DC-4614-967B-7200CFB353B6}">
      <dgm:prSet/>
      <dgm:spPr/>
      <dgm:t>
        <a:bodyPr/>
        <a:lstStyle/>
        <a:p>
          <a:endParaRPr lang="ru-RU"/>
        </a:p>
      </dgm:t>
    </dgm:pt>
    <dgm:pt modelId="{186648E1-AE27-4E2E-A38A-70AE5FF62F58}" type="sibTrans" cxnId="{98F0692C-05DC-4614-967B-7200CFB353B6}">
      <dgm:prSet/>
      <dgm:spPr/>
      <dgm:t>
        <a:bodyPr/>
        <a:lstStyle/>
        <a:p>
          <a:endParaRPr lang="ru-RU"/>
        </a:p>
      </dgm:t>
    </dgm:pt>
    <dgm:pt modelId="{8BB8D98D-409A-4ED4-9EB3-92070592B0B0}">
      <dgm:prSet custT="1"/>
      <dgm:spPr/>
      <dgm:t>
        <a:bodyPr/>
        <a:lstStyle/>
        <a:p>
          <a:r>
            <a:rPr lang="ru-RU" sz="1400" dirty="0" smtClean="0"/>
            <a:t>По результатам мониторинга  за  деятельностью НПО  в течение  6  месяцев 2018г. , в пилотных  регионах  наблюдается   увеличение охвата КГН профилактическими программами  и тестированием на ВИЧ</a:t>
          </a:r>
          <a:r>
            <a:rPr lang="ru-RU" sz="1300" dirty="0" smtClean="0"/>
            <a:t>.</a:t>
          </a:r>
          <a:endParaRPr lang="ru-RU" sz="1300" dirty="0"/>
        </a:p>
      </dgm:t>
    </dgm:pt>
    <dgm:pt modelId="{45DCB1D6-0C30-4A7F-9015-F7F7B19F2A38}" type="parTrans" cxnId="{642CFCA8-7B81-4579-A3F3-82964FC6F9B3}">
      <dgm:prSet/>
      <dgm:spPr/>
      <dgm:t>
        <a:bodyPr/>
        <a:lstStyle/>
        <a:p>
          <a:endParaRPr lang="ru-RU"/>
        </a:p>
      </dgm:t>
    </dgm:pt>
    <dgm:pt modelId="{B10BD28E-EA5D-49B8-92C1-5331D5E04744}" type="sibTrans" cxnId="{642CFCA8-7B81-4579-A3F3-82964FC6F9B3}">
      <dgm:prSet/>
      <dgm:spPr/>
      <dgm:t>
        <a:bodyPr/>
        <a:lstStyle/>
        <a:p>
          <a:endParaRPr lang="ru-RU"/>
        </a:p>
      </dgm:t>
    </dgm:pt>
    <dgm:pt modelId="{EA541EB0-5FA8-4FF4-9D70-9DAABB6F40D3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75435D91-A6EC-42AF-AB94-545E762845A2}" type="sibTrans" cxnId="{C98F4C08-E2DC-4FD6-9F47-B2CD38B492CE}">
      <dgm:prSet/>
      <dgm:spPr/>
      <dgm:t>
        <a:bodyPr/>
        <a:lstStyle/>
        <a:p>
          <a:endParaRPr lang="ru-RU"/>
        </a:p>
      </dgm:t>
    </dgm:pt>
    <dgm:pt modelId="{34F92121-9FF7-468F-A558-90CEB3E09CF3}" type="parTrans" cxnId="{C98F4C08-E2DC-4FD6-9F47-B2CD38B492CE}">
      <dgm:prSet/>
      <dgm:spPr/>
      <dgm:t>
        <a:bodyPr/>
        <a:lstStyle/>
        <a:p>
          <a:endParaRPr lang="ru-RU"/>
        </a:p>
      </dgm:t>
    </dgm:pt>
    <dgm:pt modelId="{0DB30914-AAF8-45A9-89BA-81DBF7A6C6D7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0BDD05DF-285D-466B-BDEF-0DF5BFF7A4B0}" type="sibTrans" cxnId="{2DC148E5-1AFE-4017-BD47-80E2DE0FAFDF}">
      <dgm:prSet/>
      <dgm:spPr/>
      <dgm:t>
        <a:bodyPr/>
        <a:lstStyle/>
        <a:p>
          <a:endParaRPr lang="ru-RU"/>
        </a:p>
      </dgm:t>
    </dgm:pt>
    <dgm:pt modelId="{9D90DDFA-D2C3-4E91-BD0C-838AF2CE9E90}" type="parTrans" cxnId="{2DC148E5-1AFE-4017-BD47-80E2DE0FAFDF}">
      <dgm:prSet/>
      <dgm:spPr/>
      <dgm:t>
        <a:bodyPr/>
        <a:lstStyle/>
        <a:p>
          <a:endParaRPr lang="ru-RU"/>
        </a:p>
      </dgm:t>
    </dgm:pt>
    <dgm:pt modelId="{1288B0BD-4BFE-4998-AE99-DFB52A2AD699}" type="pres">
      <dgm:prSet presAssocID="{0524A433-5C95-4EC3-B761-42829239923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A1A127-06BD-4E9A-A11C-746947F2C9B0}" type="pres">
      <dgm:prSet presAssocID="{0DB30914-AAF8-45A9-89BA-81DBF7A6C6D7}" presName="composite" presStyleCnt="0"/>
      <dgm:spPr/>
    </dgm:pt>
    <dgm:pt modelId="{A77296D4-9C0B-4C3E-BB3E-7EFECB57F6B8}" type="pres">
      <dgm:prSet presAssocID="{0DB30914-AAF8-45A9-89BA-81DBF7A6C6D7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9EF7F5-558B-4FBE-B55E-A90E7EFE1865}" type="pres">
      <dgm:prSet presAssocID="{0DB30914-AAF8-45A9-89BA-81DBF7A6C6D7}" presName="descendantText" presStyleLbl="alignAcc1" presStyleIdx="0" presStyleCnt="8" custLinFactNeighborX="-129" custLinFactNeighborY="-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310B2F-C8BE-48C9-B6AD-B177091EDF10}" type="pres">
      <dgm:prSet presAssocID="{0BDD05DF-285D-466B-BDEF-0DF5BFF7A4B0}" presName="sp" presStyleCnt="0"/>
      <dgm:spPr/>
    </dgm:pt>
    <dgm:pt modelId="{052C7D2B-790B-46D1-9A21-97438681E3F9}" type="pres">
      <dgm:prSet presAssocID="{7BBF4C83-D09A-46AB-9953-D924F32E43E7}" presName="composite" presStyleCnt="0"/>
      <dgm:spPr/>
    </dgm:pt>
    <dgm:pt modelId="{7DCBF94E-A7E0-4026-B2C4-1148A279C12C}" type="pres">
      <dgm:prSet presAssocID="{7BBF4C83-D09A-46AB-9953-D924F32E43E7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FA54DB-A99D-4D43-A8EB-A390C7F98044}" type="pres">
      <dgm:prSet presAssocID="{7BBF4C83-D09A-46AB-9953-D924F32E43E7}" presName="descendantText" presStyleLbl="alignAcc1" presStyleIdx="1" presStyleCnt="8" custScaleY="150849" custLinFactNeighborX="-124" custLinFactNeighborY="-27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815AD8-050C-45A9-B6A0-A8429E12EB06}" type="pres">
      <dgm:prSet presAssocID="{AF945D45-828B-4035-BB2E-75C5A8692C43}" presName="sp" presStyleCnt="0"/>
      <dgm:spPr/>
    </dgm:pt>
    <dgm:pt modelId="{1878B97D-14A4-4FA6-8C68-B773888A561A}" type="pres">
      <dgm:prSet presAssocID="{EA541EB0-5FA8-4FF4-9D70-9DAABB6F40D3}" presName="composite" presStyleCnt="0"/>
      <dgm:spPr/>
    </dgm:pt>
    <dgm:pt modelId="{2428FB80-9766-4CF4-BB0E-51B458A615E0}" type="pres">
      <dgm:prSet presAssocID="{EA541EB0-5FA8-4FF4-9D70-9DAABB6F40D3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37A67-E71E-4C8F-AECA-5054421FB89A}" type="pres">
      <dgm:prSet presAssocID="{EA541EB0-5FA8-4FF4-9D70-9DAABB6F40D3}" presName="descendantText" presStyleLbl="alignAcc1" presStyleIdx="2" presStyleCnt="8" custLinFactNeighborX="228" custLinFactNeighborY="23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F09421-4D47-4461-95B1-8940EFEFA9F9}" type="pres">
      <dgm:prSet presAssocID="{75435D91-A6EC-42AF-AB94-545E762845A2}" presName="sp" presStyleCnt="0"/>
      <dgm:spPr/>
    </dgm:pt>
    <dgm:pt modelId="{E417393F-65CF-4272-A4FA-FA747DF30F08}" type="pres">
      <dgm:prSet presAssocID="{4E1352CD-0C2A-48C1-8EBD-3DB2F43BF305}" presName="composite" presStyleCnt="0"/>
      <dgm:spPr/>
    </dgm:pt>
    <dgm:pt modelId="{9F1AC140-E7D9-4353-A9AF-88D1DD00257E}" type="pres">
      <dgm:prSet presAssocID="{4E1352CD-0C2A-48C1-8EBD-3DB2F43BF305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A591E7-B975-4F89-9C9E-907910D381D5}" type="pres">
      <dgm:prSet presAssocID="{4E1352CD-0C2A-48C1-8EBD-3DB2F43BF305}" presName="descendantText" presStyleLbl="alignAcc1" presStyleIdx="3" presStyleCnt="8" custScaleY="1478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79774C-A4F2-42C0-8C27-C4DFC60D0A50}" type="pres">
      <dgm:prSet presAssocID="{CBADFC6D-5E50-4D69-91C5-F6644E379E0B}" presName="sp" presStyleCnt="0"/>
      <dgm:spPr/>
    </dgm:pt>
    <dgm:pt modelId="{D02FC66E-EC45-492D-88F2-80D14A4DBA1D}" type="pres">
      <dgm:prSet presAssocID="{725B77D8-FC98-4D75-8621-B679E4D24FF4}" presName="composite" presStyleCnt="0"/>
      <dgm:spPr/>
    </dgm:pt>
    <dgm:pt modelId="{0381C34A-2D01-4A7F-836E-182EE5FFA98B}" type="pres">
      <dgm:prSet presAssocID="{725B77D8-FC98-4D75-8621-B679E4D24FF4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E80DCB-7BC5-457A-8BEE-7449E1323C00}" type="pres">
      <dgm:prSet presAssocID="{725B77D8-FC98-4D75-8621-B679E4D24FF4}" presName="descendantText" presStyleLbl="alignAcc1" presStyleIdx="4" presStyleCnt="8" custScaleY="1121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19DF19-AFF1-4A2B-A5DE-87A98CCE7395}" type="pres">
      <dgm:prSet presAssocID="{FF2C4EE9-A273-44FC-9107-5CF2A5315FE9}" presName="sp" presStyleCnt="0"/>
      <dgm:spPr/>
    </dgm:pt>
    <dgm:pt modelId="{E0B7E2D7-B351-4DA5-9160-50A1A7E86A84}" type="pres">
      <dgm:prSet presAssocID="{834B2FC1-8EBC-4B74-BF4D-BF8626B5DB33}" presName="composite" presStyleCnt="0"/>
      <dgm:spPr/>
    </dgm:pt>
    <dgm:pt modelId="{778FA500-9BC5-4A3C-8EC1-5DA78C3A8965}" type="pres">
      <dgm:prSet presAssocID="{834B2FC1-8EBC-4B74-BF4D-BF8626B5DB33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12CA15-715C-4BD1-9661-6A24EFAFCADF}" type="pres">
      <dgm:prSet presAssocID="{834B2FC1-8EBC-4B74-BF4D-BF8626B5DB33}" presName="descendantText" presStyleLbl="alignAcc1" presStyleIdx="5" presStyleCnt="8" custScaleY="1297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A11B1B-92AB-4561-8D2B-CED55139956D}" type="pres">
      <dgm:prSet presAssocID="{9850BB0A-02CA-47F0-B420-899E1680A894}" presName="sp" presStyleCnt="0"/>
      <dgm:spPr/>
    </dgm:pt>
    <dgm:pt modelId="{29692A87-494A-4A73-BE85-AC22940F1E99}" type="pres">
      <dgm:prSet presAssocID="{BA64BEA9-9D4A-417E-BEAF-07B379B9468B}" presName="composite" presStyleCnt="0"/>
      <dgm:spPr/>
    </dgm:pt>
    <dgm:pt modelId="{D1D3A0A3-1DD8-478A-986B-09812B91ED86}" type="pres">
      <dgm:prSet presAssocID="{BA64BEA9-9D4A-417E-BEAF-07B379B9468B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9EBB38-4ED1-461C-87BC-06C2AC5C34E5}" type="pres">
      <dgm:prSet presAssocID="{BA64BEA9-9D4A-417E-BEAF-07B379B9468B}" presName="descendantText" presStyleLbl="alignAcc1" presStyleIdx="6" presStyleCnt="8" custLinFactNeighborX="-73" custLinFactNeighborY="14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260A72-B077-4343-B8E0-E97D96D01DED}" type="pres">
      <dgm:prSet presAssocID="{1A94F96B-9E6F-47EF-ADFD-83E9CB55CC49}" presName="sp" presStyleCnt="0"/>
      <dgm:spPr/>
    </dgm:pt>
    <dgm:pt modelId="{9A975F1D-85BE-4AD9-B470-237DC0F8A17D}" type="pres">
      <dgm:prSet presAssocID="{9561BA49-A556-4339-9A15-DACD17CD850D}" presName="composite" presStyleCnt="0"/>
      <dgm:spPr/>
    </dgm:pt>
    <dgm:pt modelId="{48149E6C-1F7F-4464-94EC-E61AA4D1948E}" type="pres">
      <dgm:prSet presAssocID="{9561BA49-A556-4339-9A15-DACD17CD850D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140DC7-C5AD-4A24-9CFB-A78AB84F55FB}" type="pres">
      <dgm:prSet presAssocID="{9561BA49-A556-4339-9A15-DACD17CD850D}" presName="descendantText" presStyleLbl="alignAcc1" presStyleIdx="7" presStyleCnt="8" custScaleY="1430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8F4C08-E2DC-4FD6-9F47-B2CD38B492CE}" srcId="{0524A433-5C95-4EC3-B761-428292399230}" destId="{EA541EB0-5FA8-4FF4-9D70-9DAABB6F40D3}" srcOrd="2" destOrd="0" parTransId="{34F92121-9FF7-468F-A558-90CEB3E09CF3}" sibTransId="{75435D91-A6EC-42AF-AB94-545E762845A2}"/>
    <dgm:cxn modelId="{A10EDED0-BA38-43FF-AF94-7A25FDB8AD16}" srcId="{725B77D8-FC98-4D75-8621-B679E4D24FF4}" destId="{527EA9DF-6A0E-405F-9B5C-B402B44410B0}" srcOrd="0" destOrd="0" parTransId="{CFE0B651-3982-4BE2-AA82-8C1E9C87DB98}" sibTransId="{6F9870DD-DF60-474E-B2D2-F4597BA42863}"/>
    <dgm:cxn modelId="{E11569E6-512E-481E-9B01-96823AC73B5E}" type="presOf" srcId="{EA541EB0-5FA8-4FF4-9D70-9DAABB6F40D3}" destId="{2428FB80-9766-4CF4-BB0E-51B458A615E0}" srcOrd="0" destOrd="0" presId="urn:microsoft.com/office/officeart/2005/8/layout/chevron2"/>
    <dgm:cxn modelId="{204F586D-C6D0-40E8-BB4E-8FFFFF434F82}" type="presOf" srcId="{8BB8D98D-409A-4ED4-9EB3-92070592B0B0}" destId="{85140DC7-C5AD-4A24-9CFB-A78AB84F55FB}" srcOrd="0" destOrd="0" presId="urn:microsoft.com/office/officeart/2005/8/layout/chevron2"/>
    <dgm:cxn modelId="{674116A4-E48E-4292-935D-0775E1D5FBCB}" srcId="{0524A433-5C95-4EC3-B761-428292399230}" destId="{834B2FC1-8EBC-4B74-BF4D-BF8626B5DB33}" srcOrd="5" destOrd="0" parTransId="{35CA9955-7C60-4D0A-9B57-1322460596D7}" sibTransId="{9850BB0A-02CA-47F0-B420-899E1680A894}"/>
    <dgm:cxn modelId="{AF0608E6-B842-49FD-8E16-FE8317D79F00}" srcId="{4E1352CD-0C2A-48C1-8EBD-3DB2F43BF305}" destId="{5B4E4F2A-5F0C-42FD-A623-1AC054281BAF}" srcOrd="0" destOrd="0" parTransId="{72C5E4A1-D39B-4ACE-8810-5D32720BFD71}" sibTransId="{0C5D60F9-94EA-4A3F-A0C0-EB39B91147FC}"/>
    <dgm:cxn modelId="{4A0EA00F-436A-4DE5-BBD2-9EAE77A115C1}" type="presOf" srcId="{5B4E4F2A-5F0C-42FD-A623-1AC054281BAF}" destId="{48A591E7-B975-4F89-9C9E-907910D381D5}" srcOrd="0" destOrd="0" presId="urn:microsoft.com/office/officeart/2005/8/layout/chevron2"/>
    <dgm:cxn modelId="{1BCBA7C9-E6E6-4FC3-9943-DD54B2FC2787}" type="presOf" srcId="{7BBF4C83-D09A-46AB-9953-D924F32E43E7}" destId="{7DCBF94E-A7E0-4026-B2C4-1148A279C12C}" srcOrd="0" destOrd="0" presId="urn:microsoft.com/office/officeart/2005/8/layout/chevron2"/>
    <dgm:cxn modelId="{0610C0AC-5D2B-482F-AF5D-7F939067B1B6}" srcId="{0524A433-5C95-4EC3-B761-428292399230}" destId="{4E1352CD-0C2A-48C1-8EBD-3DB2F43BF305}" srcOrd="3" destOrd="0" parTransId="{92545222-39A2-4A70-B208-00F12F0F8A1B}" sibTransId="{CBADFC6D-5E50-4D69-91C5-F6644E379E0B}"/>
    <dgm:cxn modelId="{E164EA97-B1C8-42B2-848A-78C4283F96BE}" type="presOf" srcId="{0DB30914-AAF8-45A9-89BA-81DBF7A6C6D7}" destId="{A77296D4-9C0B-4C3E-BB3E-7EFECB57F6B8}" srcOrd="0" destOrd="0" presId="urn:microsoft.com/office/officeart/2005/8/layout/chevron2"/>
    <dgm:cxn modelId="{E0701180-16C8-4E20-A99C-CDBF9E4BD3E2}" srcId="{0524A433-5C95-4EC3-B761-428292399230}" destId="{7BBF4C83-D09A-46AB-9953-D924F32E43E7}" srcOrd="1" destOrd="0" parTransId="{1035A677-9A9A-42CB-9324-321E1AFA268A}" sibTransId="{AF945D45-828B-4035-BB2E-75C5A8692C43}"/>
    <dgm:cxn modelId="{DB69D6FB-3B5B-4EF7-BBE0-DF4FB6E34929}" srcId="{834B2FC1-8EBC-4B74-BF4D-BF8626B5DB33}" destId="{DA830B03-0763-45E4-BCEB-957D6B3DDDF0}" srcOrd="0" destOrd="0" parTransId="{8CF86897-1647-4103-B777-E78EF99DFB8C}" sibTransId="{98DF58BA-F83E-4159-B7BD-D1D530A6C3F5}"/>
    <dgm:cxn modelId="{72A1135D-BAD2-4882-8FCA-CB9944D62743}" srcId="{0524A433-5C95-4EC3-B761-428292399230}" destId="{725B77D8-FC98-4D75-8621-B679E4D24FF4}" srcOrd="4" destOrd="0" parTransId="{023C7EA2-311D-452C-B618-25B45DD61B10}" sibTransId="{FF2C4EE9-A273-44FC-9107-5CF2A5315FE9}"/>
    <dgm:cxn modelId="{9E0CBD33-DE1F-4C37-ACF3-925B460C9D51}" type="presOf" srcId="{9659A2EE-7595-459C-B3D6-5E5214B7A109}" destId="{7D637A67-E71E-4C8F-AECA-5054421FB89A}" srcOrd="0" destOrd="0" presId="urn:microsoft.com/office/officeart/2005/8/layout/chevron2"/>
    <dgm:cxn modelId="{604A18AE-4BDC-43BF-A29C-9DD01E6B6244}" srcId="{EA541EB0-5FA8-4FF4-9D70-9DAABB6F40D3}" destId="{9659A2EE-7595-459C-B3D6-5E5214B7A109}" srcOrd="0" destOrd="0" parTransId="{724B751C-FC15-45CB-A9AA-605E90C046D7}" sibTransId="{C040ADA1-9E2B-4758-A8E2-F338C91D362F}"/>
    <dgm:cxn modelId="{3DDD4E29-AB5D-4488-A61F-00712465C8B1}" type="presOf" srcId="{527EA9DF-6A0E-405F-9B5C-B402B44410B0}" destId="{EDE80DCB-7BC5-457A-8BEE-7449E1323C00}" srcOrd="0" destOrd="0" presId="urn:microsoft.com/office/officeart/2005/8/layout/chevron2"/>
    <dgm:cxn modelId="{ADDC30B0-9140-4968-AFB9-85C856E5D9A0}" type="presOf" srcId="{BA64BEA9-9D4A-417E-BEAF-07B379B9468B}" destId="{D1D3A0A3-1DD8-478A-986B-09812B91ED86}" srcOrd="0" destOrd="0" presId="urn:microsoft.com/office/officeart/2005/8/layout/chevron2"/>
    <dgm:cxn modelId="{6140ECD0-45D2-41D5-89F3-672CB6F7688E}" srcId="{7BBF4C83-D09A-46AB-9953-D924F32E43E7}" destId="{C5E12F61-2EFD-449F-B7FD-D1533BCE1933}" srcOrd="0" destOrd="0" parTransId="{9A2D7E7F-E34C-4DE8-8BB0-80D2D742B6F9}" sibTransId="{59E4BA02-437E-42EB-8CE3-A1C5B829388C}"/>
    <dgm:cxn modelId="{D70189CC-1B34-4D4F-90D9-2237C67A5FA9}" type="presOf" srcId="{4E1352CD-0C2A-48C1-8EBD-3DB2F43BF305}" destId="{9F1AC140-E7D9-4353-A9AF-88D1DD00257E}" srcOrd="0" destOrd="0" presId="urn:microsoft.com/office/officeart/2005/8/layout/chevron2"/>
    <dgm:cxn modelId="{1CBA94A9-5BFA-4D1E-9C7D-DF09C312227D}" srcId="{0524A433-5C95-4EC3-B761-428292399230}" destId="{BA64BEA9-9D4A-417E-BEAF-07B379B9468B}" srcOrd="6" destOrd="0" parTransId="{07E547C9-C859-4A89-BA79-F50427D2A907}" sibTransId="{1A94F96B-9E6F-47EF-ADFD-83E9CB55CC49}"/>
    <dgm:cxn modelId="{D72A61B4-6EB9-4DF4-AA24-3EEFE25F33FD}" srcId="{0DB30914-AAF8-45A9-89BA-81DBF7A6C6D7}" destId="{34EF24FA-A788-4E3E-BABA-B9C39A39D5B9}" srcOrd="0" destOrd="0" parTransId="{BE945E1D-C93E-4698-91C8-B5225E74DBB4}" sibTransId="{9E59CE4B-3F58-402F-A137-D2937D1C36D3}"/>
    <dgm:cxn modelId="{571FD57E-6130-4214-8DFE-ECA23D663C38}" type="presOf" srcId="{34EF24FA-A788-4E3E-BABA-B9C39A39D5B9}" destId="{E59EF7F5-558B-4FBE-B55E-A90E7EFE1865}" srcOrd="0" destOrd="0" presId="urn:microsoft.com/office/officeart/2005/8/layout/chevron2"/>
    <dgm:cxn modelId="{4ECFC2C1-5A5A-472B-9DB2-6F4C4850785D}" type="presOf" srcId="{C5E12F61-2EFD-449F-B7FD-D1533BCE1933}" destId="{ACFA54DB-A99D-4D43-A8EB-A390C7F98044}" srcOrd="0" destOrd="0" presId="urn:microsoft.com/office/officeart/2005/8/layout/chevron2"/>
    <dgm:cxn modelId="{3431BA9B-319A-40FF-8E6A-FFD75CB1CBDC}" type="presOf" srcId="{C8F56F32-83AD-406D-86FF-264FC437A743}" destId="{A89EBB38-4ED1-461C-87BC-06C2AC5C34E5}" srcOrd="0" destOrd="0" presId="urn:microsoft.com/office/officeart/2005/8/layout/chevron2"/>
    <dgm:cxn modelId="{F443D868-1E87-4C75-8BA9-22E713B35D12}" type="presOf" srcId="{725B77D8-FC98-4D75-8621-B679E4D24FF4}" destId="{0381C34A-2D01-4A7F-836E-182EE5FFA98B}" srcOrd="0" destOrd="0" presId="urn:microsoft.com/office/officeart/2005/8/layout/chevron2"/>
    <dgm:cxn modelId="{1DC58CDB-EE6E-430F-A324-3AE9A71E8B73}" type="presOf" srcId="{9561BA49-A556-4339-9A15-DACD17CD850D}" destId="{48149E6C-1F7F-4464-94EC-E61AA4D1948E}" srcOrd="0" destOrd="0" presId="urn:microsoft.com/office/officeart/2005/8/layout/chevron2"/>
    <dgm:cxn modelId="{2DC148E5-1AFE-4017-BD47-80E2DE0FAFDF}" srcId="{0524A433-5C95-4EC3-B761-428292399230}" destId="{0DB30914-AAF8-45A9-89BA-81DBF7A6C6D7}" srcOrd="0" destOrd="0" parTransId="{9D90DDFA-D2C3-4E91-BD0C-838AF2CE9E90}" sibTransId="{0BDD05DF-285D-466B-BDEF-0DF5BFF7A4B0}"/>
    <dgm:cxn modelId="{297B8487-0292-4CBE-956F-BC765A666CE7}" type="presOf" srcId="{DA830B03-0763-45E4-BCEB-957D6B3DDDF0}" destId="{4C12CA15-715C-4BD1-9661-6A24EFAFCADF}" srcOrd="0" destOrd="0" presId="urn:microsoft.com/office/officeart/2005/8/layout/chevron2"/>
    <dgm:cxn modelId="{98F0692C-05DC-4614-967B-7200CFB353B6}" srcId="{BA64BEA9-9D4A-417E-BEAF-07B379B9468B}" destId="{C8F56F32-83AD-406D-86FF-264FC437A743}" srcOrd="0" destOrd="0" parTransId="{386EBD8A-4E01-4C7A-9D32-691FA3E3DE44}" sibTransId="{186648E1-AE27-4E2E-A38A-70AE5FF62F58}"/>
    <dgm:cxn modelId="{72DEE6BD-00A2-4D70-87D6-B5E5CFA369B7}" type="presOf" srcId="{0524A433-5C95-4EC3-B761-428292399230}" destId="{1288B0BD-4BFE-4998-AE99-DFB52A2AD699}" srcOrd="0" destOrd="0" presId="urn:microsoft.com/office/officeart/2005/8/layout/chevron2"/>
    <dgm:cxn modelId="{9C81F3B2-A72E-46A7-9B9D-5003D845FC30}" type="presOf" srcId="{834B2FC1-8EBC-4B74-BF4D-BF8626B5DB33}" destId="{778FA500-9BC5-4A3C-8EC1-5DA78C3A8965}" srcOrd="0" destOrd="0" presId="urn:microsoft.com/office/officeart/2005/8/layout/chevron2"/>
    <dgm:cxn modelId="{68F6D92B-025D-4C4A-8745-1CA5DC714E03}" srcId="{0524A433-5C95-4EC3-B761-428292399230}" destId="{9561BA49-A556-4339-9A15-DACD17CD850D}" srcOrd="7" destOrd="0" parTransId="{4CE935ED-7E39-4DBC-B396-7DEAE2B7E069}" sibTransId="{2200E4A7-FA30-44EC-A63E-D26CB4D0E951}"/>
    <dgm:cxn modelId="{642CFCA8-7B81-4579-A3F3-82964FC6F9B3}" srcId="{9561BA49-A556-4339-9A15-DACD17CD850D}" destId="{8BB8D98D-409A-4ED4-9EB3-92070592B0B0}" srcOrd="0" destOrd="0" parTransId="{45DCB1D6-0C30-4A7F-9015-F7F7B19F2A38}" sibTransId="{B10BD28E-EA5D-49B8-92C1-5331D5E04744}"/>
    <dgm:cxn modelId="{95FB6E0C-6137-4391-AFCF-0B96DB3052F5}" type="presParOf" srcId="{1288B0BD-4BFE-4998-AE99-DFB52A2AD699}" destId="{0DA1A127-06BD-4E9A-A11C-746947F2C9B0}" srcOrd="0" destOrd="0" presId="urn:microsoft.com/office/officeart/2005/8/layout/chevron2"/>
    <dgm:cxn modelId="{A300F224-6736-46A3-90FD-2BD93F14D731}" type="presParOf" srcId="{0DA1A127-06BD-4E9A-A11C-746947F2C9B0}" destId="{A77296D4-9C0B-4C3E-BB3E-7EFECB57F6B8}" srcOrd="0" destOrd="0" presId="urn:microsoft.com/office/officeart/2005/8/layout/chevron2"/>
    <dgm:cxn modelId="{E280E059-55CD-4F0D-99FD-64F90ED1DCDB}" type="presParOf" srcId="{0DA1A127-06BD-4E9A-A11C-746947F2C9B0}" destId="{E59EF7F5-558B-4FBE-B55E-A90E7EFE1865}" srcOrd="1" destOrd="0" presId="urn:microsoft.com/office/officeart/2005/8/layout/chevron2"/>
    <dgm:cxn modelId="{654E1855-7992-409D-8F4C-B3703B415E2F}" type="presParOf" srcId="{1288B0BD-4BFE-4998-AE99-DFB52A2AD699}" destId="{37310B2F-C8BE-48C9-B6AD-B177091EDF10}" srcOrd="1" destOrd="0" presId="urn:microsoft.com/office/officeart/2005/8/layout/chevron2"/>
    <dgm:cxn modelId="{B664FE67-5942-497F-83F5-A2B34BEFAB38}" type="presParOf" srcId="{1288B0BD-4BFE-4998-AE99-DFB52A2AD699}" destId="{052C7D2B-790B-46D1-9A21-97438681E3F9}" srcOrd="2" destOrd="0" presId="urn:microsoft.com/office/officeart/2005/8/layout/chevron2"/>
    <dgm:cxn modelId="{8211534C-6558-46BC-B326-1F38834C8D3F}" type="presParOf" srcId="{052C7D2B-790B-46D1-9A21-97438681E3F9}" destId="{7DCBF94E-A7E0-4026-B2C4-1148A279C12C}" srcOrd="0" destOrd="0" presId="urn:microsoft.com/office/officeart/2005/8/layout/chevron2"/>
    <dgm:cxn modelId="{E0E99309-3957-434C-85AF-EF909BDF6FBE}" type="presParOf" srcId="{052C7D2B-790B-46D1-9A21-97438681E3F9}" destId="{ACFA54DB-A99D-4D43-A8EB-A390C7F98044}" srcOrd="1" destOrd="0" presId="urn:microsoft.com/office/officeart/2005/8/layout/chevron2"/>
    <dgm:cxn modelId="{BF39B115-6859-43B7-A5D8-82DA09A19208}" type="presParOf" srcId="{1288B0BD-4BFE-4998-AE99-DFB52A2AD699}" destId="{0D815AD8-050C-45A9-B6A0-A8429E12EB06}" srcOrd="3" destOrd="0" presId="urn:microsoft.com/office/officeart/2005/8/layout/chevron2"/>
    <dgm:cxn modelId="{A9A557C0-38EC-4F8F-8930-893985453050}" type="presParOf" srcId="{1288B0BD-4BFE-4998-AE99-DFB52A2AD699}" destId="{1878B97D-14A4-4FA6-8C68-B773888A561A}" srcOrd="4" destOrd="0" presId="urn:microsoft.com/office/officeart/2005/8/layout/chevron2"/>
    <dgm:cxn modelId="{40CFA6B5-1186-4488-81A5-68DF4DE46308}" type="presParOf" srcId="{1878B97D-14A4-4FA6-8C68-B773888A561A}" destId="{2428FB80-9766-4CF4-BB0E-51B458A615E0}" srcOrd="0" destOrd="0" presId="urn:microsoft.com/office/officeart/2005/8/layout/chevron2"/>
    <dgm:cxn modelId="{64E69A4B-F332-4665-83D0-9978370D24C9}" type="presParOf" srcId="{1878B97D-14A4-4FA6-8C68-B773888A561A}" destId="{7D637A67-E71E-4C8F-AECA-5054421FB89A}" srcOrd="1" destOrd="0" presId="urn:microsoft.com/office/officeart/2005/8/layout/chevron2"/>
    <dgm:cxn modelId="{77672CF7-7FC6-407E-A381-A5CD9F444961}" type="presParOf" srcId="{1288B0BD-4BFE-4998-AE99-DFB52A2AD699}" destId="{94F09421-4D47-4461-95B1-8940EFEFA9F9}" srcOrd="5" destOrd="0" presId="urn:microsoft.com/office/officeart/2005/8/layout/chevron2"/>
    <dgm:cxn modelId="{C8BD8DC3-3BF7-4B3F-B843-BB85F2D07A79}" type="presParOf" srcId="{1288B0BD-4BFE-4998-AE99-DFB52A2AD699}" destId="{E417393F-65CF-4272-A4FA-FA747DF30F08}" srcOrd="6" destOrd="0" presId="urn:microsoft.com/office/officeart/2005/8/layout/chevron2"/>
    <dgm:cxn modelId="{5948CA4D-60E1-4C5A-B6F6-0EC8B158A971}" type="presParOf" srcId="{E417393F-65CF-4272-A4FA-FA747DF30F08}" destId="{9F1AC140-E7D9-4353-A9AF-88D1DD00257E}" srcOrd="0" destOrd="0" presId="urn:microsoft.com/office/officeart/2005/8/layout/chevron2"/>
    <dgm:cxn modelId="{300F4F32-6CE2-46AA-93F2-52AD2CE1B04C}" type="presParOf" srcId="{E417393F-65CF-4272-A4FA-FA747DF30F08}" destId="{48A591E7-B975-4F89-9C9E-907910D381D5}" srcOrd="1" destOrd="0" presId="urn:microsoft.com/office/officeart/2005/8/layout/chevron2"/>
    <dgm:cxn modelId="{73B8CD01-13EF-4FDA-B137-746E10B9D39E}" type="presParOf" srcId="{1288B0BD-4BFE-4998-AE99-DFB52A2AD699}" destId="{9C79774C-A4F2-42C0-8C27-C4DFC60D0A50}" srcOrd="7" destOrd="0" presId="urn:microsoft.com/office/officeart/2005/8/layout/chevron2"/>
    <dgm:cxn modelId="{931558C2-D1B4-43C0-A8B6-3DB259D9AD73}" type="presParOf" srcId="{1288B0BD-4BFE-4998-AE99-DFB52A2AD699}" destId="{D02FC66E-EC45-492D-88F2-80D14A4DBA1D}" srcOrd="8" destOrd="0" presId="urn:microsoft.com/office/officeart/2005/8/layout/chevron2"/>
    <dgm:cxn modelId="{1DF4A6F3-D76A-490F-A123-2818BF40E5EE}" type="presParOf" srcId="{D02FC66E-EC45-492D-88F2-80D14A4DBA1D}" destId="{0381C34A-2D01-4A7F-836E-182EE5FFA98B}" srcOrd="0" destOrd="0" presId="urn:microsoft.com/office/officeart/2005/8/layout/chevron2"/>
    <dgm:cxn modelId="{456FC9E4-06E1-4E92-BD46-A09D29867C7D}" type="presParOf" srcId="{D02FC66E-EC45-492D-88F2-80D14A4DBA1D}" destId="{EDE80DCB-7BC5-457A-8BEE-7449E1323C00}" srcOrd="1" destOrd="0" presId="urn:microsoft.com/office/officeart/2005/8/layout/chevron2"/>
    <dgm:cxn modelId="{30125B26-D4B8-4122-B432-746B1D439CFE}" type="presParOf" srcId="{1288B0BD-4BFE-4998-AE99-DFB52A2AD699}" destId="{A219DF19-AFF1-4A2B-A5DE-87A98CCE7395}" srcOrd="9" destOrd="0" presId="urn:microsoft.com/office/officeart/2005/8/layout/chevron2"/>
    <dgm:cxn modelId="{C7B89D1B-3901-4F2B-B6D0-8A2F98D58631}" type="presParOf" srcId="{1288B0BD-4BFE-4998-AE99-DFB52A2AD699}" destId="{E0B7E2D7-B351-4DA5-9160-50A1A7E86A84}" srcOrd="10" destOrd="0" presId="urn:microsoft.com/office/officeart/2005/8/layout/chevron2"/>
    <dgm:cxn modelId="{B84CE217-D53A-40B4-A48E-00BC4FA6C093}" type="presParOf" srcId="{E0B7E2D7-B351-4DA5-9160-50A1A7E86A84}" destId="{778FA500-9BC5-4A3C-8EC1-5DA78C3A8965}" srcOrd="0" destOrd="0" presId="urn:microsoft.com/office/officeart/2005/8/layout/chevron2"/>
    <dgm:cxn modelId="{1B2E6FFF-EC45-40BD-83C3-60A569256C1B}" type="presParOf" srcId="{E0B7E2D7-B351-4DA5-9160-50A1A7E86A84}" destId="{4C12CA15-715C-4BD1-9661-6A24EFAFCADF}" srcOrd="1" destOrd="0" presId="urn:microsoft.com/office/officeart/2005/8/layout/chevron2"/>
    <dgm:cxn modelId="{EB619CB7-DFE8-47CD-A8B4-C6F26DDB8103}" type="presParOf" srcId="{1288B0BD-4BFE-4998-AE99-DFB52A2AD699}" destId="{E1A11B1B-92AB-4561-8D2B-CED55139956D}" srcOrd="11" destOrd="0" presId="urn:microsoft.com/office/officeart/2005/8/layout/chevron2"/>
    <dgm:cxn modelId="{AA417AD0-99EA-4E81-9001-7077A30A9C3C}" type="presParOf" srcId="{1288B0BD-4BFE-4998-AE99-DFB52A2AD699}" destId="{29692A87-494A-4A73-BE85-AC22940F1E99}" srcOrd="12" destOrd="0" presId="urn:microsoft.com/office/officeart/2005/8/layout/chevron2"/>
    <dgm:cxn modelId="{3EB0F667-E9F5-4ADF-A83B-4A30ADBAFB0B}" type="presParOf" srcId="{29692A87-494A-4A73-BE85-AC22940F1E99}" destId="{D1D3A0A3-1DD8-478A-986B-09812B91ED86}" srcOrd="0" destOrd="0" presId="urn:microsoft.com/office/officeart/2005/8/layout/chevron2"/>
    <dgm:cxn modelId="{9BA7720D-4921-40D0-8D93-30007DDC09F9}" type="presParOf" srcId="{29692A87-494A-4A73-BE85-AC22940F1E99}" destId="{A89EBB38-4ED1-461C-87BC-06C2AC5C34E5}" srcOrd="1" destOrd="0" presId="urn:microsoft.com/office/officeart/2005/8/layout/chevron2"/>
    <dgm:cxn modelId="{97A772DB-D5FD-4759-9655-E529DCD7F6E3}" type="presParOf" srcId="{1288B0BD-4BFE-4998-AE99-DFB52A2AD699}" destId="{21260A72-B077-4343-B8E0-E97D96D01DED}" srcOrd="13" destOrd="0" presId="urn:microsoft.com/office/officeart/2005/8/layout/chevron2"/>
    <dgm:cxn modelId="{9E55A066-A216-494C-8477-46AE966B74E3}" type="presParOf" srcId="{1288B0BD-4BFE-4998-AE99-DFB52A2AD699}" destId="{9A975F1D-85BE-4AD9-B470-237DC0F8A17D}" srcOrd="14" destOrd="0" presId="urn:microsoft.com/office/officeart/2005/8/layout/chevron2"/>
    <dgm:cxn modelId="{CD942EE4-9A9B-4947-A468-A53A7BEDC320}" type="presParOf" srcId="{9A975F1D-85BE-4AD9-B470-237DC0F8A17D}" destId="{48149E6C-1F7F-4464-94EC-E61AA4D1948E}" srcOrd="0" destOrd="0" presId="urn:microsoft.com/office/officeart/2005/8/layout/chevron2"/>
    <dgm:cxn modelId="{1D86DEB0-2EBA-4146-AD29-4E5B813BAB5A}" type="presParOf" srcId="{9A975F1D-85BE-4AD9-B470-237DC0F8A17D}" destId="{85140DC7-C5AD-4A24-9CFB-A78AB84F55F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13465C-C4A7-4D90-BA97-8ED1E4650954}">
      <dsp:nvSpPr>
        <dsp:cNvPr id="0" name=""/>
        <dsp:cNvSpPr/>
      </dsp:nvSpPr>
      <dsp:spPr>
        <a:xfrm>
          <a:off x="239038" y="0"/>
          <a:ext cx="7589643" cy="623731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42380E8-8C1A-46D0-BC2B-B87620463E0B}">
      <dsp:nvSpPr>
        <dsp:cNvPr id="0" name=""/>
        <dsp:cNvSpPr/>
      </dsp:nvSpPr>
      <dsp:spPr>
        <a:xfrm>
          <a:off x="686" y="1871193"/>
          <a:ext cx="1269614" cy="24949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Выделение</a:t>
          </a:r>
          <a:r>
            <a:rPr lang="ru-RU" sz="1800" b="1" kern="1200" dirty="0" smtClean="0"/>
            <a:t> бюджета на ГСЗ</a:t>
          </a:r>
          <a:endParaRPr lang="ru-RU" sz="1800" b="1" kern="1200" dirty="0"/>
        </a:p>
      </dsp:txBody>
      <dsp:txXfrm>
        <a:off x="62663" y="1933170"/>
        <a:ext cx="1145660" cy="2370970"/>
      </dsp:txXfrm>
    </dsp:sp>
    <dsp:sp modelId="{17A784B0-5E90-4FAE-9C60-B97B132079A3}">
      <dsp:nvSpPr>
        <dsp:cNvPr id="0" name=""/>
        <dsp:cNvSpPr/>
      </dsp:nvSpPr>
      <dsp:spPr>
        <a:xfrm>
          <a:off x="1459519" y="1871193"/>
          <a:ext cx="1209635" cy="24949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/>
            <a:t>УЗ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заказчик </a:t>
          </a:r>
          <a:r>
            <a:rPr lang="ru-RU" sz="1400" b="1" i="1" kern="1200" dirty="0" err="1" smtClean="0"/>
            <a:t>госзакупок</a:t>
          </a:r>
          <a:endParaRPr lang="ru-RU" sz="1400" kern="1200" dirty="0"/>
        </a:p>
      </dsp:txBody>
      <dsp:txXfrm>
        <a:off x="1518569" y="1930243"/>
        <a:ext cx="1091535" cy="2376824"/>
      </dsp:txXfrm>
    </dsp:sp>
    <dsp:sp modelId="{1F33F4C0-2F52-4FE8-839F-6D8F40017407}">
      <dsp:nvSpPr>
        <dsp:cNvPr id="0" name=""/>
        <dsp:cNvSpPr/>
      </dsp:nvSpPr>
      <dsp:spPr>
        <a:xfrm>
          <a:off x="2858372" y="1871193"/>
          <a:ext cx="1442691" cy="24949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ОГЦ СПИД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</a:t>
          </a:r>
          <a:r>
            <a:rPr lang="ru-RU" sz="1400" b="1" i="1" kern="1200" dirty="0" smtClean="0"/>
            <a:t>организатор </a:t>
          </a:r>
          <a:r>
            <a:rPr lang="ru-RU" sz="1400" b="1" i="1" kern="1200" dirty="0" err="1" smtClean="0"/>
            <a:t>госзакупок</a:t>
          </a:r>
          <a:endParaRPr lang="ru-RU" sz="1400" i="1" kern="1200" dirty="0"/>
        </a:p>
      </dsp:txBody>
      <dsp:txXfrm>
        <a:off x="2928798" y="1941619"/>
        <a:ext cx="1301839" cy="2354072"/>
      </dsp:txXfrm>
    </dsp:sp>
    <dsp:sp modelId="{3EEBED7D-5FA9-4BE8-BCEA-5909D5E99618}">
      <dsp:nvSpPr>
        <dsp:cNvPr id="0" name=""/>
        <dsp:cNvSpPr/>
      </dsp:nvSpPr>
      <dsp:spPr>
        <a:xfrm>
          <a:off x="4490282" y="1871193"/>
          <a:ext cx="1390740" cy="24949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НПО –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исполнитель ГСЗ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i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Договор между УЗ и НПО</a:t>
          </a:r>
          <a:endParaRPr lang="ru-RU" sz="1400" b="1" i="1" kern="1200" dirty="0"/>
        </a:p>
      </dsp:txBody>
      <dsp:txXfrm>
        <a:off x="4558172" y="1939083"/>
        <a:ext cx="1254960" cy="2359144"/>
      </dsp:txXfrm>
    </dsp:sp>
    <dsp:sp modelId="{740428A3-5041-4384-B97B-755673BDEEC9}">
      <dsp:nvSpPr>
        <dsp:cNvPr id="0" name=""/>
        <dsp:cNvSpPr/>
      </dsp:nvSpPr>
      <dsp:spPr>
        <a:xfrm>
          <a:off x="6070240" y="1871193"/>
          <a:ext cx="1276482" cy="24949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3-х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сторонний Договор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между: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УЗ, ОГЦ СПИД и НПО на предоставление ТМЦ и услуг</a:t>
          </a:r>
          <a:endParaRPr lang="ru-RU" sz="1300" b="1" kern="1200" dirty="0"/>
        </a:p>
      </dsp:txBody>
      <dsp:txXfrm>
        <a:off x="6132553" y="1933506"/>
        <a:ext cx="1151856" cy="2370298"/>
      </dsp:txXfrm>
    </dsp:sp>
    <dsp:sp modelId="{7B254D9B-1FBA-4478-B6E9-C85C38CBFA3B}">
      <dsp:nvSpPr>
        <dsp:cNvPr id="0" name=""/>
        <dsp:cNvSpPr/>
      </dsp:nvSpPr>
      <dsp:spPr>
        <a:xfrm>
          <a:off x="7535941" y="1871193"/>
          <a:ext cx="1392363" cy="24949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Мониторинг и контроль – ОГЦ СПИД</a:t>
          </a:r>
          <a:endParaRPr lang="ru-RU" sz="1600" b="1" kern="1200" dirty="0"/>
        </a:p>
      </dsp:txBody>
      <dsp:txXfrm>
        <a:off x="7603911" y="1939163"/>
        <a:ext cx="1256423" cy="23589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7296D4-9C0B-4C3E-BB3E-7EFECB57F6B8}">
      <dsp:nvSpPr>
        <dsp:cNvPr id="0" name=""/>
        <dsp:cNvSpPr/>
      </dsp:nvSpPr>
      <dsp:spPr>
        <a:xfrm rot="5400000">
          <a:off x="-116316" y="147593"/>
          <a:ext cx="775446" cy="5428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1</a:t>
          </a:r>
          <a:endParaRPr lang="ru-RU" sz="1500" kern="1200" dirty="0"/>
        </a:p>
      </dsp:txBody>
      <dsp:txXfrm rot="-5400000">
        <a:off x="1" y="302682"/>
        <a:ext cx="542812" cy="232634"/>
      </dsp:txXfrm>
    </dsp:sp>
    <dsp:sp modelId="{E59EF7F5-558B-4FBE-B55E-A90E7EFE1865}">
      <dsp:nvSpPr>
        <dsp:cNvPr id="0" name=""/>
        <dsp:cNvSpPr/>
      </dsp:nvSpPr>
      <dsp:spPr>
        <a:xfrm rot="5400000">
          <a:off x="4329419" y="-3766024"/>
          <a:ext cx="504040" cy="8098147"/>
        </a:xfrm>
        <a:prstGeom prst="round2Same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Вопросы предоставления социального заказа внесены в концепцию проекта  Кодекса Республики Казахстан  «О здоровье народа и системе здравоохранения»</a:t>
          </a:r>
          <a:endParaRPr lang="ru-RU" sz="1400" kern="1200" dirty="0"/>
        </a:p>
      </dsp:txBody>
      <dsp:txXfrm rot="-5400000">
        <a:off x="532366" y="55634"/>
        <a:ext cx="8073542" cy="454830"/>
      </dsp:txXfrm>
    </dsp:sp>
    <dsp:sp modelId="{7DCBF94E-A7E0-4026-B2C4-1148A279C12C}">
      <dsp:nvSpPr>
        <dsp:cNvPr id="0" name=""/>
        <dsp:cNvSpPr/>
      </dsp:nvSpPr>
      <dsp:spPr>
        <a:xfrm rot="5400000">
          <a:off x="-116316" y="984882"/>
          <a:ext cx="775446" cy="5428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2</a:t>
          </a:r>
          <a:endParaRPr lang="ru-RU" sz="1500" kern="1200" dirty="0"/>
        </a:p>
      </dsp:txBody>
      <dsp:txXfrm rot="-5400000">
        <a:off x="1" y="1139971"/>
        <a:ext cx="542812" cy="232634"/>
      </dsp:txXfrm>
    </dsp:sp>
    <dsp:sp modelId="{ACFA54DB-A99D-4D43-A8EB-A390C7F98044}">
      <dsp:nvSpPr>
        <dsp:cNvPr id="0" name=""/>
        <dsp:cNvSpPr/>
      </dsp:nvSpPr>
      <dsp:spPr>
        <a:xfrm rot="5400000">
          <a:off x="4201674" y="-2942338"/>
          <a:ext cx="760339" cy="80981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В проект приказа «О правилах  организации  мероприятий профилактики ВИЧ инфекции» включены функции, обязанности и индикаторы для аутрич-работников по работе с ЛУИН, РС, МСМ, соцработников и равных консультантов для ЛЖВ.</a:t>
          </a:r>
          <a:endParaRPr lang="ru-RU" sz="1400" kern="1200" dirty="0"/>
        </a:p>
      </dsp:txBody>
      <dsp:txXfrm rot="-5400000">
        <a:off x="532771" y="763682"/>
        <a:ext cx="8061030" cy="686105"/>
      </dsp:txXfrm>
    </dsp:sp>
    <dsp:sp modelId="{2428FB80-9766-4CF4-BB0E-51B458A615E0}">
      <dsp:nvSpPr>
        <dsp:cNvPr id="0" name=""/>
        <dsp:cNvSpPr/>
      </dsp:nvSpPr>
      <dsp:spPr>
        <a:xfrm rot="5400000">
          <a:off x="-116316" y="1694022"/>
          <a:ext cx="775446" cy="5428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3</a:t>
          </a:r>
          <a:endParaRPr lang="ru-RU" sz="1500" kern="1200" dirty="0"/>
        </a:p>
      </dsp:txBody>
      <dsp:txXfrm rot="-5400000">
        <a:off x="1" y="1849111"/>
        <a:ext cx="542812" cy="232634"/>
      </dsp:txXfrm>
    </dsp:sp>
    <dsp:sp modelId="{7D637A67-E71E-4C8F-AECA-5054421FB89A}">
      <dsp:nvSpPr>
        <dsp:cNvPr id="0" name=""/>
        <dsp:cNvSpPr/>
      </dsp:nvSpPr>
      <dsp:spPr>
        <a:xfrm rot="5400000">
          <a:off x="4339866" y="-2207714"/>
          <a:ext cx="504040" cy="80981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ea typeface="Calibri" panose="020F0502020204030204" pitchFamily="34" charset="0"/>
              <a:cs typeface="Times New Roman" panose="02020603050405020304" pitchFamily="18" charset="0"/>
            </a:rPr>
            <a:t>Подготовлены и обучены команды социальных и аутрич работников, равных консультантов по предоставлению услуг КГН и ЛЖВ.</a:t>
          </a:r>
          <a:endParaRPr lang="ru-RU" sz="1400" kern="1200" dirty="0"/>
        </a:p>
      </dsp:txBody>
      <dsp:txXfrm rot="-5400000">
        <a:off x="542813" y="1613944"/>
        <a:ext cx="8073542" cy="454830"/>
      </dsp:txXfrm>
    </dsp:sp>
    <dsp:sp modelId="{9F1AC140-E7D9-4353-A9AF-88D1DD00257E}">
      <dsp:nvSpPr>
        <dsp:cNvPr id="0" name=""/>
        <dsp:cNvSpPr/>
      </dsp:nvSpPr>
      <dsp:spPr>
        <a:xfrm rot="5400000">
          <a:off x="-116316" y="2523718"/>
          <a:ext cx="775446" cy="5428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4</a:t>
          </a:r>
          <a:endParaRPr lang="ru-RU" sz="1500" kern="1200" dirty="0"/>
        </a:p>
      </dsp:txBody>
      <dsp:txXfrm rot="-5400000">
        <a:off x="1" y="2678807"/>
        <a:ext cx="542812" cy="232634"/>
      </dsp:txXfrm>
    </dsp:sp>
    <dsp:sp modelId="{48A591E7-B975-4F89-9C9E-907910D381D5}">
      <dsp:nvSpPr>
        <dsp:cNvPr id="0" name=""/>
        <dsp:cNvSpPr/>
      </dsp:nvSpPr>
      <dsp:spPr>
        <a:xfrm rot="5400000">
          <a:off x="4219309" y="-1389652"/>
          <a:ext cx="745152" cy="80981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Приказами УЗ областей созданы рабочие группы для устойчивого национального ответа на ВИЧ, рассмотрения возможности  утверждения региональной Программы по противодействию ВИЧ инфекции.</a:t>
          </a:r>
          <a:endParaRPr lang="ru-RU" sz="1400" kern="1200" dirty="0"/>
        </a:p>
      </dsp:txBody>
      <dsp:txXfrm rot="-5400000">
        <a:off x="542812" y="2323220"/>
        <a:ext cx="8061772" cy="672402"/>
      </dsp:txXfrm>
    </dsp:sp>
    <dsp:sp modelId="{0381C34A-2D01-4A7F-836E-182EE5FFA98B}">
      <dsp:nvSpPr>
        <dsp:cNvPr id="0" name=""/>
        <dsp:cNvSpPr/>
      </dsp:nvSpPr>
      <dsp:spPr>
        <a:xfrm rot="5400000">
          <a:off x="-116316" y="3263448"/>
          <a:ext cx="775446" cy="5428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5</a:t>
          </a:r>
          <a:endParaRPr lang="ru-RU" sz="1500" kern="1200" dirty="0"/>
        </a:p>
      </dsp:txBody>
      <dsp:txXfrm rot="-5400000">
        <a:off x="1" y="3418537"/>
        <a:ext cx="542812" cy="232634"/>
      </dsp:txXfrm>
    </dsp:sp>
    <dsp:sp modelId="{EDE80DCB-7BC5-457A-8BEE-7449E1323C00}">
      <dsp:nvSpPr>
        <dsp:cNvPr id="0" name=""/>
        <dsp:cNvSpPr/>
      </dsp:nvSpPr>
      <dsp:spPr>
        <a:xfrm rot="5400000">
          <a:off x="4309275" y="-649922"/>
          <a:ext cx="565220" cy="80981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Подготовлен проект Программы по противодействию ВИЧ инфекции в г. Алматы, где обозначены пункты выделения социального заказа НПО.</a:t>
          </a:r>
          <a:endParaRPr lang="ru-RU" sz="1400" kern="1200" dirty="0"/>
        </a:p>
      </dsp:txBody>
      <dsp:txXfrm rot="-5400000">
        <a:off x="542812" y="3144133"/>
        <a:ext cx="8070555" cy="510036"/>
      </dsp:txXfrm>
    </dsp:sp>
    <dsp:sp modelId="{778FA500-9BC5-4A3C-8EC1-5DA78C3A8965}">
      <dsp:nvSpPr>
        <dsp:cNvPr id="0" name=""/>
        <dsp:cNvSpPr/>
      </dsp:nvSpPr>
      <dsp:spPr>
        <a:xfrm rot="5400000">
          <a:off x="-116316" y="4047523"/>
          <a:ext cx="775446" cy="5428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6</a:t>
          </a:r>
          <a:endParaRPr lang="ru-RU" sz="1500" kern="1200" dirty="0"/>
        </a:p>
      </dsp:txBody>
      <dsp:txXfrm rot="-5400000">
        <a:off x="1" y="4202612"/>
        <a:ext cx="542812" cy="232634"/>
      </dsp:txXfrm>
    </dsp:sp>
    <dsp:sp modelId="{4C12CA15-715C-4BD1-9661-6A24EFAFCADF}">
      <dsp:nvSpPr>
        <dsp:cNvPr id="0" name=""/>
        <dsp:cNvSpPr/>
      </dsp:nvSpPr>
      <dsp:spPr>
        <a:xfrm rot="5400000">
          <a:off x="4264930" y="134153"/>
          <a:ext cx="653911" cy="80981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 концу 2018 года будут подготовлены «Методические рекомендации</a:t>
          </a:r>
          <a:r>
            <a:rPr lang="ru-RU" sz="1400" b="1" kern="1200" dirty="0" smtClean="0"/>
            <a:t> </a:t>
          </a:r>
          <a:r>
            <a:rPr lang="ru-RU" sz="1400" kern="1200" dirty="0" smtClean="0"/>
            <a:t>по выделению и реализации государственного социального заказа СПИД- сервисным НПО» и аутсорсинга профилактических программ для КГН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 rot="-5400000">
        <a:off x="542813" y="3888192"/>
        <a:ext cx="8066226" cy="590069"/>
      </dsp:txXfrm>
    </dsp:sp>
    <dsp:sp modelId="{D1D3A0A3-1DD8-478A-986B-09812B91ED86}">
      <dsp:nvSpPr>
        <dsp:cNvPr id="0" name=""/>
        <dsp:cNvSpPr/>
      </dsp:nvSpPr>
      <dsp:spPr>
        <a:xfrm rot="5400000">
          <a:off x="-116316" y="4756663"/>
          <a:ext cx="775446" cy="5428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7</a:t>
          </a:r>
          <a:endParaRPr lang="ru-RU" sz="1500" kern="1200" dirty="0"/>
        </a:p>
      </dsp:txBody>
      <dsp:txXfrm rot="-5400000">
        <a:off x="1" y="4911752"/>
        <a:ext cx="542812" cy="232634"/>
      </dsp:txXfrm>
    </dsp:sp>
    <dsp:sp modelId="{A89EBB38-4ED1-461C-87BC-06C2AC5C34E5}">
      <dsp:nvSpPr>
        <dsp:cNvPr id="0" name=""/>
        <dsp:cNvSpPr/>
      </dsp:nvSpPr>
      <dsp:spPr>
        <a:xfrm rot="5400000">
          <a:off x="4333954" y="850707"/>
          <a:ext cx="504040" cy="80981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Проведены акции, кампании, разработаны видеоролики </a:t>
          </a:r>
          <a:r>
            <a:rPr lang="ru-RU" sz="1400" kern="1200" dirty="0" smtClean="0">
              <a:cs typeface="Times New Roman" panose="02020603050405020304" pitchFamily="18" charset="0"/>
            </a:rPr>
            <a:t>д</a:t>
          </a:r>
          <a:r>
            <a:rPr lang="ru-RU" sz="1400" kern="1200" dirty="0" smtClean="0">
              <a:ea typeface="Calibri" panose="020F0502020204030204" pitchFamily="34" charset="0"/>
              <a:cs typeface="Times New Roman" panose="02020603050405020304" pitchFamily="18" charset="0"/>
            </a:rPr>
            <a:t>ля </a:t>
          </a:r>
          <a:r>
            <a:rPr lang="ru-RU" sz="1400" kern="1200" dirty="0" smtClean="0"/>
            <a:t>повышения  информированности  КГН по профилактике, тестированию и лечению;</a:t>
          </a:r>
          <a:endParaRPr lang="ru-RU" sz="1400" kern="1200" dirty="0"/>
        </a:p>
      </dsp:txBody>
      <dsp:txXfrm rot="-5400000">
        <a:off x="536901" y="4672366"/>
        <a:ext cx="8073542" cy="454830"/>
      </dsp:txXfrm>
    </dsp:sp>
    <dsp:sp modelId="{48149E6C-1F7F-4464-94EC-E61AA4D1948E}">
      <dsp:nvSpPr>
        <dsp:cNvPr id="0" name=""/>
        <dsp:cNvSpPr/>
      </dsp:nvSpPr>
      <dsp:spPr>
        <a:xfrm rot="5400000">
          <a:off x="-116316" y="5574290"/>
          <a:ext cx="775446" cy="5428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8</a:t>
          </a:r>
          <a:endParaRPr lang="ru-RU" sz="1500" kern="1200" dirty="0"/>
        </a:p>
      </dsp:txBody>
      <dsp:txXfrm rot="-5400000">
        <a:off x="1" y="5729379"/>
        <a:ext cx="542812" cy="232634"/>
      </dsp:txXfrm>
    </dsp:sp>
    <dsp:sp modelId="{85140DC7-C5AD-4A24-9CFB-A78AB84F55FB}">
      <dsp:nvSpPr>
        <dsp:cNvPr id="0" name=""/>
        <dsp:cNvSpPr/>
      </dsp:nvSpPr>
      <dsp:spPr>
        <a:xfrm rot="5400000">
          <a:off x="4231379" y="1660919"/>
          <a:ext cx="721014" cy="80981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По результатам мониторинга  за  деятельностью НПО  в течение  6  месяцев 2018г. , в пилотных  регионах  наблюдается   увеличение охвата КГН профилактическими программами  и тестированием на ВИЧ</a:t>
          </a:r>
          <a:r>
            <a:rPr lang="ru-RU" sz="1300" kern="1200" dirty="0" smtClean="0"/>
            <a:t>.</a:t>
          </a:r>
          <a:endParaRPr lang="ru-RU" sz="1300" kern="1200" dirty="0"/>
        </a:p>
      </dsp:txBody>
      <dsp:txXfrm rot="-5400000">
        <a:off x="542813" y="5384683"/>
        <a:ext cx="8062950" cy="650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3C502-1D56-4375-B64E-04546D15A7E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785DA-39ED-46E3-AB25-B2B6DB3818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41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4588" y="1243013"/>
            <a:ext cx="4471987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0C42A-B007-4C09-92BF-D2DF6DD5645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805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ru-RU" sz="1200" dirty="0" smtClean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1.Разработана Конкурсная документация по закупкам услуг НПО </a:t>
            </a:r>
          </a:p>
          <a:p>
            <a:pPr>
              <a:spcAft>
                <a:spcPts val="0"/>
              </a:spcAft>
            </a:pPr>
            <a:r>
              <a:rPr lang="ru-RU" sz="1200" u="sng" dirty="0" smtClean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включающая:  </a:t>
            </a:r>
          </a:p>
          <a:p>
            <a:pPr>
              <a:spcAft>
                <a:spcPts val="0"/>
              </a:spcAft>
            </a:pPr>
            <a:r>
              <a:rPr lang="ru-RU" sz="1200" dirty="0" smtClean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Заявку НПО на участие; П</a:t>
            </a:r>
            <a:r>
              <a:rPr lang="ru-RU" sz="1200" dirty="0" smtClean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еречень лотов;</a:t>
            </a:r>
            <a:r>
              <a:rPr lang="ru-RU" sz="1200" baseline="0" dirty="0" smtClean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200" dirty="0" smtClean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Техническую спецификацию;</a:t>
            </a:r>
            <a:r>
              <a:rPr lang="ru-RU" sz="1200" baseline="0" dirty="0" smtClean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Соглашение об участии в конкурсе;</a:t>
            </a:r>
            <a:r>
              <a:rPr lang="ru-RU" sz="1200" baseline="0" dirty="0" smtClean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Сведения о квалификации;</a:t>
            </a:r>
            <a:r>
              <a:rPr lang="ru-RU" sz="1200" baseline="0" dirty="0" smtClean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Бюджет;</a:t>
            </a:r>
            <a:r>
              <a:rPr lang="ru-RU" sz="1200" baseline="0" dirty="0" smtClean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оценки представленных потенциальными поставщиками технических спецификаций;</a:t>
            </a:r>
            <a:r>
              <a:rPr lang="ru-RU" sz="1200" baseline="0" dirty="0" smtClean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Техническое задание аутрич-работника для ЛУИН; </a:t>
            </a:r>
            <a:r>
              <a:rPr lang="ru-RU" sz="1200" baseline="0" dirty="0" smtClean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РС, МСМ, соцработников и равных консультантов для ЛЖВ.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785DA-39ED-46E3-AB25-B2B6DB3818D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223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передачу части функций, направленных на профилактику ВИЧ- инфекции среди ключевых групп населения и усилению мероприятий среди людей, живущих с ВИЧ от Центров по профилактике и борьбе со СПИД – НПО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dirty="0" smtClean="0">
                <a:solidFill>
                  <a:schemeClr val="bg1"/>
                </a:solidFill>
              </a:rPr>
              <a:t>Привлечение</a:t>
            </a:r>
            <a:r>
              <a:rPr lang="ru-RU" sz="1200" baseline="0" dirty="0" smtClean="0">
                <a:solidFill>
                  <a:schemeClr val="bg1"/>
                </a:solidFill>
              </a:rPr>
              <a:t> </a:t>
            </a:r>
            <a:r>
              <a:rPr lang="ru-RU" sz="1200" dirty="0" smtClean="0">
                <a:solidFill>
                  <a:schemeClr val="bg1"/>
                </a:solidFill>
              </a:rPr>
              <a:t>НПО для работы</a:t>
            </a:r>
            <a:r>
              <a:rPr lang="ru-RU" sz="1200" baseline="0" dirty="0" smtClean="0">
                <a:solidFill>
                  <a:schemeClr val="bg1"/>
                </a:solidFill>
              </a:rPr>
              <a:t> среди КГН в 3-регионах. </a:t>
            </a:r>
            <a:r>
              <a:rPr lang="ru-RU" sz="1200" dirty="0" smtClean="0">
                <a:solidFill>
                  <a:schemeClr val="tx1"/>
                </a:solidFill>
              </a:rPr>
              <a:t>Привлечено 13 НПО</a:t>
            </a:r>
            <a:r>
              <a:rPr lang="ru-RU" sz="1200" baseline="0" dirty="0" smtClean="0">
                <a:solidFill>
                  <a:schemeClr val="tx1"/>
                </a:solidFill>
              </a:rPr>
              <a:t> в пилотных регионах и выделены ставки аутрич работников:</a:t>
            </a:r>
          </a:p>
          <a:p>
            <a:r>
              <a:rPr lang="ru-RU" sz="1200" baseline="0" dirty="0" smtClean="0">
                <a:solidFill>
                  <a:schemeClr val="tx1"/>
                </a:solidFill>
              </a:rPr>
              <a:t> ЛУИН -135; РС- 55; МСМ -26,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aseline="0" dirty="0" smtClean="0">
                <a:solidFill>
                  <a:schemeClr val="tx1"/>
                </a:solidFill>
              </a:rPr>
              <a:t>равных консультантов, -12; социальных работников -42. </a:t>
            </a:r>
            <a:r>
              <a:rPr lang="ru-RU" sz="1200" dirty="0" smtClean="0">
                <a:solidFill>
                  <a:schemeClr val="bg1"/>
                </a:solidFill>
              </a:rPr>
              <a:t>Разработаны договора между центрами СПИД</a:t>
            </a:r>
            <a:r>
              <a:rPr lang="ru-RU" sz="1200" baseline="0" dirty="0" smtClean="0">
                <a:solidFill>
                  <a:schemeClr val="bg1"/>
                </a:solidFill>
              </a:rPr>
              <a:t>  (</a:t>
            </a:r>
            <a:r>
              <a:rPr lang="ru-RU" sz="1200" dirty="0" smtClean="0">
                <a:solidFill>
                  <a:schemeClr val="bg1"/>
                </a:solidFill>
              </a:rPr>
              <a:t>СП</a:t>
            </a:r>
            <a:r>
              <a:rPr lang="ru-RU" sz="1200" baseline="0" dirty="0" smtClean="0">
                <a:solidFill>
                  <a:schemeClr val="bg1"/>
                </a:solidFill>
              </a:rPr>
              <a:t> ) </a:t>
            </a:r>
            <a:r>
              <a:rPr lang="ru-RU" sz="1200" dirty="0" smtClean="0">
                <a:solidFill>
                  <a:schemeClr val="bg1"/>
                </a:solidFill>
              </a:rPr>
              <a:t>и НПО (ССП) с бюджетом, индикаторами программной деятельности  и отчетностью.  </a:t>
            </a:r>
          </a:p>
          <a:p>
            <a:endParaRPr lang="ru-RU" sz="1200" baseline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aseline="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785DA-39ED-46E3-AB25-B2B6DB3818D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743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Ежеквартально</a:t>
            </a:r>
            <a:r>
              <a:rPr lang="ru-RU" baseline="0" dirty="0" smtClean="0"/>
              <a:t> проводится мониторинг за выполнением  индикаторов  программной деятельности НПО и их вклад в национальные показатели охвата УГН профпрограммами.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Необходимо отметить, что НПО начали работать только со второго квартала 2018 года, тем не менее они внесли свой вклад в достижение национальных показателей.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В пилотных регионах отмечается увеличение охвата КГН профилактическими программами, особенно МСМ, так в г. Астане охват МСМ профпрограммами увеличился с 31% в 2017 году до 43% в 2018г.; в Карагандинской области – с 23% до 35%, г. Алматы с 33% до 54%.</a:t>
            </a:r>
          </a:p>
          <a:p>
            <a:r>
              <a:rPr lang="ru-RU" baseline="0" dirty="0" smtClean="0"/>
              <a:t>Несмотря на то, что план по охвату</a:t>
            </a:r>
            <a:r>
              <a:rPr lang="en-US" baseline="0" dirty="0" smtClean="0"/>
              <a:t> </a:t>
            </a:r>
            <a:r>
              <a:rPr lang="ru-RU" baseline="0" dirty="0" smtClean="0"/>
              <a:t>КГН  тестированием - 80% от охваченных профпрограммами не достигнут, но в пилотных регионах отмечается увеличение тестированием КГН, так охват ЛУИН тестированием на ВИЧ увеличился в Карагандинской области с 45% в 2017г., до 71% -в 2018г.; в г. Астане – с 61% до 76%. Охват МСМ тестированием в Карагандинской области и г.Алматы – в 2 раза, в г. Астана в 1,5 раза.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785DA-39ED-46E3-AB25-B2B6DB3818D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790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4704E-C1A5-42E3-AD17-271006390B3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A600-A72C-4EB5-AAB5-5438875BB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975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4704E-C1A5-42E3-AD17-271006390B3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A600-A72C-4EB5-AAB5-5438875BB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82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4704E-C1A5-42E3-AD17-271006390B3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A600-A72C-4EB5-AAB5-5438875BB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455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4704E-C1A5-42E3-AD17-271006390B3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A600-A72C-4EB5-AAB5-5438875BB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60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4704E-C1A5-42E3-AD17-271006390B3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A600-A72C-4EB5-AAB5-5438875BB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87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4704E-C1A5-42E3-AD17-271006390B3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A600-A72C-4EB5-AAB5-5438875BB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21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4704E-C1A5-42E3-AD17-271006390B3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A600-A72C-4EB5-AAB5-5438875BB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980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4704E-C1A5-42E3-AD17-271006390B3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A600-A72C-4EB5-AAB5-5438875BB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726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4704E-C1A5-42E3-AD17-271006390B3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A600-A72C-4EB5-AAB5-5438875BB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6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4704E-C1A5-42E3-AD17-271006390B3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A600-A72C-4EB5-AAB5-5438875BB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524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4704E-C1A5-42E3-AD17-271006390B3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A600-A72C-4EB5-AAB5-5438875BB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383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4704E-C1A5-42E3-AD17-271006390B35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1A600-A72C-4EB5-AAB5-5438875BB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90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2547714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3600" b="1" dirty="0" smtClean="0">
                <a:solidFill>
                  <a:srgbClr val="C00000"/>
                </a:solidFill>
                <a:latin typeface="+mj-lt"/>
              </a:rPr>
              <a:t>Обзор гранта ГФСТМ </a:t>
            </a:r>
            <a:br>
              <a:rPr lang="ru-RU" sz="3600" b="1" dirty="0" smtClean="0">
                <a:solidFill>
                  <a:srgbClr val="C00000"/>
                </a:solidFill>
                <a:latin typeface="+mj-lt"/>
              </a:rPr>
            </a:br>
            <a:r>
              <a:rPr lang="ru-RU" sz="3600" b="1" dirty="0" smtClean="0">
                <a:solidFill>
                  <a:srgbClr val="C00000"/>
                </a:solidFill>
                <a:latin typeface="+mj-lt"/>
              </a:rPr>
              <a:t>по компоненту </a:t>
            </a:r>
            <a:r>
              <a:rPr lang="ru-RU" sz="3600" b="1" dirty="0">
                <a:solidFill>
                  <a:srgbClr val="C00000"/>
                </a:solidFill>
                <a:latin typeface="+mj-lt"/>
              </a:rPr>
              <a:t>«ВИЧ/СПИД» 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+mj-lt"/>
              </a:rPr>
            </a:br>
            <a:r>
              <a:rPr lang="ru-RU" sz="3600" b="1" dirty="0" smtClean="0">
                <a:solidFill>
                  <a:srgbClr val="C00000"/>
                </a:solidFill>
                <a:latin typeface="+mj-lt"/>
              </a:rPr>
              <a:t>(</a:t>
            </a:r>
            <a:r>
              <a:rPr lang="ru-RU" sz="3600" b="1" dirty="0">
                <a:solidFill>
                  <a:srgbClr val="C00000"/>
                </a:solidFill>
                <a:latin typeface="+mj-lt"/>
              </a:rPr>
              <a:t>№ </a:t>
            </a:r>
            <a:r>
              <a:rPr lang="en-US" sz="3600" b="1" dirty="0">
                <a:solidFill>
                  <a:srgbClr val="C00000"/>
                </a:solidFill>
                <a:latin typeface="+mj-lt"/>
              </a:rPr>
              <a:t>KAZ</a:t>
            </a:r>
            <a:r>
              <a:rPr lang="ru-RU" sz="3600" b="1" dirty="0">
                <a:solidFill>
                  <a:srgbClr val="C00000"/>
                </a:solidFill>
                <a:latin typeface="+mj-lt"/>
              </a:rPr>
              <a:t>-</a:t>
            </a:r>
            <a:r>
              <a:rPr lang="en-US" sz="3600" b="1" dirty="0">
                <a:solidFill>
                  <a:srgbClr val="C00000"/>
                </a:solidFill>
                <a:latin typeface="+mj-lt"/>
              </a:rPr>
              <a:t>H</a:t>
            </a:r>
            <a:r>
              <a:rPr lang="ru-RU" sz="3600" b="1" dirty="0">
                <a:solidFill>
                  <a:srgbClr val="C00000"/>
                </a:solidFill>
                <a:latin typeface="+mj-lt"/>
              </a:rPr>
              <a:t>-</a:t>
            </a:r>
            <a:r>
              <a:rPr lang="en-US" sz="3600" b="1" dirty="0">
                <a:solidFill>
                  <a:srgbClr val="C00000"/>
                </a:solidFill>
                <a:latin typeface="+mj-lt"/>
              </a:rPr>
              <a:t>RAC</a:t>
            </a:r>
            <a:r>
              <a:rPr lang="ru-RU" sz="3600" b="1" dirty="0">
                <a:solidFill>
                  <a:srgbClr val="C00000"/>
                </a:solidFill>
                <a:latin typeface="+mj-lt"/>
              </a:rPr>
              <a:t>-1578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</a:rPr>
              <a:t>)</a:t>
            </a:r>
            <a:r>
              <a:rPr lang="ru-RU" sz="3600" b="1" dirty="0">
                <a:solidFill>
                  <a:srgbClr val="C00000"/>
                </a:solidFill>
                <a:latin typeface="+mj-lt"/>
              </a:rPr>
              <a:t/>
            </a:r>
            <a:br>
              <a:rPr lang="ru-RU" sz="3600" b="1" dirty="0">
                <a:solidFill>
                  <a:srgbClr val="C00000"/>
                </a:solidFill>
                <a:latin typeface="+mj-lt"/>
              </a:rPr>
            </a:br>
            <a:r>
              <a:rPr lang="ru-RU" sz="3600" b="1" dirty="0" smtClean="0">
                <a:solidFill>
                  <a:srgbClr val="C00000"/>
                </a:solidFill>
                <a:latin typeface="+mj-lt"/>
              </a:rPr>
              <a:t>за 2018г</a:t>
            </a:r>
            <a:r>
              <a:rPr lang="ru-RU" sz="3600" dirty="0" smtClean="0">
                <a:solidFill>
                  <a:srgbClr val="C00000"/>
                </a:solidFill>
                <a:latin typeface="+mj-lt"/>
              </a:rPr>
              <a:t>.</a:t>
            </a:r>
            <a:endParaRPr lang="ru-RU" sz="36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6137" y="4221088"/>
            <a:ext cx="32126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Национальный координатор 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по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компоненту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ВИЧ</a:t>
            </a:r>
          </a:p>
          <a:p>
            <a:pPr algn="ctr"/>
            <a:endParaRPr lang="ru-RU" sz="9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Татьяна Давлетгалиева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45333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г. Астана, 9 ноября 2018г.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96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Результаты деятельности проекта в 2018г.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1493641"/>
              </p:ext>
            </p:extLst>
          </p:nvPr>
        </p:nvGraphicFramePr>
        <p:xfrm>
          <a:off x="395536" y="404664"/>
          <a:ext cx="864096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546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b="23075"/>
          <a:stretch/>
        </p:blipFill>
        <p:spPr>
          <a:xfrm>
            <a:off x="2354489" y="1144562"/>
            <a:ext cx="4435021" cy="3621662"/>
          </a:xfrm>
          <a:prstGeom prst="rect">
            <a:avLst/>
          </a:prstGeom>
        </p:spPr>
      </p:pic>
      <p:sp>
        <p:nvSpPr>
          <p:cNvPr id="153602" name="Номер слайда 5"/>
          <p:cNvSpPr txBox="1">
            <a:spLocks noGrp="1"/>
          </p:cNvSpPr>
          <p:nvPr/>
        </p:nvSpPr>
        <p:spPr>
          <a:xfrm>
            <a:off x="6553200" y="5624514"/>
            <a:ext cx="2133600" cy="273844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A0992F9E-2D42-4765-A962-EC4AAA3942E1}" type="slidenum">
              <a:rPr lang="ru-RU" sz="9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11</a:t>
            </a:fld>
            <a:endParaRPr lang="ru-RU" sz="90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17327"/>
            <a:ext cx="9144000" cy="1562062"/>
          </a:xfrm>
          <a:prstGeom prst="rect">
            <a:avLst/>
          </a:prstGeom>
          <a:ln>
            <a:noFill/>
          </a:ln>
        </p:spPr>
      </p:pic>
      <p:grpSp>
        <p:nvGrpSpPr>
          <p:cNvPr id="22" name="Группа 21"/>
          <p:cNvGrpSpPr/>
          <p:nvPr/>
        </p:nvGrpSpPr>
        <p:grpSpPr>
          <a:xfrm>
            <a:off x="-3696" y="145387"/>
            <a:ext cx="9109596" cy="648072"/>
            <a:chOff x="0" y="126157"/>
            <a:chExt cx="9109596" cy="648072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0" y="126157"/>
              <a:ext cx="1014042" cy="6480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1117850" y="126157"/>
              <a:ext cx="485800" cy="648072"/>
            </a:xfrm>
            <a:prstGeom prst="rect">
              <a:avLst/>
            </a:prstGeom>
            <a:solidFill>
              <a:srgbClr val="DD2E27"/>
            </a:solidFill>
            <a:ln>
              <a:solidFill>
                <a:srgbClr val="DD2E27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1707458" y="126157"/>
              <a:ext cx="7402138" cy="6480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8" name="Рисунок 27"/>
          <p:cNvPicPr>
            <a:picLocks noChangeAspect="1"/>
          </p:cNvPicPr>
          <p:nvPr/>
        </p:nvPicPr>
        <p:blipFill>
          <a:blip r:embed="rId4">
            <a:lum bright="-20000" contrast="20000"/>
          </a:blip>
          <a:stretch>
            <a:fillRect/>
          </a:stretch>
        </p:blipFill>
        <p:spPr>
          <a:xfrm rot="450704">
            <a:off x="5176431" y="1680378"/>
            <a:ext cx="456800" cy="81486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828800" y="271417"/>
            <a:ext cx="619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Благодарю за внимание!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77372" y="5246783"/>
            <a:ext cx="26215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404831" y="6020178"/>
            <a:ext cx="35840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3507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138072" y="1965400"/>
            <a:ext cx="3915663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50" b="1" dirty="0">
                <a:solidFill>
                  <a:srgbClr val="C00000"/>
                </a:solidFill>
              </a:rPr>
              <a:t>Задача </a:t>
            </a:r>
            <a:r>
              <a:rPr lang="ru-RU" sz="1650" b="1" dirty="0" smtClean="0">
                <a:solidFill>
                  <a:srgbClr val="C00000"/>
                </a:solidFill>
              </a:rPr>
              <a:t>1 </a:t>
            </a:r>
            <a:r>
              <a:rPr lang="ru-RU" sz="1650" b="1" dirty="0">
                <a:solidFill>
                  <a:srgbClr val="C00000"/>
                </a:solidFill>
              </a:rPr>
              <a:t>- </a:t>
            </a:r>
            <a:r>
              <a:rPr lang="ru-RU" sz="1400" dirty="0" smtClean="0">
                <a:solidFill>
                  <a:schemeClr val="tx1"/>
                </a:solidFill>
              </a:rPr>
              <a:t>Разработать </a:t>
            </a:r>
            <a:r>
              <a:rPr lang="ru-RU" sz="1400" dirty="0">
                <a:solidFill>
                  <a:schemeClr val="tx1"/>
                </a:solidFill>
              </a:rPr>
              <a:t>и внедрить механизм  социального  заказа через  СПИД-сервисные </a:t>
            </a:r>
            <a:r>
              <a:rPr lang="ru-RU" sz="1400" dirty="0" smtClean="0">
                <a:solidFill>
                  <a:schemeClr val="tx1"/>
                </a:solidFill>
              </a:rPr>
              <a:t>НПО для </a:t>
            </a:r>
            <a:r>
              <a:rPr lang="ru-RU" sz="1400" dirty="0">
                <a:solidFill>
                  <a:schemeClr val="tx1"/>
                </a:solidFill>
              </a:rPr>
              <a:t>обеспечения устойчивых национальных мер в ответ на ВИЧ.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294362" y="1965400"/>
            <a:ext cx="3722919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50" b="1" dirty="0">
                <a:solidFill>
                  <a:srgbClr val="C00000"/>
                </a:solidFill>
              </a:rPr>
              <a:t>Задача </a:t>
            </a:r>
            <a:r>
              <a:rPr lang="ru-RU" sz="1650" b="1" dirty="0" smtClean="0">
                <a:solidFill>
                  <a:srgbClr val="C00000"/>
                </a:solidFill>
              </a:rPr>
              <a:t>2 - </a:t>
            </a:r>
            <a:r>
              <a:rPr lang="ru-RU" sz="1400" dirty="0" smtClean="0">
                <a:solidFill>
                  <a:schemeClr val="tx1"/>
                </a:solidFill>
              </a:rPr>
              <a:t>Усилить </a:t>
            </a:r>
            <a:r>
              <a:rPr lang="ru-RU" sz="1400" dirty="0">
                <a:solidFill>
                  <a:schemeClr val="tx1"/>
                </a:solidFill>
              </a:rPr>
              <a:t>профилактические  мероприятия  среди  уязвимых групп населения</a:t>
            </a:r>
            <a:r>
              <a:rPr lang="ru-RU" sz="1400" dirty="0" smtClean="0">
                <a:solidFill>
                  <a:schemeClr val="tx1"/>
                </a:solidFill>
              </a:rPr>
              <a:t>, предоставить  комплекс услуг по уходу  и поддержке  людям, живущим  с ВИЧ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27479" y="35352"/>
            <a:ext cx="9420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Проект: </a:t>
            </a:r>
            <a:r>
              <a:rPr lang="ru-RU" dirty="0">
                <a:solidFill>
                  <a:srgbClr val="002060"/>
                </a:solidFill>
              </a:rPr>
              <a:t>«Создание основы для устойчивого ответа по ВИЧ в Казахстане» KAZ-H-RAC/№1578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566" y="1965400"/>
            <a:ext cx="800464" cy="800464"/>
          </a:xfrm>
          <a:prstGeom prst="rect">
            <a:avLst/>
          </a:prstGeom>
        </p:spPr>
      </p:pic>
      <p:sp>
        <p:nvSpPr>
          <p:cNvPr id="21" name="Скругленный прямоугольник 20"/>
          <p:cNvSpPr/>
          <p:nvPr/>
        </p:nvSpPr>
        <p:spPr>
          <a:xfrm>
            <a:off x="3003610" y="3068960"/>
            <a:ext cx="3384376" cy="4972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Основной получатель  – РЦ СПИД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683657" y="3170193"/>
            <a:ext cx="2152456" cy="7920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>
              <a:spcAft>
                <a:spcPts val="0"/>
              </a:spcAft>
            </a:pPr>
            <a:endParaRPr lang="ru-RU" sz="1400" b="1" kern="1200" dirty="0" smtClean="0">
              <a:solidFill>
                <a:schemeClr val="tx2"/>
              </a:solidFill>
              <a:effectLst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ru-RU" sz="1400" b="1" dirty="0">
              <a:solidFill>
                <a:schemeClr val="tx2"/>
              </a:solidFill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ru-RU" sz="1400" b="1" kern="1200" dirty="0" smtClean="0">
              <a:solidFill>
                <a:schemeClr val="tx2"/>
              </a:solidFill>
              <a:effectLst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ru-RU" sz="1400" b="1" dirty="0">
              <a:solidFill>
                <a:schemeClr val="tx2"/>
              </a:solidFill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400" b="1" kern="1200" dirty="0" smtClean="0">
                <a:solidFill>
                  <a:schemeClr val="tx2"/>
                </a:solidFill>
                <a:effectLst/>
                <a:ea typeface="Times New Roman"/>
                <a:cs typeface="Times New Roman"/>
              </a:rPr>
              <a:t>Субконтрактеры:</a:t>
            </a:r>
          </a:p>
          <a:p>
            <a:pPr marL="228600" indent="-228600">
              <a:buAutoNum type="arabicPeriod"/>
            </a:pPr>
            <a:r>
              <a:rPr lang="ru-RU" sz="1400" dirty="0" smtClean="0">
                <a:solidFill>
                  <a:schemeClr val="tx1"/>
                </a:solidFill>
              </a:rPr>
              <a:t>ОФ Аман-Саулык</a:t>
            </a:r>
          </a:p>
          <a:p>
            <a:pPr marL="228600" indent="-228600">
              <a:buFontTx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ОЮЛ КазСоюзЛЖВ</a:t>
            </a:r>
          </a:p>
          <a:p>
            <a:pPr marL="228600" indent="-228600" algn="ctr">
              <a:buAutoNum type="arabicPeriod"/>
            </a:pPr>
            <a:endParaRPr lang="ru-RU" sz="1400" dirty="0" smtClean="0">
              <a:solidFill>
                <a:schemeClr val="tx2"/>
              </a:solidFill>
            </a:endParaRPr>
          </a:p>
          <a:p>
            <a:pPr marL="228600" indent="-228600" algn="ctr">
              <a:buAutoNum type="arabicPeriod"/>
            </a:pPr>
            <a:endParaRPr lang="ru-RU" sz="1400" dirty="0" smtClean="0">
              <a:solidFill>
                <a:schemeClr val="tx2"/>
              </a:solidFill>
            </a:endParaRPr>
          </a:p>
          <a:p>
            <a:pPr marL="228600" indent="-228600" algn="ctr">
              <a:buAutoNum type="arabicPeriod"/>
            </a:pPr>
            <a:endParaRPr lang="ru-RU" sz="1400" dirty="0" smtClean="0">
              <a:solidFill>
                <a:schemeClr val="tx2"/>
              </a:solidFill>
            </a:endParaRPr>
          </a:p>
          <a:p>
            <a:pPr marL="228600" indent="-228600" algn="ctr">
              <a:buAutoNum type="arabicPeriod"/>
            </a:pP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85713" y="3147047"/>
            <a:ext cx="2611864" cy="10919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>
              <a:spcAft>
                <a:spcPts val="0"/>
              </a:spcAft>
            </a:pPr>
            <a:endParaRPr lang="ru-RU" sz="1400" b="1" kern="1200" dirty="0" smtClean="0">
              <a:solidFill>
                <a:schemeClr val="tx2"/>
              </a:solidFill>
              <a:effectLst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ru-RU" sz="1400" b="1" dirty="0">
              <a:solidFill>
                <a:schemeClr val="tx2"/>
              </a:solidFill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400" b="1" kern="1200" dirty="0" smtClean="0">
                <a:solidFill>
                  <a:schemeClr val="tx2"/>
                </a:solidFill>
                <a:effectLst/>
                <a:ea typeface="Times New Roman"/>
                <a:cs typeface="Times New Roman"/>
              </a:rPr>
              <a:t>Субполучатели  </a:t>
            </a:r>
            <a:r>
              <a:rPr lang="ru-RU" sz="1400" b="1" dirty="0" smtClean="0">
                <a:solidFill>
                  <a:schemeClr val="tx2"/>
                </a:solidFill>
              </a:rPr>
              <a:t>Центры </a:t>
            </a:r>
            <a:r>
              <a:rPr lang="ru-RU" sz="1400" b="1" dirty="0">
                <a:solidFill>
                  <a:schemeClr val="tx2"/>
                </a:solidFill>
              </a:rPr>
              <a:t>СПИД:</a:t>
            </a:r>
            <a:endParaRPr lang="ru-RU" sz="1400" dirty="0">
              <a:solidFill>
                <a:schemeClr val="tx2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г. Астаны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г. Алматы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Карагандинской области</a:t>
            </a:r>
          </a:p>
          <a:p>
            <a:pPr algn="ctr">
              <a:spcAft>
                <a:spcPts val="0"/>
              </a:spcAft>
            </a:pPr>
            <a:endParaRPr lang="ru-RU" sz="1600" b="1" kern="1200" dirty="0" smtClean="0">
              <a:solidFill>
                <a:srgbClr val="C00000"/>
              </a:solidFill>
              <a:effectLst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ru-RU" sz="1100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595" y="4725144"/>
            <a:ext cx="2743213" cy="20928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 </a:t>
            </a:r>
            <a:r>
              <a:rPr lang="ru-RU" sz="1400" b="1" dirty="0"/>
              <a:t>г. Астана</a:t>
            </a:r>
            <a:endParaRPr lang="ru-RU" sz="1400" dirty="0"/>
          </a:p>
          <a:p>
            <a:r>
              <a:rPr lang="ru-RU" sz="1400" dirty="0"/>
              <a:t>1.НПО ЛУИН - ОФ «Шаг в будущее»;</a:t>
            </a:r>
          </a:p>
          <a:p>
            <a:r>
              <a:rPr lang="ru-RU" sz="1400" dirty="0"/>
              <a:t>2.НПО РС - ОФ </a:t>
            </a:r>
            <a:r>
              <a:rPr lang="ru-RU" sz="1400" dirty="0" smtClean="0"/>
              <a:t>«Международный центр  </a:t>
            </a:r>
            <a:r>
              <a:rPr lang="ru-RU" sz="1400" dirty="0" err="1" smtClean="0"/>
              <a:t>Жария</a:t>
            </a:r>
            <a:r>
              <a:rPr lang="ru-RU" sz="1400" dirty="0"/>
              <a:t>»;</a:t>
            </a:r>
          </a:p>
          <a:p>
            <a:r>
              <a:rPr lang="en-US" sz="1400" dirty="0"/>
              <a:t>3.</a:t>
            </a:r>
            <a:r>
              <a:rPr lang="ru-RU" sz="1400" dirty="0"/>
              <a:t>НПО МСМ</a:t>
            </a:r>
            <a:r>
              <a:rPr lang="en-US" sz="1400" dirty="0"/>
              <a:t> - </a:t>
            </a:r>
            <a:r>
              <a:rPr lang="ru-RU" sz="1400" dirty="0"/>
              <a:t>ОФ</a:t>
            </a:r>
            <a:r>
              <a:rPr lang="en-US" sz="1400" dirty="0"/>
              <a:t> «Human Health Institute»</a:t>
            </a:r>
            <a:endParaRPr lang="ru-RU" sz="1400" dirty="0"/>
          </a:p>
          <a:p>
            <a:r>
              <a:rPr lang="ru-RU" sz="1400" dirty="0"/>
              <a:t>4.НПО ЛЖВ - ОФ «Жизнь вопреки»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6331941" y="4725144"/>
            <a:ext cx="2743213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Карагандинская область</a:t>
            </a:r>
          </a:p>
          <a:p>
            <a:pPr algn="ctr"/>
            <a:endParaRPr lang="ru-RU" sz="1400" dirty="0"/>
          </a:p>
          <a:p>
            <a:r>
              <a:rPr lang="ru-RU" sz="1400" dirty="0"/>
              <a:t>1.НПО ЛУИН - ОО «Умит»;</a:t>
            </a:r>
          </a:p>
          <a:p>
            <a:r>
              <a:rPr lang="ru-RU" sz="1400" dirty="0"/>
              <a:t>2.НПО ЛУИН - </a:t>
            </a:r>
            <a:r>
              <a:rPr lang="kk-KZ" sz="1400" dirty="0"/>
              <a:t>ОЮЛ </a:t>
            </a:r>
            <a:r>
              <a:rPr lang="ru-RU" sz="1400" dirty="0"/>
              <a:t>«Доверие»</a:t>
            </a:r>
          </a:p>
          <a:p>
            <a:r>
              <a:rPr lang="ru-RU" sz="1400" dirty="0"/>
              <a:t>3.НПО РС -  ОО «</a:t>
            </a:r>
            <a:r>
              <a:rPr lang="ru-RU" sz="1400" dirty="0" err="1"/>
              <a:t>Сау</a:t>
            </a:r>
            <a:r>
              <a:rPr lang="ru-RU" sz="1400" dirty="0"/>
              <a:t> </a:t>
            </a:r>
            <a:r>
              <a:rPr lang="ru-RU" sz="1400" dirty="0" err="1"/>
              <a:t>Урпак</a:t>
            </a:r>
            <a:r>
              <a:rPr lang="ru-RU" sz="1400" dirty="0"/>
              <a:t>»</a:t>
            </a:r>
          </a:p>
          <a:p>
            <a:r>
              <a:rPr lang="en-US" sz="1400" dirty="0"/>
              <a:t>4.</a:t>
            </a:r>
            <a:r>
              <a:rPr lang="ru-RU" sz="1400" dirty="0"/>
              <a:t>НПО МСМ</a:t>
            </a:r>
            <a:r>
              <a:rPr lang="en-US" sz="1400" dirty="0"/>
              <a:t> - </a:t>
            </a:r>
            <a:r>
              <a:rPr lang="ru-RU" sz="1400" dirty="0"/>
              <a:t>ОО </a:t>
            </a:r>
            <a:r>
              <a:rPr lang="en-US" sz="1400" dirty="0"/>
              <a:t>«Gay and Lesbian Alliance».</a:t>
            </a:r>
            <a:endParaRPr lang="ru-RU" sz="1400" dirty="0"/>
          </a:p>
          <a:p>
            <a:r>
              <a:rPr lang="ru-RU" sz="1400" dirty="0"/>
              <a:t>5.НПО ЛЖВ - ОБФ "</a:t>
            </a:r>
            <a:r>
              <a:rPr lang="ru-RU" sz="1400" dirty="0" err="1" smtClean="0"/>
              <a:t>Шапагат</a:t>
            </a:r>
            <a:r>
              <a:rPr lang="ru-RU" sz="1400" dirty="0" smtClean="0"/>
              <a:t>«</a:t>
            </a:r>
          </a:p>
          <a:p>
            <a:endParaRPr lang="ru-RU" sz="1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268068" y="4732009"/>
            <a:ext cx="2743213" cy="20928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 </a:t>
            </a:r>
            <a:r>
              <a:rPr lang="ru-RU" sz="1400" b="1" dirty="0"/>
              <a:t>г. </a:t>
            </a:r>
            <a:r>
              <a:rPr lang="ru-RU" sz="1400" b="1" dirty="0" smtClean="0"/>
              <a:t>Алматы </a:t>
            </a:r>
            <a:endParaRPr lang="ru-RU" sz="1400" dirty="0"/>
          </a:p>
          <a:p>
            <a:r>
              <a:rPr lang="ru-RU" sz="1400" dirty="0"/>
              <a:t>1.НПО ЛУИН - ОФ </a:t>
            </a:r>
            <a:r>
              <a:rPr lang="ru-RU" sz="1400" dirty="0" smtClean="0"/>
              <a:t>«Фонд </a:t>
            </a:r>
            <a:r>
              <a:rPr lang="ru-RU" sz="1400" dirty="0"/>
              <a:t>женщин живущих с </a:t>
            </a:r>
            <a:r>
              <a:rPr lang="ru-RU" sz="1400" dirty="0" smtClean="0"/>
              <a:t>ВИЧ»;</a:t>
            </a:r>
            <a:endParaRPr lang="ru-RU" sz="1400" dirty="0"/>
          </a:p>
          <a:p>
            <a:r>
              <a:rPr lang="ru-RU" sz="1400" dirty="0" smtClean="0"/>
              <a:t>2.НПО </a:t>
            </a:r>
            <a:r>
              <a:rPr lang="ru-RU" sz="1400" dirty="0"/>
              <a:t>РС - </a:t>
            </a:r>
            <a:r>
              <a:rPr lang="ru-RU" sz="1400" dirty="0" smtClean="0"/>
              <a:t>ОО «Союз лидеров «</a:t>
            </a:r>
            <a:r>
              <a:rPr lang="ru-RU" sz="1400" dirty="0" err="1" smtClean="0"/>
              <a:t>Сау</a:t>
            </a:r>
            <a:r>
              <a:rPr lang="ru-RU" sz="1400" dirty="0" smtClean="0"/>
              <a:t> </a:t>
            </a:r>
            <a:r>
              <a:rPr lang="ru-RU" sz="1400" dirty="0" err="1" smtClean="0"/>
              <a:t>болашак</a:t>
            </a:r>
            <a:r>
              <a:rPr lang="ru-RU" sz="1400" dirty="0" smtClean="0"/>
              <a:t>»;</a:t>
            </a:r>
            <a:endParaRPr lang="ru-RU" sz="1400" dirty="0"/>
          </a:p>
          <a:p>
            <a:r>
              <a:rPr lang="en-US" sz="1400" dirty="0"/>
              <a:t>3</a:t>
            </a:r>
            <a:r>
              <a:rPr lang="en-US" sz="1400" dirty="0" smtClean="0"/>
              <a:t>.</a:t>
            </a:r>
            <a:r>
              <a:rPr lang="en-US" sz="1400" dirty="0"/>
              <a:t> </a:t>
            </a:r>
            <a:r>
              <a:rPr lang="ru-RU" sz="1400" dirty="0" smtClean="0"/>
              <a:t>НПО </a:t>
            </a:r>
            <a:r>
              <a:rPr lang="ru-RU" sz="1400" dirty="0"/>
              <a:t>МСМ</a:t>
            </a:r>
            <a:r>
              <a:rPr lang="en-US" sz="1400" dirty="0"/>
              <a:t> – </a:t>
            </a:r>
            <a:r>
              <a:rPr lang="ru-RU" sz="1400" dirty="0"/>
              <a:t>ОФ</a:t>
            </a:r>
            <a:r>
              <a:rPr lang="en-US" sz="1400" dirty="0"/>
              <a:t> «Community Friends»</a:t>
            </a:r>
            <a:endParaRPr lang="ru-RU" sz="1400" dirty="0"/>
          </a:p>
          <a:p>
            <a:r>
              <a:rPr lang="ru-RU" sz="1400" dirty="0" smtClean="0"/>
              <a:t>4. </a:t>
            </a:r>
            <a:r>
              <a:rPr lang="ru-RU" sz="1400" dirty="0"/>
              <a:t>НПО ЛЖВ – ОФ «Реванш</a:t>
            </a:r>
            <a:r>
              <a:rPr lang="ru-RU" sz="1400" dirty="0" smtClean="0"/>
              <a:t>»</a:t>
            </a:r>
          </a:p>
          <a:p>
            <a:endParaRPr lang="ru-RU" sz="1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11178" y="548680"/>
            <a:ext cx="8424935" cy="12490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Цель гранта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Создать  </a:t>
            </a:r>
            <a:r>
              <a:rPr lang="ru-RU" sz="1600" dirty="0">
                <a:solidFill>
                  <a:schemeClr val="tx1"/>
                </a:solidFill>
              </a:rPr>
              <a:t>устойчивый национальный  ответ на распространение ВИЧ инфекции  в Казахстане, путем институционализации системы социальных контрактов для расширения доступа уязвимых групп населения и людей, живущих с ВИЧ к услугам по профилактике, уходу и поддержке.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289276" y="3864869"/>
            <a:ext cx="2919730" cy="404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>
              <a:spcAft>
                <a:spcPts val="0"/>
              </a:spcAft>
            </a:pPr>
            <a:r>
              <a:rPr lang="ru-RU" sz="1400" b="1" kern="1200" dirty="0">
                <a:solidFill>
                  <a:schemeClr val="tx2"/>
                </a:solidFill>
                <a:effectLst/>
                <a:ea typeface="Times New Roman"/>
                <a:cs typeface="Times New Roman"/>
              </a:rPr>
              <a:t>Суб-суб получатели</a:t>
            </a:r>
            <a:endParaRPr lang="ru-RU" sz="1050" b="1" dirty="0">
              <a:solidFill>
                <a:schemeClr val="tx2"/>
              </a:solidFill>
              <a:effectLst/>
              <a:latin typeface="Times New Roman"/>
              <a:ea typeface="Times New Roman"/>
            </a:endParaRPr>
          </a:p>
        </p:txBody>
      </p:sp>
      <p:cxnSp>
        <p:nvCxnSpPr>
          <p:cNvPr id="9" name="Прямая со стрелкой 8"/>
          <p:cNvCxnSpPr>
            <a:stCxn id="29" idx="3"/>
          </p:cNvCxnSpPr>
          <p:nvPr/>
        </p:nvCxnSpPr>
        <p:spPr>
          <a:xfrm>
            <a:off x="2797577" y="3693011"/>
            <a:ext cx="483315" cy="3437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21" idx="1"/>
            <a:endCxn id="29" idx="3"/>
          </p:cNvCxnSpPr>
          <p:nvPr/>
        </p:nvCxnSpPr>
        <p:spPr>
          <a:xfrm flipH="1">
            <a:off x="2797577" y="3317599"/>
            <a:ext cx="206033" cy="3754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21" idx="3"/>
            <a:endCxn id="27" idx="1"/>
          </p:cNvCxnSpPr>
          <p:nvPr/>
        </p:nvCxnSpPr>
        <p:spPr>
          <a:xfrm>
            <a:off x="6387986" y="3317599"/>
            <a:ext cx="295671" cy="248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40" idx="2"/>
            <a:endCxn id="6" idx="0"/>
          </p:cNvCxnSpPr>
          <p:nvPr/>
        </p:nvCxnSpPr>
        <p:spPr>
          <a:xfrm flipH="1">
            <a:off x="1472202" y="4269364"/>
            <a:ext cx="3276939" cy="455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40" idx="2"/>
          </p:cNvCxnSpPr>
          <p:nvPr/>
        </p:nvCxnSpPr>
        <p:spPr>
          <a:xfrm>
            <a:off x="4749141" y="4269364"/>
            <a:ext cx="3279243" cy="455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40" idx="2"/>
          </p:cNvCxnSpPr>
          <p:nvPr/>
        </p:nvCxnSpPr>
        <p:spPr>
          <a:xfrm>
            <a:off x="4749141" y="4269364"/>
            <a:ext cx="0" cy="455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3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576064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C00000"/>
                </a:solidFill>
              </a:rPr>
              <a:t>Задача 1 </a:t>
            </a:r>
            <a:r>
              <a:rPr lang="ru-RU" sz="1800" b="1" dirty="0">
                <a:solidFill>
                  <a:srgbClr val="002060"/>
                </a:solidFill>
              </a:rPr>
              <a:t>- </a:t>
            </a:r>
            <a:r>
              <a:rPr lang="ru-RU" sz="1600" b="1" dirty="0">
                <a:solidFill>
                  <a:srgbClr val="002060"/>
                </a:solidFill>
              </a:rPr>
              <a:t>Разработать и внедрить механизм  социального  заказа через  СПИД-сервисные НПО для обеспечения устойчивых национальных мер в ответ на ВИЧ</a:t>
            </a:r>
            <a:r>
              <a:rPr lang="ru-RU" sz="1600" b="1" dirty="0" smtClean="0">
                <a:solidFill>
                  <a:srgbClr val="002060"/>
                </a:solidFill>
              </a:rPr>
              <a:t>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10800000" flipV="1">
            <a:off x="467544" y="476672"/>
            <a:ext cx="8229600" cy="360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 smtClean="0">
                <a:solidFill>
                  <a:srgbClr val="C00000"/>
                </a:solidFill>
              </a:rPr>
              <a:t>Основные исполнители:  Основной получатель РЦ СПИД и </a:t>
            </a:r>
            <a:r>
              <a:rPr lang="ru-RU" sz="1600" b="1" dirty="0">
                <a:solidFill>
                  <a:srgbClr val="C00000"/>
                </a:solidFill>
              </a:rPr>
              <a:t>ОФ «Аман-саулык»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68578"/>
              </p:ext>
            </p:extLst>
          </p:nvPr>
        </p:nvGraphicFramePr>
        <p:xfrm>
          <a:off x="107504" y="764704"/>
          <a:ext cx="8856985" cy="5893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3384376"/>
                <a:gridCol w="3672409"/>
              </a:tblGrid>
              <a:tr h="5809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cap="none" baseline="0" dirty="0" smtClean="0"/>
                        <a:t>(</a:t>
                      </a:r>
                      <a:r>
                        <a:rPr lang="en-US" sz="1400" cap="none" baseline="0" dirty="0" smtClean="0"/>
                        <a:t>Activities)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Выполнение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Output) </a:t>
                      </a:r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Итоги</a:t>
                      </a:r>
                    </a:p>
                    <a:p>
                      <a:pPr lvl="0"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Outcome) 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9636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Анализ </a:t>
                      </a:r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</a:rPr>
                        <a:t> и 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о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ценка нормативной базы </a:t>
                      </a:r>
                      <a:r>
                        <a:rPr lang="kk-KZ" sz="1400" b="0" dirty="0" smtClean="0">
                          <a:solidFill>
                            <a:schemeClr val="bg1"/>
                          </a:solidFill>
                        </a:rPr>
                        <a:t>по предоставлению государственного социального заказа для НПО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совершенствование разработанных документов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Аналитический Отчет по </a:t>
                      </a:r>
                      <a:r>
                        <a:rPr lang="ru-RU" sz="14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предоставлению ГСЗ  для НПО  (2017г)</a:t>
                      </a:r>
                      <a:r>
                        <a:rPr lang="ru-RU" sz="14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рекомендации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направлены 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Министерство общественного развития ( в рабочую группу),  озвучены на заседании Сената РК.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Отчет  </a:t>
                      </a:r>
                      <a:r>
                        <a:rPr lang="ru-RU" sz="14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 выработке </a:t>
                      </a:r>
                      <a:r>
                        <a:rPr lang="ru-RU" sz="14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механизма</a:t>
                      </a:r>
                      <a:r>
                        <a:rPr lang="ru-RU" sz="14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предоставления  ГСЗ 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СПИД-сервисным НПО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(национальный эксперт).</a:t>
                      </a:r>
                      <a:endParaRPr lang="ru-RU" sz="1400" b="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u="none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ru-RU" sz="1400" u="non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</a:t>
                      </a:r>
                      <a:r>
                        <a:rPr lang="ru-RU" sz="1400" u="non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Технической  документации </a:t>
                      </a:r>
                      <a:r>
                        <a:rPr lang="ru-RU" sz="1400" u="sng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(6 ТРГ)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СПИД-сервисных НПО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для реализации ГСЗ,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квалификационных требований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для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социальных и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аутрич-работников 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ЛУИН,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РС, МСМ),  равных консультантов для ЛЖВ.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1.Рекомендации вошли  в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Закон РК от 13.06. 2018 года № 160-VI «О внесении изменений и дополнений в некоторые законодательные акты по вопросам деятельности НКО» , в </a:t>
                      </a:r>
                      <a:r>
                        <a:rPr lang="ru-RU" sz="1400" u="none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400" u="none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в Закон</a:t>
                      </a:r>
                      <a:r>
                        <a:rPr lang="ru-RU" sz="1400" u="none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«</a:t>
                      </a:r>
                      <a:r>
                        <a:rPr lang="ru-RU" sz="1400" u="none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государственном социальном заказе, грантах и премиях для НПО».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u="sng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Разработаны: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Модель предоставления ГСЗ;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Механизм передачи  ТМЦ</a:t>
                      </a:r>
                      <a:r>
                        <a:rPr lang="ru-RU" sz="1400" b="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НПО.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Разработана 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Конкурсная документация  (КД) по закупкам услуг НПО;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Проведена апробация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в пилотных регионах;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Должностные инструкции  на социальных  и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аутрич-работников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равных консультантов , внесены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в Проект приказа  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МЗ РК «</a:t>
                      </a:r>
                      <a:r>
                        <a:rPr lang="ru-RU" sz="1400" dirty="0" smtClean="0"/>
                        <a:t>«О правилах  организации  мероприятий профилактики ВИЧ инфекции» </a:t>
                      </a:r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81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6187279"/>
              </p:ext>
            </p:extLst>
          </p:nvPr>
        </p:nvGraphicFramePr>
        <p:xfrm>
          <a:off x="107504" y="620689"/>
          <a:ext cx="8928992" cy="6237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70609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Модель </a:t>
            </a:r>
            <a:r>
              <a:rPr lang="ru-RU" sz="2000" b="1" dirty="0" smtClean="0">
                <a:solidFill>
                  <a:srgbClr val="002060"/>
                </a:solidFill>
              </a:rPr>
              <a:t>предоставления ГСЗ для СПИД-сервисных НПО 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33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18058"/>
          </a:xfrm>
        </p:spPr>
        <p:txBody>
          <a:bodyPr>
            <a:noAutofit/>
          </a:bodyPr>
          <a:lstStyle/>
          <a:p>
            <a:pPr lvl="0"/>
            <a:r>
              <a:rPr lang="ru-RU" sz="1800" b="1" dirty="0">
                <a:solidFill>
                  <a:srgbClr val="002060"/>
                </a:solidFill>
              </a:rPr>
              <a:t>Квалификационные требования к </a:t>
            </a:r>
            <a:r>
              <a:rPr lang="ru-RU" sz="1800" b="1" dirty="0" smtClean="0">
                <a:solidFill>
                  <a:srgbClr val="002060"/>
                </a:solidFill>
              </a:rPr>
              <a:t>СПИД – сервисным НПО и аутрич-работникам</a:t>
            </a:r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666173"/>
              </p:ext>
            </p:extLst>
          </p:nvPr>
        </p:nvGraphicFramePr>
        <p:xfrm>
          <a:off x="179512" y="332656"/>
          <a:ext cx="8834209" cy="643064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296144"/>
                <a:gridCol w="2736304"/>
                <a:gridCol w="4801761"/>
              </a:tblGrid>
              <a:tr h="293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Наименование </a:t>
                      </a:r>
                      <a:r>
                        <a:rPr lang="kk-KZ" sz="1400" baseline="0" dirty="0" smtClean="0">
                          <a:effectLst/>
                        </a:rPr>
                        <a:t> </a:t>
                      </a:r>
                      <a:r>
                        <a:rPr lang="kk-KZ" sz="1400" dirty="0" smtClean="0">
                          <a:effectLst/>
                        </a:rPr>
                        <a:t>услуги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Требование к  НПО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Основные функции 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03" marR="50103" marT="0" marB="0"/>
                </a:tc>
              </a:tr>
              <a:tr h="2481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Проведение мероприятий, направленных на профилактику ВИЧ среди </a:t>
                      </a:r>
                      <a:r>
                        <a:rPr lang="ru-RU" sz="1400" dirty="0" smtClean="0">
                          <a:effectLst/>
                        </a:rPr>
                        <a:t>КГН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03" marR="50103" marT="0" marB="0"/>
                </a:tc>
                <a:tc rowSpan="2">
                  <a:txBody>
                    <a:bodyPr/>
                    <a:lstStyle/>
                    <a:p>
                      <a:pPr lvl="0"/>
                      <a:endParaRPr lang="ru-RU" sz="1400" dirty="0" smtClean="0"/>
                    </a:p>
                    <a:p>
                      <a:pPr lvl="0"/>
                      <a:endParaRPr lang="ru-RU" sz="1400" dirty="0" smtClean="0"/>
                    </a:p>
                    <a:p>
                      <a:pPr lvl="0"/>
                      <a:r>
                        <a:rPr lang="ru-RU" sz="1400" dirty="0" smtClean="0"/>
                        <a:t>Миссия НПО – направлена на профилактику ВИЧ-инфекции, уход и поддержку  ЛЖВ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Опыт  работы НПО в сфере оказания услуг  по профилактике ВИЧ среди КГН  и  уходу и поддержке  </a:t>
                      </a:r>
                      <a:r>
                        <a:rPr lang="ru-RU" sz="1400" dirty="0" smtClean="0"/>
                        <a:t>ЛЖВ</a:t>
                      </a:r>
                      <a:r>
                        <a:rPr lang="ru-RU" sz="1400" baseline="0" dirty="0" smtClean="0"/>
                        <a:t> в регионе;</a:t>
                      </a:r>
                      <a:endParaRPr lang="ru-RU" sz="1400" dirty="0" smtClean="0"/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Доступ  к КГН и </a:t>
                      </a:r>
                      <a:r>
                        <a:rPr lang="ru-RU" sz="1400" dirty="0" smtClean="0"/>
                        <a:t>ЛЖВ; </a:t>
                      </a:r>
                      <a:endParaRPr lang="ru-RU" sz="140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Обоснование </a:t>
                      </a:r>
                      <a:r>
                        <a:rPr lang="ru-RU" sz="1400" dirty="0" smtClean="0"/>
                        <a:t>участия в проекте (цель, </a:t>
                      </a:r>
                      <a:r>
                        <a:rPr lang="ru-RU" sz="1400" dirty="0" smtClean="0"/>
                        <a:t>задачи в соответствии с </a:t>
                      </a:r>
                      <a:r>
                        <a:rPr lang="ru-RU" sz="1400" smtClean="0"/>
                        <a:t>миссией организации);</a:t>
                      </a:r>
                      <a:endParaRPr lang="ru-RU" sz="1400" dirty="0" smtClean="0"/>
                    </a:p>
                    <a:p>
                      <a:pPr marL="0" lvl="0" indent="0">
                        <a:buNone/>
                      </a:pPr>
                      <a:r>
                        <a:rPr lang="ru-RU" sz="1400" dirty="0" smtClean="0"/>
                        <a:t>Наличие:   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Сотрудников обученных (сертифицированных) по вопросам ВИЧ-инфекции 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Рабочего плана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Индикаторов достижения 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Партнеров по проекту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Медиа План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Сметы расходов 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Возможность привлечения дополнительного финансирования</a:t>
                      </a:r>
                    </a:p>
                    <a:p>
                      <a:pPr lvl="0"/>
                      <a:r>
                        <a:rPr lang="ru-RU" sz="1400" dirty="0" smtClean="0"/>
                        <a:t> </a:t>
                      </a:r>
                    </a:p>
                  </a:txBody>
                  <a:tcPr marL="50103" marR="5010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400" b="1" dirty="0" smtClean="0">
                          <a:effectLst/>
                        </a:rPr>
                        <a:t>Аутрич-работника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400" dirty="0" smtClean="0">
                          <a:effectLst/>
                        </a:rPr>
                        <a:t>Предоставление</a:t>
                      </a:r>
                      <a:r>
                        <a:rPr lang="ru-RU" sz="1400" baseline="0" dirty="0" smtClean="0">
                          <a:effectLst/>
                        </a:rPr>
                        <a:t> КГН: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effectLst/>
                        </a:rPr>
                        <a:t>средств индивидуальной защиты: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effectLst/>
                        </a:rPr>
                        <a:t>информационно-образовательный компонент</a:t>
                      </a:r>
                      <a:r>
                        <a:rPr lang="ru-RU" sz="1400" baseline="0" dirty="0" smtClean="0">
                          <a:effectLst/>
                        </a:rPr>
                        <a:t>а;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kk-KZ" sz="1400" dirty="0" smtClean="0">
                          <a:effectLst/>
                        </a:rPr>
                        <a:t>Консультирование</a:t>
                      </a:r>
                      <a:r>
                        <a:rPr lang="kk-KZ" sz="1400" baseline="0" dirty="0" smtClean="0">
                          <a:effectLst/>
                        </a:rPr>
                        <a:t> по ВИЧ, ИППП, безопасному поведению,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kk-KZ" sz="1400" dirty="0" smtClean="0">
                          <a:effectLst/>
                        </a:rPr>
                        <a:t>Направление/сопровождение на тестирование на ВИЧ,</a:t>
                      </a:r>
                      <a:r>
                        <a:rPr lang="kk-KZ" sz="1400" baseline="0" dirty="0" smtClean="0">
                          <a:effectLst/>
                        </a:rPr>
                        <a:t> ИППП</a:t>
                      </a:r>
                      <a:r>
                        <a:rPr lang="kk-KZ" sz="1400" dirty="0" smtClean="0">
                          <a:effectLst/>
                        </a:rPr>
                        <a:t>;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kk-KZ" sz="1400" dirty="0" smtClean="0">
                          <a:effectLst/>
                        </a:rPr>
                        <a:t>Направление в ПД, ДК, центры</a:t>
                      </a:r>
                      <a:r>
                        <a:rPr lang="kk-KZ" sz="1400" baseline="0" dirty="0" smtClean="0">
                          <a:effectLst/>
                        </a:rPr>
                        <a:t> СПИД, ЦПЗ, ПМСП для получения  медуслуг.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400" b="1" dirty="0" smtClean="0">
                          <a:effectLst/>
                        </a:rPr>
                        <a:t>Выполнение индикаторов: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400" dirty="0" smtClean="0">
                          <a:effectLst/>
                        </a:rPr>
                        <a:t>  - охват </a:t>
                      </a:r>
                      <a:r>
                        <a:rPr lang="ru-RU" sz="1400" dirty="0" err="1" smtClean="0">
                          <a:effectLst/>
                        </a:rPr>
                        <a:t>профпрограммами</a:t>
                      </a:r>
                      <a:r>
                        <a:rPr lang="ru-RU" sz="1400" dirty="0" smtClean="0">
                          <a:effectLst/>
                        </a:rPr>
                        <a:t> – 60% ЛУИН, 80% РС, 40% - МСМ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baseline="0" dirty="0" smtClean="0">
                          <a:effectLst/>
                        </a:rPr>
                        <a:t>  - тестирования на ВИЧ – 80% от охвата</a:t>
                      </a:r>
                      <a:endParaRPr lang="ru-RU" sz="1400" dirty="0" smtClean="0">
                        <a:effectLst/>
                      </a:endParaRPr>
                    </a:p>
                  </a:txBody>
                  <a:tcPr marL="50103" marR="5010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568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Проведение мероприятий, направленных на  уход и поддержку ЛЖВ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03" marR="50103" marT="0" marB="0"/>
                </a:tc>
                <a:tc vMerge="1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arenR"/>
                        <a:tabLst>
                          <a:tab pos="198120" algn="l"/>
                          <a:tab pos="630555" algn="l"/>
                          <a:tab pos="810260" algn="l"/>
                        </a:tabLs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400" b="1" kern="1200" dirty="0" smtClean="0">
                          <a:effectLst/>
                        </a:rPr>
                        <a:t>Равного консультанта</a:t>
                      </a:r>
                    </a:p>
                    <a:p>
                      <a:pPr lvl="0"/>
                      <a:r>
                        <a:rPr lang="ru-RU" sz="1400" kern="1200" dirty="0" smtClean="0">
                          <a:effectLst/>
                        </a:rPr>
                        <a:t>Предоставление</a:t>
                      </a:r>
                      <a:r>
                        <a:rPr lang="ru-RU" sz="1400" kern="1200" baseline="0" dirty="0" smtClean="0">
                          <a:effectLst/>
                        </a:rPr>
                        <a:t> </a:t>
                      </a:r>
                      <a:r>
                        <a:rPr lang="ru-RU" sz="1400" kern="1200" dirty="0" smtClean="0">
                          <a:effectLst/>
                        </a:rPr>
                        <a:t> ЛЖВ: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k-KZ" sz="1400" kern="1200" dirty="0" smtClean="0">
                          <a:effectLst/>
                        </a:rPr>
                        <a:t>Мотивация</a:t>
                      </a:r>
                      <a:r>
                        <a:rPr lang="kk-KZ" sz="1400" kern="1200" baseline="0" dirty="0" smtClean="0">
                          <a:effectLst/>
                        </a:rPr>
                        <a:t> к  «</a:t>
                      </a:r>
                      <a:r>
                        <a:rPr lang="kk-KZ" sz="1400" kern="1200" dirty="0" smtClean="0">
                          <a:effectLst/>
                        </a:rPr>
                        <a:t>Д»</a:t>
                      </a:r>
                      <a:r>
                        <a:rPr lang="kk-KZ" sz="1400" kern="1200" baseline="0" dirty="0" smtClean="0">
                          <a:effectLst/>
                        </a:rPr>
                        <a:t> – учету в </a:t>
                      </a:r>
                      <a:r>
                        <a:rPr lang="kk-KZ" sz="1400" kern="1200" dirty="0" smtClean="0">
                          <a:effectLst/>
                        </a:rPr>
                        <a:t>Центре СПИД;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k-KZ" sz="1400" kern="1200" dirty="0" smtClean="0">
                          <a:effectLst/>
                        </a:rPr>
                        <a:t>направление/сопровождение  обследование на ВН,</a:t>
                      </a:r>
                      <a:r>
                        <a:rPr lang="kk-KZ" sz="1400" kern="1200" baseline="0" dirty="0" smtClean="0">
                          <a:effectLst/>
                        </a:rPr>
                        <a:t> СД-4</a:t>
                      </a:r>
                      <a:r>
                        <a:rPr lang="kk-KZ" sz="1400" kern="1200" dirty="0" smtClean="0">
                          <a:effectLst/>
                        </a:rPr>
                        <a:t>;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kk-KZ" sz="1400" kern="1200" dirty="0" smtClean="0">
                          <a:effectLst/>
                        </a:rPr>
                        <a:t>консультировани по вопросам: лечение АРТ, жизнь с ВИЧ, профилактика передачи ВИЧ,</a:t>
                      </a:r>
                      <a:r>
                        <a:rPr lang="kk-KZ" sz="1400" kern="1200" baseline="0" dirty="0" smtClean="0">
                          <a:effectLst/>
                        </a:rPr>
                        <a:t> ППМР;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kk-KZ" sz="1400" kern="1200" baseline="0" dirty="0" smtClean="0">
                          <a:effectLst/>
                        </a:rPr>
                        <a:t>мотивация к приему и приверженности к АРТ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kk-KZ" sz="1400" kern="1200" dirty="0" smtClean="0">
                          <a:effectLst/>
                        </a:rPr>
                        <a:t>проведение групп взаимопомощи;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kk-KZ" sz="1400" kern="1200" dirty="0" smtClean="0">
                          <a:effectLst/>
                        </a:rPr>
                        <a:t>социальное сопровождение;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kk-KZ" sz="1400" kern="1200" dirty="0" smtClean="0">
                          <a:effectLst/>
                        </a:rPr>
                        <a:t>работа с близким окружением  (направление партнеров </a:t>
                      </a:r>
                      <a:r>
                        <a:rPr lang="kk-KZ" sz="1400" kern="1200" baseline="0" dirty="0" smtClean="0">
                          <a:effectLst/>
                        </a:rPr>
                        <a:t> на тестирование на ВИЧ)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400" b="1" dirty="0" smtClean="0">
                          <a:effectLst/>
                        </a:rPr>
                        <a:t>Выполнение индикаторов: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400" dirty="0" smtClean="0">
                          <a:effectLst/>
                        </a:rPr>
                        <a:t> - охват не менее 90% ЛЖВ</a:t>
                      </a:r>
                      <a:r>
                        <a:rPr lang="ru-RU" sz="1400" baseline="0" dirty="0" smtClean="0">
                          <a:effectLst/>
                        </a:rPr>
                        <a:t> на </a:t>
                      </a:r>
                      <a:r>
                        <a:rPr lang="ru-RU" sz="1400" dirty="0" smtClean="0">
                          <a:effectLst/>
                        </a:rPr>
                        <a:t>  «Д» учете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400" dirty="0" smtClean="0">
                          <a:effectLst/>
                        </a:rPr>
                        <a:t>  - 90% на АРТ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400" dirty="0" smtClean="0">
                          <a:effectLst/>
                        </a:rPr>
                        <a:t>  -  90% с подавленной ВН.</a:t>
                      </a:r>
                    </a:p>
                  </a:txBody>
                  <a:tcPr marL="50103" marR="5010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03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3024"/>
            <a:ext cx="8229600" cy="667504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rgbClr val="C00000"/>
                </a:solidFill>
              </a:rPr>
              <a:t>Задача 1 </a:t>
            </a:r>
            <a:r>
              <a:rPr lang="ru-RU" sz="1800" dirty="0">
                <a:solidFill>
                  <a:srgbClr val="002060"/>
                </a:solidFill>
              </a:rPr>
              <a:t>- Разработать и внедрить механизм  социального  заказа через  СПИД-сервисные НПО для обеспечения устойчивых национальных мер в ответ на ВИЧ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985963"/>
              </p:ext>
            </p:extLst>
          </p:nvPr>
        </p:nvGraphicFramePr>
        <p:xfrm>
          <a:off x="107504" y="939200"/>
          <a:ext cx="8856984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9249"/>
                <a:gridCol w="2594839"/>
                <a:gridCol w="3492896"/>
              </a:tblGrid>
              <a:tr h="4805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ОП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cap="none" baseline="0" dirty="0" smtClean="0"/>
                        <a:t>(</a:t>
                      </a:r>
                      <a:r>
                        <a:rPr lang="en-US" sz="1400" cap="none" baseline="0" dirty="0" smtClean="0"/>
                        <a:t>Activities)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Выполнение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Output) </a:t>
                      </a:r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Планы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0439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II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ru-RU" sz="1400" dirty="0" err="1" smtClean="0">
                          <a:solidFill>
                            <a:schemeClr val="bg1"/>
                          </a:solidFill>
                        </a:rPr>
                        <a:t>Адвокационные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 мероприятия</a:t>
                      </a:r>
                      <a:endParaRPr lang="ru-RU" sz="1400" b="0" i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для внедрения и расширения механизма социальных контрактов и государственных грантов в регионах</a:t>
                      </a:r>
                      <a:endParaRPr lang="ru-RU" sz="14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u="sng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u="sng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u="sng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u="sng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u="sng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u="sng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u="sng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u="sng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Проведены</a:t>
                      </a:r>
                      <a:r>
                        <a:rPr lang="ru-RU" sz="1400" b="0" u="non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u="non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совещания,</a:t>
                      </a:r>
                      <a:r>
                        <a:rPr lang="ru-RU" sz="1400" b="0" u="non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</a:t>
                      </a:r>
                      <a:r>
                        <a:rPr lang="ru-RU" sz="1400" b="0" u="non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руглые столы</a:t>
                      </a:r>
                      <a:r>
                        <a:rPr lang="ru-RU" sz="1400" b="0" u="non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 участием  представителей  МЗ РК,  МОР,  </a:t>
                      </a:r>
                      <a:r>
                        <a:rPr lang="ru-RU" sz="1400" b="0" u="non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Акиматов</a:t>
                      </a:r>
                      <a:r>
                        <a:rPr lang="ru-RU" sz="1400" b="0" u="non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 УЗ,  партии </a:t>
                      </a:r>
                      <a:r>
                        <a:rPr lang="ru-RU" sz="1400" b="0" u="non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Нур-Отан</a:t>
                      </a:r>
                      <a:r>
                        <a:rPr lang="ru-RU" sz="1400" b="0" u="non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НПО,  МО, Центр  поддержки гражданских  инициатив и др.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u="none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Приказами  УЗ гг. Астаны,   Алматы созданы  рабочие  группы  для  устойчивого ответа   по ВИЧ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u="none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u="none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 направлено письмо в РЦРЗ о включении должности аутрич работника в тарификатор медицинских услуг с оплатой социального работника со средним образованием (№08-1145 от 05.10.18)</a:t>
                      </a:r>
                      <a:endParaRPr lang="ru-RU" sz="1400" b="0" u="none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ОП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подготовит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обоснования для включение тем по  профилактике ВИЧ, уходу и поддержки ЛЖВ   для 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предоставления:</a:t>
                      </a:r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государственных грантов 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в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Министерство общественного развития  РК (План государственных грантов на 2020 год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) и Местные исполнительные органы. </a:t>
                      </a:r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Государственного социального заказа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МЗ РК, Местные исполнительные органы на 2020 год.</a:t>
                      </a: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 rot="10800000" flipV="1">
            <a:off x="467544" y="620688"/>
            <a:ext cx="8229600" cy="360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 smtClean="0">
                <a:solidFill>
                  <a:srgbClr val="C00000"/>
                </a:solidFill>
              </a:rPr>
              <a:t>Основные исполнители:  Основной получатель РЦ СПИД и </a:t>
            </a:r>
            <a:r>
              <a:rPr lang="ru-RU" sz="1600" b="1" dirty="0">
                <a:solidFill>
                  <a:srgbClr val="C00000"/>
                </a:solidFill>
              </a:rPr>
              <a:t>ОФ «Аман-саулык» </a:t>
            </a:r>
          </a:p>
        </p:txBody>
      </p:sp>
    </p:spTree>
    <p:extLst>
      <p:ext uri="{BB962C8B-B14F-4D97-AF65-F5344CB8AC3E}">
        <p14:creationId xmlns:p14="http://schemas.microsoft.com/office/powerpoint/2010/main" val="29895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4487"/>
            <a:ext cx="9144000" cy="504056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FF0000"/>
                </a:solidFill>
              </a:rPr>
              <a:t>Задача 2: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>
                <a:solidFill>
                  <a:srgbClr val="002060"/>
                </a:solidFill>
              </a:rPr>
              <a:t>«Усилить профилактические  мероприятия  среди  уязвимых групп населения, предоставить  комплекс услуг по уходу  и поддержке  людям, живущим  с ВИЧ»</a:t>
            </a:r>
            <a:r>
              <a:rPr lang="ru-RU" sz="1800" dirty="0">
                <a:solidFill>
                  <a:srgbClr val="00B050"/>
                </a:solidFill>
              </a:rPr>
              <a:t/>
            </a:r>
            <a:br>
              <a:rPr lang="ru-RU" sz="1800" dirty="0">
                <a:solidFill>
                  <a:srgbClr val="00B050"/>
                </a:solidFill>
              </a:rPr>
            </a:br>
            <a:endParaRPr lang="ru-RU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/>
          <a:lstStyle/>
          <a:p>
            <a:pPr marL="0" indent="0" algn="ctr">
              <a:buNone/>
            </a:pPr>
            <a:endParaRPr lang="ru-RU" sz="18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ru-RU" sz="1800" dirty="0" smtClean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 smtClean="0"/>
          </a:p>
          <a:p>
            <a:pPr marL="0" indent="0" algn="ctr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042259"/>
              </p:ext>
            </p:extLst>
          </p:nvPr>
        </p:nvGraphicFramePr>
        <p:xfrm>
          <a:off x="10344" y="774581"/>
          <a:ext cx="8894544" cy="1760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9608"/>
                <a:gridCol w="4764936"/>
              </a:tblGrid>
              <a:tr h="4040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Мероприятия 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ОП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cap="none" baseline="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400" cap="none" baseline="0" dirty="0" smtClean="0">
                          <a:solidFill>
                            <a:schemeClr val="bg1"/>
                          </a:solidFill>
                        </a:rPr>
                        <a:t>Activities)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Выполнение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Output) </a:t>
                      </a:r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2422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Реализация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профилактических  мероприятий  по профилактике ВИЧ - инфекции  среди КГН и  уходу и поддержке ЛЖВ</a:t>
                      </a:r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Привлечено 13 НПО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 (9 НПО -2 кв., 2 – 4 кв.  – г. Алматы)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:</a:t>
                      </a:r>
                    </a:p>
                    <a:p>
                      <a:r>
                        <a:rPr lang="ru-RU" sz="1400" b="1" u="sng" baseline="0" dirty="0" smtClean="0">
                          <a:solidFill>
                            <a:schemeClr val="bg1"/>
                          </a:solidFill>
                        </a:rPr>
                        <a:t>ГФ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-  </a:t>
                      </a:r>
                      <a:r>
                        <a:rPr lang="ru-RU" sz="1200" b="0" baseline="0" dirty="0" smtClean="0">
                          <a:solidFill>
                            <a:schemeClr val="bg1"/>
                          </a:solidFill>
                        </a:rPr>
                        <a:t>поддержка НПО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ставки аутрич работников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: 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ЛУИН 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-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135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;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РС- 55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;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МСМ 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-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26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равных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консультантов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-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42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;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социальных работников 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-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. </a:t>
                      </a:r>
                    </a:p>
                    <a:p>
                      <a:r>
                        <a:rPr lang="ru-RU" sz="1400" b="1" u="sng" baseline="0" dirty="0" smtClean="0">
                          <a:solidFill>
                            <a:schemeClr val="bg1"/>
                          </a:solidFill>
                        </a:rPr>
                        <a:t>Центры СПИД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– ТМЦ (шприцы, презервативы,  лубриканты)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Объект 2"/>
          <p:cNvSpPr txBox="1">
            <a:spLocks/>
          </p:cNvSpPr>
          <p:nvPr/>
        </p:nvSpPr>
        <p:spPr>
          <a:xfrm rot="10800000" flipV="1">
            <a:off x="467544" y="451755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1600" b="1" dirty="0" smtClean="0">
                <a:solidFill>
                  <a:srgbClr val="C00000"/>
                </a:solidFill>
              </a:rPr>
              <a:t>Основные исполнители:  Основной получатель РЦ СПИД и ОЮЛ «Казахстанский союз ЛЖВ»</a:t>
            </a:r>
            <a:endParaRPr lang="ru-RU" sz="1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14444"/>
              </p:ext>
            </p:extLst>
          </p:nvPr>
        </p:nvGraphicFramePr>
        <p:xfrm>
          <a:off x="98012" y="3201382"/>
          <a:ext cx="4248472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790"/>
                <a:gridCol w="624433"/>
                <a:gridCol w="709001"/>
                <a:gridCol w="1094264"/>
                <a:gridCol w="1137984"/>
              </a:tblGrid>
              <a:tr h="38411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НПО</a:t>
                      </a:r>
                      <a:endParaRPr lang="ru-RU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План охвата</a:t>
                      </a:r>
                      <a:r>
                        <a:rPr lang="ru-RU" sz="1200" baseline="0" dirty="0" smtClean="0"/>
                        <a:t> </a:t>
                      </a:r>
                      <a:endParaRPr lang="ru-RU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Фактический охват</a:t>
                      </a:r>
                      <a:endParaRPr lang="ru-RU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Вклад НПО в нац.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инд-ры</a:t>
                      </a:r>
                      <a:endParaRPr lang="ru-RU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190872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ЛУИН</a:t>
                      </a:r>
                      <a:endParaRPr lang="ru-RU" sz="1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Охват </a:t>
                      </a:r>
                      <a:endParaRPr lang="ru-RU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933</a:t>
                      </a:r>
                      <a:endParaRPr lang="ru-RU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1223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38%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257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Тест</a:t>
                      </a:r>
                      <a:endParaRPr lang="ru-RU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80%</a:t>
                      </a:r>
                      <a:endParaRPr lang="ru-RU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  54% (664)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27%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8456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РС</a:t>
                      </a:r>
                      <a:endParaRPr lang="ru-RU" sz="12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Охват </a:t>
                      </a:r>
                      <a:endParaRPr lang="ru-RU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500</a:t>
                      </a:r>
                      <a:endParaRPr lang="ru-RU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686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49%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6928"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Тест</a:t>
                      </a:r>
                      <a:endParaRPr lang="ru-RU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80%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43% (292)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26%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8456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МСМ</a:t>
                      </a:r>
                      <a:endParaRPr lang="ru-RU" sz="1200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Охват </a:t>
                      </a:r>
                      <a:endParaRPr lang="ru-RU" sz="1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333</a:t>
                      </a:r>
                      <a:endParaRPr lang="ru-RU" sz="1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452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32%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8456"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Тест</a:t>
                      </a:r>
                      <a:endParaRPr lang="ru-RU" sz="1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80%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31% (142)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45%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26104" y="263691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г. Астана  (9 мес. 2018г.</a:t>
            </a:r>
            <a:r>
              <a:rPr lang="ru-RU" b="1" dirty="0" smtClean="0">
                <a:solidFill>
                  <a:srgbClr val="FF0000"/>
                </a:solidFill>
              </a:rPr>
              <a:t>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55840" y="268219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Карагандинская </a:t>
            </a:r>
            <a:r>
              <a:rPr lang="ru-RU" sz="1600" b="1" dirty="0">
                <a:solidFill>
                  <a:srgbClr val="FF0000"/>
                </a:solidFill>
              </a:rPr>
              <a:t>область (9 мес. 2018г</a:t>
            </a:r>
            <a:r>
              <a:rPr lang="ru-RU" sz="1600" b="1" dirty="0" smtClean="0">
                <a:solidFill>
                  <a:srgbClr val="FF0000"/>
                </a:solidFill>
              </a:rPr>
              <a:t>.)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516524"/>
              </p:ext>
            </p:extLst>
          </p:nvPr>
        </p:nvGraphicFramePr>
        <p:xfrm>
          <a:off x="4572000" y="3226940"/>
          <a:ext cx="4418919" cy="2105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183"/>
                <a:gridCol w="649485"/>
                <a:gridCol w="849792"/>
                <a:gridCol w="1129340"/>
                <a:gridCol w="1080119"/>
              </a:tblGrid>
              <a:tr h="45970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НПО</a:t>
                      </a:r>
                      <a:endParaRPr lang="ru-RU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План охвата</a:t>
                      </a:r>
                      <a:r>
                        <a:rPr lang="ru-RU" sz="1200" baseline="0" dirty="0" smtClean="0"/>
                        <a:t> </a:t>
                      </a:r>
                      <a:endParaRPr lang="ru-RU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Фактический охват</a:t>
                      </a:r>
                      <a:endParaRPr lang="ru-RU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Вклад НПО в </a:t>
                      </a:r>
                      <a:r>
                        <a:rPr lang="ru-RU" sz="1200" dirty="0" err="1" smtClean="0"/>
                        <a:t>нац</a:t>
                      </a:r>
                      <a:r>
                        <a:rPr lang="ru-RU" sz="1200" baseline="0" dirty="0" smtClean="0"/>
                        <a:t> .</a:t>
                      </a:r>
                      <a:r>
                        <a:rPr lang="ru-RU" sz="1200" baseline="0" dirty="0" err="1" smtClean="0"/>
                        <a:t>инд-ры</a:t>
                      </a:r>
                      <a:endParaRPr lang="ru-RU" sz="1200" dirty="0" smtClean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190872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ЛУИН</a:t>
                      </a:r>
                      <a:endParaRPr lang="ru-RU" sz="1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Охват </a:t>
                      </a:r>
                      <a:endParaRPr lang="ru-RU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3300</a:t>
                      </a:r>
                      <a:endParaRPr lang="ru-RU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4795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50%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257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Тест</a:t>
                      </a:r>
                      <a:endParaRPr lang="ru-RU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80%</a:t>
                      </a:r>
                      <a:endParaRPr lang="ru-RU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59% (2848)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42%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8456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РС</a:t>
                      </a:r>
                      <a:endParaRPr lang="ru-RU" sz="12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Охват </a:t>
                      </a:r>
                      <a:endParaRPr lang="ru-RU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340</a:t>
                      </a:r>
                      <a:endParaRPr lang="ru-RU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522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42%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6928"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Тест</a:t>
                      </a:r>
                      <a:endParaRPr lang="ru-RU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80%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59% (308)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33%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8456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МСМ</a:t>
                      </a:r>
                      <a:endParaRPr lang="ru-RU" sz="1200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Охват </a:t>
                      </a:r>
                      <a:endParaRPr lang="ru-RU" sz="1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333</a:t>
                      </a:r>
                      <a:endParaRPr lang="ru-RU" sz="1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1355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80%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8456"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Тест</a:t>
                      </a:r>
                      <a:endParaRPr lang="ru-RU" sz="1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80%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18%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75%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773542"/>
              </p:ext>
            </p:extLst>
          </p:nvPr>
        </p:nvGraphicFramePr>
        <p:xfrm>
          <a:off x="2566118" y="6174596"/>
          <a:ext cx="4310139" cy="585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701"/>
                <a:gridCol w="633496"/>
                <a:gridCol w="751693"/>
                <a:gridCol w="1231680"/>
                <a:gridCol w="1000569"/>
              </a:tblGrid>
              <a:tr h="311408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МСМ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Охват 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333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1432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45%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8456"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Тест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80%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21% (295)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37%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402712" y="533256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г. Алматы (9 мес. 2018г.</a:t>
            </a:r>
            <a:r>
              <a:rPr lang="ru-RU" b="1" dirty="0" smtClean="0">
                <a:solidFill>
                  <a:srgbClr val="FF0000"/>
                </a:solidFill>
              </a:rPr>
              <a:t>)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220063"/>
              </p:ext>
            </p:extLst>
          </p:nvPr>
        </p:nvGraphicFramePr>
        <p:xfrm>
          <a:off x="2543786" y="5701898"/>
          <a:ext cx="431013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197"/>
                <a:gridCol w="774025"/>
                <a:gridCol w="1057788"/>
                <a:gridCol w="1152129"/>
              </a:tblGrid>
              <a:tr h="21677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НПО</a:t>
                      </a:r>
                      <a:endParaRPr lang="ru-RU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План</a:t>
                      </a:r>
                      <a:endParaRPr lang="ru-RU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Фактический</a:t>
                      </a:r>
                      <a:endParaRPr lang="ru-RU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Вклад НПО в нац.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инд-ры</a:t>
                      </a:r>
                      <a:endParaRPr lang="ru-RU" sz="1200" dirty="0" smtClean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256109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ИТОГИ: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65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4487"/>
            <a:ext cx="9144000" cy="504056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FF0000"/>
                </a:solidFill>
              </a:rPr>
              <a:t>Задача 2: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>
                <a:solidFill>
                  <a:srgbClr val="002060"/>
                </a:solidFill>
              </a:rPr>
              <a:t>«Усилить профилактические  мероприятия  среди  уязвимых групп населения, предоставить  комплекс услуг по уходу  и поддержке  людям, живущим  с ВИЧ»</a:t>
            </a:r>
            <a:r>
              <a:rPr lang="ru-RU" sz="1800" dirty="0">
                <a:solidFill>
                  <a:srgbClr val="00B050"/>
                </a:solidFill>
              </a:rPr>
              <a:t/>
            </a:r>
            <a:br>
              <a:rPr lang="ru-RU" sz="1800" dirty="0">
                <a:solidFill>
                  <a:srgbClr val="00B050"/>
                </a:solidFill>
              </a:rPr>
            </a:br>
            <a:endParaRPr lang="ru-RU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/>
          <a:lstStyle/>
          <a:p>
            <a:pPr marL="0" indent="0" algn="ctr">
              <a:buNone/>
            </a:pPr>
            <a:endParaRPr lang="ru-RU" sz="18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ru-RU" sz="1800" dirty="0" smtClean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 smtClean="0"/>
          </a:p>
          <a:p>
            <a:pPr marL="0" indent="0" algn="ctr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632985"/>
              </p:ext>
            </p:extLst>
          </p:nvPr>
        </p:nvGraphicFramePr>
        <p:xfrm>
          <a:off x="117848" y="821957"/>
          <a:ext cx="9026152" cy="5881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5098"/>
                <a:gridCol w="2873190"/>
                <a:gridCol w="3347864"/>
              </a:tblGrid>
              <a:tr h="4838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Мероприятия 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ОП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cap="none" baseline="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400" cap="none" baseline="0" dirty="0" smtClean="0">
                          <a:solidFill>
                            <a:schemeClr val="bg1"/>
                          </a:solidFill>
                        </a:rPr>
                        <a:t>Activities)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Выполнение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Output) </a:t>
                      </a:r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Итоги</a:t>
                      </a:r>
                    </a:p>
                    <a:p>
                      <a:pPr lvl="0"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Outcome) 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3635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Повышение потенциала 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специалистов  ОЦ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СПИД и НПО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;</a:t>
                      </a:r>
                    </a:p>
                    <a:p>
                      <a:pPr algn="ctr"/>
                      <a:endParaRPr lang="ru-RU" sz="14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4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ru-RU" sz="14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ru-RU" sz="14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ru-RU" sz="14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ru-RU" sz="14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ru-RU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Обучение</a:t>
                      </a:r>
                      <a:r>
                        <a:rPr lang="ru-RU" sz="140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аутрич работников  по профилактике  ВИЧ среди КГН, социальных работников и равных консультантов  по  уходу и поддержки ЛЖВ, улучшению приверженности  АРТ .</a:t>
                      </a:r>
                    </a:p>
                    <a:p>
                      <a:endParaRPr lang="ru-RU" sz="140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Мобилизация сообщества  ЛЖВ,</a:t>
                      </a:r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ЛГБТ,</a:t>
                      </a:r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</a:rPr>
                        <a:t> для участия  в мероприятиях по профилактике ВИЧ-инфекции </a:t>
                      </a:r>
                      <a:endParaRPr lang="x-none" sz="1400" b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sz="140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4 тренинга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:</a:t>
                      </a:r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по  учетной  документации,  ведения  БД,  </a:t>
                      </a:r>
                      <a:r>
                        <a:rPr lang="ru-RU" sz="1400" baseline="0" dirty="0" err="1" smtClean="0">
                          <a:solidFill>
                            <a:schemeClr val="bg1"/>
                          </a:solidFill>
                        </a:rPr>
                        <a:t>МиО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;</a:t>
                      </a:r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 написанию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 Конкурсной 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заявки;</a:t>
                      </a:r>
                      <a:endParaRPr lang="ru-RU" sz="14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подготовки документации по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выделению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ГСЗ , государственных премий.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 8  тренингов для </a:t>
                      </a:r>
                      <a:r>
                        <a:rPr lang="ru-RU" sz="140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аутрич- работников среди ЛУИН, РС, МСМ,  равных консультантов.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«Летняя школа» для  сообщества ЛГТБ;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«Осенняя</a:t>
                      </a:r>
                      <a:r>
                        <a:rPr lang="ru-RU" sz="140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школа» для ЛЖВ .</a:t>
                      </a:r>
                      <a:endParaRPr lang="ru-RU" sz="14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Обучено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 –  83 человека (16 ОЦ СПИД и 67 НПО).</a:t>
                      </a:r>
                    </a:p>
                    <a:p>
                      <a:endParaRPr lang="ru-RU" sz="1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="0" baseline="0" dirty="0" smtClean="0"/>
                    </a:p>
                    <a:p>
                      <a:endParaRPr lang="ru-RU" sz="1400" b="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baseline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Обучено</a:t>
                      </a: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105 а/р  -ЛУИН; 50 а/р – РС,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 а/р -МСМ,  24 – консультанта и соц. работника;</a:t>
                      </a:r>
                      <a:endParaRPr lang="ru-RU" sz="1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="0" baseline="0" dirty="0" smtClean="0"/>
                    </a:p>
                    <a:p>
                      <a:endParaRPr lang="ru-RU" sz="1400" b="0" baseline="0" dirty="0" smtClean="0"/>
                    </a:p>
                    <a:p>
                      <a:endParaRPr lang="ru-RU" sz="1400" b="0" baseline="0" dirty="0" smtClean="0"/>
                    </a:p>
                    <a:p>
                      <a:endParaRPr lang="ru-RU" sz="1400" b="0" baseline="0" dirty="0" smtClean="0"/>
                    </a:p>
                    <a:p>
                      <a:endParaRPr lang="ru-RU" sz="1400" b="0" baseline="0" dirty="0" smtClean="0"/>
                    </a:p>
                    <a:p>
                      <a:r>
                        <a:rPr lang="ru-RU" sz="1400" b="0" baseline="0" dirty="0" smtClean="0"/>
                        <a:t>Обучено -  30 человек из МСМ и ЛГТБ</a:t>
                      </a:r>
                    </a:p>
                    <a:p>
                      <a:r>
                        <a:rPr lang="ru-RU" sz="1400" b="0" baseline="0" dirty="0" smtClean="0"/>
                        <a:t>Обучено  - 51 ЛЖВ.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Объект 2"/>
          <p:cNvSpPr txBox="1">
            <a:spLocks/>
          </p:cNvSpPr>
          <p:nvPr/>
        </p:nvSpPr>
        <p:spPr>
          <a:xfrm rot="10800000" flipV="1">
            <a:off x="467544" y="461915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1600" b="1" dirty="0" smtClean="0">
                <a:solidFill>
                  <a:srgbClr val="C00000"/>
                </a:solidFill>
              </a:rPr>
              <a:t>Основные исполнители:  Основной получатель РЦ СПИД и ОЮЛ «Казахстанский союз ЛЖВ»</a:t>
            </a:r>
            <a:endParaRPr lang="ru-RU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65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504056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FF0000"/>
                </a:solidFill>
              </a:rPr>
              <a:t>Задача 2: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>
                <a:solidFill>
                  <a:srgbClr val="002060"/>
                </a:solidFill>
              </a:rPr>
              <a:t>«Усилить профилактические  мероприятия  среди  уязвимых групп населения, предоставить  комплекс услуг по уходу  и поддержке  людям, живущим  с ВИЧ»</a:t>
            </a:r>
            <a:r>
              <a:rPr lang="ru-RU" sz="1800" i="1" dirty="0">
                <a:solidFill>
                  <a:srgbClr val="00B050"/>
                </a:solidFill>
              </a:rPr>
              <a:t/>
            </a:r>
            <a:br>
              <a:rPr lang="ru-RU" sz="1800" i="1" dirty="0">
                <a:solidFill>
                  <a:srgbClr val="00B050"/>
                </a:solidFill>
              </a:rPr>
            </a:br>
            <a:endParaRPr lang="ru-RU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/>
          <a:lstStyle/>
          <a:p>
            <a:pPr marL="0" indent="0" algn="ctr">
              <a:buNone/>
            </a:pPr>
            <a:endParaRPr lang="ru-RU" sz="18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ru-RU" sz="1800" dirty="0" smtClean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 smtClean="0"/>
          </a:p>
          <a:p>
            <a:pPr marL="0" indent="0" algn="ctr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191769"/>
              </p:ext>
            </p:extLst>
          </p:nvPr>
        </p:nvGraphicFramePr>
        <p:xfrm>
          <a:off x="107504" y="548680"/>
          <a:ext cx="8928992" cy="6213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3024336"/>
                <a:gridCol w="3744416"/>
              </a:tblGrid>
              <a:tr h="4893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Мероприятия 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ОП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cap="none" baseline="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400" cap="none" baseline="0" dirty="0" smtClean="0">
                          <a:solidFill>
                            <a:schemeClr val="bg1"/>
                          </a:solidFill>
                        </a:rPr>
                        <a:t>Activities)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Выполнение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Output) </a:t>
                      </a:r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Итоги</a:t>
                      </a:r>
                    </a:p>
                    <a:p>
                      <a:pPr lvl="0"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Outcome) 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84999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Изготовление видеороликов для КГН и ЛЖВ 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Изготовлено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4 р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олика для всех КГН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Ролики  будут распространяться среди КГН в социальных сетях и посредством 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WhatsApp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через а/работников, ОЦ СПИД,  ПД, ДК. 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baseline="0" dirty="0" smtClean="0"/>
                        <a:t>.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174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Акции ко Дню памяти </a:t>
                      </a:r>
                      <a:br>
                        <a:rPr lang="ru-RU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умерших от СПИДа,</a:t>
                      </a:r>
                      <a:r>
                        <a:rPr lang="ru-RU" sz="14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Всемирному Дню борьбы со СПИД  </a:t>
                      </a:r>
                      <a:endParaRPr lang="x-none" sz="140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Проведены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Акции в регионах,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Изготовлены 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видеоролики </a:t>
                      </a:r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</a:rPr>
                        <a:t>«П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омним! Знаем !Победим»,</a:t>
                      </a:r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</a:rPr>
                        <a:t>  с предоставлением промо продукции.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</a:rPr>
                        <a:t>Узнай свой статус! Победим ВИЧ к 2030 году .</a:t>
                      </a:r>
                      <a:endParaRPr lang="ru-RU" sz="1050" b="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Повышение осведомленности населения</a:t>
                      </a:r>
                      <a:r>
                        <a:rPr lang="ru-RU" sz="1400" baseline="0" dirty="0" smtClean="0"/>
                        <a:t> по вопросам ВИЧ-инфекции и мотивации к обследованию на ВИЧ 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96286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Поддержка </a:t>
                      </a:r>
                      <a:r>
                        <a:rPr lang="ru-RU" sz="140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программы ОЗТ в РК.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Заключен Договор между АО «</a:t>
                      </a:r>
                      <a:r>
                        <a:rPr lang="ru-RU" sz="1400" dirty="0" err="1" smtClean="0">
                          <a:solidFill>
                            <a:schemeClr val="bg1"/>
                          </a:solidFill>
                        </a:rPr>
                        <a:t>ХимФарм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» и  РЦ СПИД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на поставку Метадона в РК на 2019-2020 гг. 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Ожидается поставка препарата «</a:t>
                      </a:r>
                      <a:r>
                        <a:rPr lang="ru-RU" sz="1400" b="0" dirty="0" err="1" smtClean="0"/>
                        <a:t>Метадон</a:t>
                      </a:r>
                      <a:r>
                        <a:rPr lang="ru-RU" sz="1400" b="0" dirty="0" smtClean="0"/>
                        <a:t> гидрохлорид» (Италия, </a:t>
                      </a:r>
                      <a:r>
                        <a:rPr lang="ru-RU" sz="1400" b="0" dirty="0" err="1" smtClean="0"/>
                        <a:t>Молтени</a:t>
                      </a:r>
                      <a:r>
                        <a:rPr lang="ru-RU" sz="1400" b="0" dirty="0" smtClean="0"/>
                        <a:t>) в декабре 2018 года в объеме 20 кг. и</a:t>
                      </a:r>
                      <a:r>
                        <a:rPr lang="ru-RU" sz="1400" b="0" baseline="0" dirty="0" smtClean="0"/>
                        <a:t> 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10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дозаторов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 в пункты ОЗТ 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20218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Взаимодействие  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партнерами для эффективной реализации гранта.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1)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Проведен круглый стол  со всеми международными партнерами, НПО и главными врачами ОГЦ СПИД  (14.02.2018г. – 30 чел.)</a:t>
                      </a:r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2) Заключены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Меморандумы, Договора с партнерами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(ЦИГЗА, 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AFEW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, ОФ «</a:t>
                      </a:r>
                      <a:r>
                        <a:rPr lang="ru-RU" sz="1400" baseline="0" dirty="0" err="1" smtClean="0">
                          <a:solidFill>
                            <a:schemeClr val="bg1"/>
                          </a:solidFill>
                        </a:rPr>
                        <a:t>Камеда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».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/>
                        <a:t>Планируется  заключение Меморандума  с ОФ «Центр гражданских инициатив», ОФ «Информационный ресурсный центр» при поддержке внутренней политики г. Алматы, </a:t>
                      </a:r>
                      <a:r>
                        <a:rPr lang="en-US" sz="1400" baseline="0" dirty="0" smtClean="0"/>
                        <a:t>INCL – </a:t>
                      </a:r>
                      <a:r>
                        <a:rPr lang="ru-RU" sz="1400" baseline="0" dirty="0" smtClean="0"/>
                        <a:t>Международный центр некоммерческого  права.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93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2909</TotalTime>
  <Words>2327</Words>
  <Application>Microsoft Office PowerPoint</Application>
  <PresentationFormat>Экран (4:3)</PresentationFormat>
  <Paragraphs>388</Paragraphs>
  <Slides>11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Обзор гранта ГФСТМ  по компоненту «ВИЧ/СПИД»  (№ KAZ-H-RAC-1578) за 2018г.</vt:lpstr>
      <vt:lpstr>Презентация PowerPoint</vt:lpstr>
      <vt:lpstr>Задача 1 - Разработать и внедрить механизм  социального  заказа через  СПИД-сервисные НПО для обеспечения устойчивых национальных мер в ответ на ВИЧ.</vt:lpstr>
      <vt:lpstr>Модель предоставления ГСЗ для СПИД-сервисных НПО </vt:lpstr>
      <vt:lpstr>Квалификационные требования к СПИД – сервисным НПО и аутрич-работникам</vt:lpstr>
      <vt:lpstr>Задача 1 - Разработать и внедрить механизм  социального  заказа через  СПИД-сервисные НПО для обеспечения устойчивых национальных мер в ответ на ВИЧ.</vt:lpstr>
      <vt:lpstr>Задача 2: «Усилить профилактические  мероприятия  среди  уязвимых групп населения, предоставить  комплекс услуг по уходу  и поддержке  людям, живущим  с ВИЧ» </vt:lpstr>
      <vt:lpstr>Задача 2: «Усилить профилактические  мероприятия  среди  уязвимых групп населения, предоставить  комплекс услуг по уходу  и поддержке  людям, живущим  с ВИЧ» </vt:lpstr>
      <vt:lpstr>Задача 2: «Усилить профилактические  мероприятия  среди  уязвимых групп населения, предоставить  комплекс услуг по уходу  и поддержке  людям, живущим  с ВИЧ» </vt:lpstr>
      <vt:lpstr>Результаты деятельности проекта в 2018г.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194</cp:revision>
  <cp:lastPrinted>2018-09-20T05:42:05Z</cp:lastPrinted>
  <dcterms:created xsi:type="dcterms:W3CDTF">2018-08-15T06:29:55Z</dcterms:created>
  <dcterms:modified xsi:type="dcterms:W3CDTF">2018-11-07T04:58:15Z</dcterms:modified>
</cp:coreProperties>
</file>