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3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0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0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2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0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4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0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3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2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2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2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616CA-2C9E-604A-84EF-F3309758B81E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38077-6E85-BB41-81C4-A553353F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1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2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Обеспечение </a:t>
            </a:r>
            <a:r>
              <a:rPr lang="ru-RU" sz="3600" b="1" dirty="0" smtClean="0"/>
              <a:t>устойчивости</a:t>
            </a:r>
            <a:r>
              <a:rPr lang="en-US" sz="3600" b="1" dirty="0" smtClean="0"/>
              <a:t> </a:t>
            </a:r>
            <a:r>
              <a:rPr lang="ru-RU" sz="3600" b="1" dirty="0" smtClean="0"/>
              <a:t>координационного </a:t>
            </a:r>
            <a:r>
              <a:rPr lang="ru-RU" sz="3600" b="1" dirty="0"/>
              <a:t>механизма по ответу Республики Казахстан на эпидемии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3600" b="1" dirty="0" smtClean="0"/>
              <a:t>ВИЧ</a:t>
            </a:r>
            <a:r>
              <a:rPr lang="ru-RU" sz="3600" b="1" dirty="0"/>
              <a:t>/СПИДа и туберкулеза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Кульжанов Максут Каримович,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.м.н., профессор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7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Рабочая группа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b="1" dirty="0"/>
              <a:t>Цель создания рабочей группы</a:t>
            </a:r>
            <a:r>
              <a:rPr lang="ru-RU" sz="2000" dirty="0"/>
              <a:t>: при содействии консультантов Проекта </a:t>
            </a:r>
            <a:r>
              <a:rPr lang="en-US" sz="2000" dirty="0"/>
              <a:t>GMS </a:t>
            </a:r>
            <a:r>
              <a:rPr lang="ru-RU" sz="2000" dirty="0"/>
              <a:t>(</a:t>
            </a:r>
            <a:r>
              <a:rPr lang="en-US" sz="2000" dirty="0"/>
              <a:t>Grant Management Solution</a:t>
            </a:r>
            <a:r>
              <a:rPr lang="ru-RU" sz="2000" dirty="0"/>
              <a:t>)</a:t>
            </a:r>
            <a:r>
              <a:rPr lang="ru-RU" sz="2000" dirty="0" smtClean="0"/>
              <a:t>, </a:t>
            </a:r>
            <a:r>
              <a:rPr lang="ru-RU" sz="2000" dirty="0"/>
              <a:t>разработать План по обеспечению устойчивости координационного механизма с целью сохранения </a:t>
            </a:r>
            <a:r>
              <a:rPr lang="ru-RU" sz="2000" dirty="0" err="1"/>
              <a:t>странового</a:t>
            </a:r>
            <a:r>
              <a:rPr lang="ru-RU" sz="2000" dirty="0"/>
              <a:t> </a:t>
            </a:r>
            <a:r>
              <a:rPr lang="ru-RU" sz="2000" dirty="0" err="1"/>
              <a:t>межсекторального</a:t>
            </a:r>
            <a:r>
              <a:rPr lang="ru-RU" sz="2000" dirty="0"/>
              <a:t> сотрудничества в сфере противодействия туберкулезу и ВИЧ после завершения программ Глобального фонда (2016 год</a:t>
            </a:r>
            <a:r>
              <a:rPr lang="ru-RU" sz="2000" dirty="0" smtClean="0"/>
              <a:t>)</a:t>
            </a:r>
          </a:p>
          <a:p>
            <a:endParaRPr lang="en-US" sz="2000" dirty="0" smtClean="0"/>
          </a:p>
          <a:p>
            <a:r>
              <a:rPr lang="ru-RU" sz="2000" b="1" dirty="0"/>
              <a:t>Состав группы</a:t>
            </a:r>
            <a:r>
              <a:rPr lang="ru-RU" sz="2000" dirty="0"/>
              <a:t>: </a:t>
            </a:r>
            <a:r>
              <a:rPr lang="en-US" sz="2000" dirty="0" smtClean="0"/>
              <a:t>9</a:t>
            </a:r>
            <a:r>
              <a:rPr lang="ru-RU" sz="2000" dirty="0" smtClean="0"/>
              <a:t> </a:t>
            </a:r>
            <a:r>
              <a:rPr lang="ru-RU" sz="2000" dirty="0"/>
              <a:t>членов группы, включающих представителей государственных, неправительственных и международных организаций, работающих в сфере противодействия туберкулеза и ВИЧ/СПИДа (члены и не члены СКК</a:t>
            </a:r>
            <a:r>
              <a:rPr lang="ru-RU" sz="2000" dirty="0" smtClean="0"/>
              <a:t>).</a:t>
            </a:r>
          </a:p>
          <a:p>
            <a:endParaRPr lang="ru-RU" sz="2000" dirty="0" smtClean="0"/>
          </a:p>
          <a:p>
            <a:r>
              <a:rPr lang="ru-RU" sz="2000" b="1" dirty="0" smtClean="0"/>
              <a:t>Основание</a:t>
            </a:r>
            <a:r>
              <a:rPr lang="ru-RU" sz="2000" dirty="0" smtClean="0"/>
              <a:t>: Письмо МЗРК № 11-3/1168-13и от 30.07. 2014 года «О формировании двух рабочих групп»</a:t>
            </a:r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8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Решением СКК от 11августа 2014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199289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313"/>
                <a:gridCol w="4121624"/>
                <a:gridCol w="373266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Сектор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Кульжанов М. К.,</a:t>
                      </a:r>
                      <a:r>
                        <a:rPr lang="ru-RU" baseline="0" dirty="0" smtClean="0"/>
                        <a:t> ВШОЗ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Государственный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Тайбасрова</a:t>
                      </a:r>
                      <a:r>
                        <a:rPr lang="ru-RU" dirty="0" smtClean="0"/>
                        <a:t> Д.,</a:t>
                      </a:r>
                      <a:r>
                        <a:rPr lang="ru-RU" baseline="0" dirty="0" smtClean="0"/>
                        <a:t> МНЭ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Государственный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Аманжолов</a:t>
                      </a:r>
                      <a:r>
                        <a:rPr lang="ru-RU" dirty="0" smtClean="0"/>
                        <a:t> Н. Х.,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КазСоюзЛЖВ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НПО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Дерябина А., </a:t>
                      </a:r>
                      <a:r>
                        <a:rPr lang="en-US" dirty="0" smtClean="0"/>
                        <a:t>ICAP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НПО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Бокажанова</a:t>
                      </a:r>
                      <a:r>
                        <a:rPr lang="ru-RU" dirty="0" smtClean="0"/>
                        <a:t> А., </a:t>
                      </a:r>
                      <a:r>
                        <a:rPr lang="en-US" dirty="0" smtClean="0"/>
                        <a:t>UNAIDS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Международная организация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Пател</a:t>
                      </a:r>
                      <a:r>
                        <a:rPr lang="ru-RU" baseline="0" dirty="0" smtClean="0"/>
                        <a:t> Р., </a:t>
                      </a:r>
                      <a:r>
                        <a:rPr lang="en-US" baseline="0" dirty="0" smtClean="0"/>
                        <a:t>USAID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Международная организация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Ротберга</a:t>
                      </a:r>
                      <a:r>
                        <a:rPr lang="ru-RU" baseline="0" dirty="0" smtClean="0"/>
                        <a:t> С., </a:t>
                      </a:r>
                      <a:r>
                        <a:rPr lang="en-US" baseline="0" dirty="0" smtClean="0"/>
                        <a:t>UNODC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Международная организация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Пак С.,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KNCV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Международное</a:t>
                      </a:r>
                      <a:r>
                        <a:rPr lang="ru-RU" baseline="0" dirty="0" smtClean="0"/>
                        <a:t> НПО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Кудусова</a:t>
                      </a:r>
                      <a:r>
                        <a:rPr lang="ru-RU" baseline="0" dirty="0" smtClean="0"/>
                        <a:t> Е., проект </a:t>
                      </a:r>
                      <a:r>
                        <a:rPr lang="en-US" baseline="0" dirty="0" smtClean="0"/>
                        <a:t>USAID, </a:t>
                      </a:r>
                      <a:r>
                        <a:rPr lang="en-US" baseline="0" dirty="0" err="1" smtClean="0"/>
                        <a:t>Abt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Международное</a:t>
                      </a:r>
                      <a:r>
                        <a:rPr lang="ru-RU" baseline="0" dirty="0" smtClean="0"/>
                        <a:t> НПО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037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900" b="1" dirty="0"/>
              <a:t>Функции группы:</a:t>
            </a:r>
            <a:endParaRPr lang="en-US" sz="2900" dirty="0"/>
          </a:p>
          <a:p>
            <a:pPr lvl="0"/>
            <a:r>
              <a:rPr lang="ru-RU" sz="2900" dirty="0"/>
              <a:t>анализ существующей системы координации программ по туберкулезу и ВИЧ;</a:t>
            </a:r>
            <a:endParaRPr lang="en-US" sz="2900" dirty="0"/>
          </a:p>
          <a:p>
            <a:pPr lvl="0"/>
            <a:r>
              <a:rPr lang="ru-RU" sz="2900" dirty="0"/>
              <a:t>определение роли координационного механизма в минимизации рисков, которые могут возникнуть после завершения финансирования программ Глобального фонда;</a:t>
            </a:r>
            <a:endParaRPr lang="en-US" sz="2900" dirty="0"/>
          </a:p>
          <a:p>
            <a:pPr lvl="0"/>
            <a:r>
              <a:rPr lang="ru-RU" sz="2900" dirty="0"/>
              <a:t>пересмотр действующих функций СКК и их изменение в соответствии с новыми требованиями Глобального фонда;</a:t>
            </a:r>
            <a:endParaRPr lang="en-US" sz="2900" dirty="0"/>
          </a:p>
          <a:p>
            <a:pPr lvl="0"/>
            <a:r>
              <a:rPr lang="ru-RU" sz="2900" dirty="0"/>
              <a:t>поиск возможностей интеграции функций СКК в деятельность других координационных механизмов в случае необходимости;</a:t>
            </a:r>
            <a:endParaRPr lang="en-US" sz="2900" dirty="0"/>
          </a:p>
          <a:p>
            <a:pPr lvl="0"/>
            <a:r>
              <a:rPr lang="ru-RU" sz="2900" dirty="0"/>
              <a:t>поиск оптимального механизма координации реализацией ответа страны на эпидемии;</a:t>
            </a:r>
            <a:endParaRPr lang="en-US" sz="2900" dirty="0"/>
          </a:p>
          <a:p>
            <a:pPr lvl="0"/>
            <a:r>
              <a:rPr lang="ru-RU" sz="2900" dirty="0"/>
              <a:t>поиск  ресурсов и потенциальных возможностей для поддержки деятельности координационного механизма  различными секторами.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6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ru-RU" sz="3100" b="1" dirty="0" smtClean="0"/>
              <a:t>Потенциальные </a:t>
            </a:r>
            <a:r>
              <a:rPr lang="ru-RU" sz="3100" b="1" dirty="0"/>
              <a:t>риски в связи с завершением гранта Глобального Фонда в Казахстане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Прекращение деятельности </a:t>
            </a:r>
            <a:r>
              <a:rPr lang="ru-RU" dirty="0" err="1"/>
              <a:t>Странового</a:t>
            </a:r>
            <a:r>
              <a:rPr lang="ru-RU" dirty="0"/>
              <a:t> координационного совета по работе с международными </a:t>
            </a:r>
            <a:r>
              <a:rPr lang="ru-RU" dirty="0" smtClean="0"/>
              <a:t>организациями</a:t>
            </a:r>
            <a:endParaRPr lang="en-US" dirty="0"/>
          </a:p>
          <a:p>
            <a:endParaRPr lang="en-US" dirty="0" smtClean="0"/>
          </a:p>
          <a:p>
            <a:r>
              <a:rPr lang="uk-UA" dirty="0"/>
              <a:t>Ослабление приоритизации вопросов противодействия ВИЧ и туберкулеза в регионах, особенно в </a:t>
            </a:r>
            <a:r>
              <a:rPr lang="uk-UA" dirty="0" smtClean="0"/>
              <a:t>дотационных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r>
              <a:rPr lang="uk-UA" dirty="0"/>
              <a:t>Возникновение административных и логистических барьеров в  предоставлении услуг при их </a:t>
            </a:r>
            <a:r>
              <a:rPr lang="ru-RU" dirty="0"/>
              <a:t>п</a:t>
            </a:r>
            <a:r>
              <a:rPr lang="uk-UA" dirty="0"/>
              <a:t>ереходе от НПО в систему государственных лечебных </a:t>
            </a:r>
            <a:r>
              <a:rPr lang="uk-UA" dirty="0" smtClean="0"/>
              <a:t>учреждений</a:t>
            </a:r>
            <a:endParaRPr lang="en-US" dirty="0" smtClean="0"/>
          </a:p>
          <a:p>
            <a:endParaRPr lang="en-US" dirty="0" smtClean="0"/>
          </a:p>
          <a:p>
            <a:r>
              <a:rPr lang="uk-UA" dirty="0" smtClean="0"/>
              <a:t>Усиление </a:t>
            </a:r>
            <a:r>
              <a:rPr lang="uk-UA" dirty="0"/>
              <a:t>тенденции к уменьшению доступа уязвимых групп населения к услугам, которые предоставляются НПО и возможное ухудшение качества некоторых </a:t>
            </a:r>
            <a:r>
              <a:rPr lang="uk-UA" dirty="0" smtClean="0"/>
              <a:t>услуг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32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4478"/>
          </a:xfrm>
        </p:spPr>
        <p:txBody>
          <a:bodyPr>
            <a:noAutofit/>
          </a:bodyPr>
          <a:lstStyle/>
          <a:p>
            <a:r>
              <a:rPr lang="ru-RU" sz="2200" b="1" dirty="0"/>
              <a:t>М</a:t>
            </a:r>
            <a:r>
              <a:rPr lang="ru-RU" sz="2200" b="1" dirty="0" smtClean="0"/>
              <a:t>одель 1: </a:t>
            </a:r>
            <a:r>
              <a:rPr lang="ru-RU" sz="2200" dirty="0" smtClean="0"/>
              <a:t>Сохранение </a:t>
            </a:r>
            <a:r>
              <a:rPr lang="ru-RU" sz="2200" dirty="0"/>
              <a:t>СКК в качестве консультативно-совещательного органа при Министерстве здравоохранения с условием обновления его </a:t>
            </a:r>
            <a:r>
              <a:rPr lang="ru-RU" sz="2200" dirty="0" smtClean="0"/>
              <a:t>полномочий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555541"/>
              </p:ext>
            </p:extLst>
          </p:nvPr>
        </p:nvGraphicFramePr>
        <p:xfrm>
          <a:off x="457200" y="1228300"/>
          <a:ext cx="8441140" cy="537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" r:id="rId4" imgW="6129196" imgH="4226901" progId="Word.Document.8">
                  <p:embed/>
                </p:oleObj>
              </mc:Choice>
              <mc:Fallback>
                <p:oleObj name="Document" r:id="rId4" imgW="6129196" imgH="422690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1228300"/>
                        <a:ext cx="8441140" cy="5377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22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Модель 2: </a:t>
            </a:r>
            <a:r>
              <a:rPr lang="ru-RU" sz="2400" dirty="0"/>
              <a:t>Повышение статуса СКК до уровня консультативно-совещательного органа при </a:t>
            </a:r>
            <a:r>
              <a:rPr lang="ru-RU" sz="2400" dirty="0" smtClean="0"/>
              <a:t>Правительстве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332367"/>
              </p:ext>
            </p:extLst>
          </p:nvPr>
        </p:nvGraphicFramePr>
        <p:xfrm>
          <a:off x="179388" y="1423988"/>
          <a:ext cx="8843962" cy="536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" r:id="rId4" imgW="6426512" imgH="3880570" progId="Word.Document.12">
                  <p:embed/>
                </p:oleObj>
              </mc:Choice>
              <mc:Fallback>
                <p:oleObj name="Document" r:id="rId4" imgW="6426512" imgH="38805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388" y="1423988"/>
                        <a:ext cx="8843962" cy="536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171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Модель 3: </a:t>
            </a:r>
            <a:r>
              <a:rPr lang="ru-RU" sz="2400" dirty="0"/>
              <a:t>Реорганизация СК в Рабочую группу при Национальном совете по здравоохранению при </a:t>
            </a:r>
            <a:r>
              <a:rPr lang="ru-RU" sz="2400" dirty="0" smtClean="0"/>
              <a:t>Правительстве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347274"/>
              </p:ext>
            </p:extLst>
          </p:nvPr>
        </p:nvGraphicFramePr>
        <p:xfrm>
          <a:off x="165101" y="1637731"/>
          <a:ext cx="8760536" cy="4844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Document" r:id="rId4" imgW="6517409" imgH="3370793" progId="Word.Document.12">
                  <p:embed/>
                </p:oleObj>
              </mc:Choice>
              <mc:Fallback>
                <p:oleObj name="Document" r:id="rId4" imgW="6517409" imgH="337079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5101" y="1637731"/>
                        <a:ext cx="8760536" cy="48449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638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Следующие шаги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 smtClean="0"/>
              <a:t>Выбор оптимальной для РК модели</a:t>
            </a:r>
          </a:p>
          <a:p>
            <a:endParaRPr lang="ru-RU" sz="2400" dirty="0"/>
          </a:p>
          <a:p>
            <a:r>
              <a:rPr lang="ru-RU" sz="2400" dirty="0" smtClean="0"/>
              <a:t>Согласование с СКК и правительством</a:t>
            </a:r>
          </a:p>
          <a:p>
            <a:endParaRPr lang="ru-RU" sz="2400" dirty="0" smtClean="0"/>
          </a:p>
          <a:p>
            <a:r>
              <a:rPr lang="ru-RU" sz="2400" dirty="0" smtClean="0"/>
              <a:t>Разработка плана перехода (кто и какие решения принимает)</a:t>
            </a:r>
          </a:p>
          <a:p>
            <a:endParaRPr lang="ru-RU" sz="2400" dirty="0" smtClean="0"/>
          </a:p>
          <a:p>
            <a:r>
              <a:rPr lang="ru-RU" sz="2400" dirty="0" smtClean="0"/>
              <a:t>Разработка Положения будущего координационного органа (функций и структура)</a:t>
            </a:r>
          </a:p>
          <a:p>
            <a:endParaRPr lang="ru-RU" sz="2400" dirty="0" smtClean="0"/>
          </a:p>
          <a:p>
            <a:r>
              <a:rPr lang="ru-RU" sz="2400" dirty="0" smtClean="0"/>
              <a:t>Обеспечение деятельности (финансирование и административная поддержка)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1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413</Words>
  <Application>Microsoft Office PowerPoint</Application>
  <PresentationFormat>Экран (4:3)</PresentationFormat>
  <Paragraphs>69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Document</vt:lpstr>
      <vt:lpstr>Обеспечение устойчивости координационного механизма по ответу Республики Казахстан на эпидемии  ВИЧ/СПИДа и туберкулеза  </vt:lpstr>
      <vt:lpstr>Рабочая группа</vt:lpstr>
      <vt:lpstr>Решением СКК от 11августа 2014</vt:lpstr>
      <vt:lpstr>Презентация PowerPoint</vt:lpstr>
      <vt:lpstr> Потенциальные риски в связи с завершением гранта Глобального Фонда в Казахстане </vt:lpstr>
      <vt:lpstr>Модель 1: Сохранение СКК в качестве консультативно-совещательного органа при Министерстве здравоохранения с условием обновления его полномочий </vt:lpstr>
      <vt:lpstr>Модель 2: Повышение статуса СКК до уровня консультативно-совещательного органа при Правительстве </vt:lpstr>
      <vt:lpstr>Модель 3: Реорганизация СК в Рабочую группу при Национальном совете по здравоохранению при Правительстве</vt:lpstr>
      <vt:lpstr>Следующие шаги</vt:lpstr>
    </vt:vector>
  </TitlesOfParts>
  <Company>Alternative Georgia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Otiashvili</dc:creator>
  <cp:lastModifiedBy>111</cp:lastModifiedBy>
  <cp:revision>21</cp:revision>
  <dcterms:created xsi:type="dcterms:W3CDTF">2014-10-21T11:50:47Z</dcterms:created>
  <dcterms:modified xsi:type="dcterms:W3CDTF">2014-10-24T05:49:54Z</dcterms:modified>
</cp:coreProperties>
</file>