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62" r:id="rId4"/>
    <p:sldId id="260" r:id="rId5"/>
    <p:sldId id="267" r:id="rId6"/>
    <p:sldId id="261" r:id="rId7"/>
  </p:sldIdLst>
  <p:sldSz cx="9144000" cy="5143500" type="screen16x9"/>
  <p:notesSz cx="6858000" cy="9144000"/>
  <p:embeddedFontLst>
    <p:embeddedFont>
      <p:font typeface="Lato" charset="0"/>
      <p:regular r:id="rId9"/>
      <p:bold r:id="rId10"/>
      <p:italic r:id="rId11"/>
      <p:boldItalic r:id="rId12"/>
    </p:embeddedFont>
    <p:embeddedFont>
      <p:font typeface="Raleway" charset="0"/>
      <p:regular r:id="rId13"/>
      <p:bold r:id="rId14"/>
      <p:italic r:id="rId15"/>
      <p:boldItalic r:id="rId16"/>
    </p:embeddedFont>
    <p:embeddedFont>
      <p:font typeface="Arial Narrow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70187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5500178714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5500178714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500178714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500178714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500178714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5500178714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52B6FDD2-4711-45BB-B7B3-B1F61BE78156}" type="datetime1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CD62-5A21-4D64-9B36-F90C74DB09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3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7950" y="290700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“Международный инструмент для усиления комплексных программ, направленных на профилактику ВИЧ среди МСМ”</a:t>
            </a:r>
            <a:endParaRPr sz="2400"/>
          </a:p>
        </p:txBody>
      </p:sp>
      <p:pic>
        <p:nvPicPr>
          <p:cNvPr id="88" name="Google Shape;8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2200" y="97150"/>
            <a:ext cx="4214774" cy="28098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669925" y="59237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История появления документа MSMIT</a:t>
            </a:r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727650" y="128115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1800" dirty="0" smtClean="0"/>
              <a:t>На </a:t>
            </a:r>
            <a:r>
              <a:rPr lang="ru" sz="1800" dirty="0"/>
              <a:t>основе каких </a:t>
            </a:r>
            <a:r>
              <a:rPr lang="ru" sz="1800" dirty="0" smtClean="0"/>
              <a:t>документов</a:t>
            </a:r>
            <a:endParaRPr sz="1800" dirty="0"/>
          </a:p>
        </p:txBody>
      </p:sp>
      <p:pic>
        <p:nvPicPr>
          <p:cNvPr id="95" name="Google Shape;9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0825" y="4339975"/>
            <a:ext cx="6353175" cy="771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537" y="1203157"/>
            <a:ext cx="2781551" cy="3465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73207" y="1471290"/>
            <a:ext cx="2551196" cy="2868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94514" y="1134406"/>
            <a:ext cx="2655057" cy="3458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val 60"/>
          <p:cNvSpPr/>
          <p:nvPr/>
        </p:nvSpPr>
        <p:spPr>
          <a:xfrm>
            <a:off x="2210652" y="889440"/>
            <a:ext cx="4476750" cy="4162999"/>
          </a:xfrm>
          <a:prstGeom prst="ellipse">
            <a:avLst/>
          </a:prstGeom>
          <a:solidFill>
            <a:srgbClr val="FFFF00"/>
          </a:solidFill>
          <a:ln w="38100">
            <a:prstDash val="sysDash"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8487"/>
            <a:ext cx="4831556" cy="512582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ОСНОВНЫЕ главы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B083-36DF-4FD9-9DE9-A38D1667806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755632" y="2452174"/>
            <a:ext cx="1645884" cy="134528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 Расширение прав и возможностей сообществ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787012" y="705154"/>
            <a:ext cx="1580302" cy="1305142"/>
          </a:xfrm>
          <a:prstGeom prst="ellipse">
            <a:avLst/>
          </a:prstGeom>
          <a:solidFill>
            <a:srgbClr val="92D050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2. Преодоление насилия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5602641" y="1711007"/>
            <a:ext cx="1710618" cy="143427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3. Презервативы и </a:t>
            </a:r>
            <a:r>
              <a:rPr lang="ru-RU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лубриканты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273788" y="3667941"/>
            <a:ext cx="1671638" cy="1345749"/>
          </a:xfrm>
          <a:prstGeom prst="ellipse">
            <a:avLst/>
          </a:prstGeom>
          <a:solidFill>
            <a:srgbClr val="A8FCFE"/>
          </a:solidFill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4.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Услуги охраны здоровья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189870" y="3594229"/>
            <a:ext cx="1581150" cy="137044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5. Информационные и </a:t>
            </a:r>
            <a:r>
              <a:rPr lang="ru-RU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коммуника</a:t>
            </a:r>
            <a:r>
              <a:rPr lang="ru-RU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-</a:t>
            </a:r>
            <a:r>
              <a:rPr lang="ru-RU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ционные</a:t>
            </a:r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технологии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698915" y="1734793"/>
            <a:ext cx="1676400" cy="1519998"/>
          </a:xfrm>
          <a:prstGeom prst="ellipse">
            <a:avLst/>
          </a:prstGeom>
          <a:solidFill>
            <a:srgbClr val="EEE7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6.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Управление программами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3605645" y="3585456"/>
            <a:ext cx="362734" cy="280141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322592" y="2718820"/>
            <a:ext cx="359042" cy="20915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7" idx="4"/>
          </p:cNvCxnSpPr>
          <p:nvPr/>
        </p:nvCxnSpPr>
        <p:spPr>
          <a:xfrm>
            <a:off x="6457950" y="3145280"/>
            <a:ext cx="0" cy="497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Horizontal Scroll 74"/>
          <p:cNvSpPr/>
          <p:nvPr/>
        </p:nvSpPr>
        <p:spPr>
          <a:xfrm>
            <a:off x="7193093" y="2713735"/>
            <a:ext cx="1708033" cy="123165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Континуум профилактики, лечения и ухода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76" name="Horizontal Scroll 75"/>
          <p:cNvSpPr/>
          <p:nvPr/>
        </p:nvSpPr>
        <p:spPr>
          <a:xfrm>
            <a:off x="6354851" y="288406"/>
            <a:ext cx="2263599" cy="115306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Мобилизация сообщества и структурные вмешательства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77" name="Horizontal Scroll 76"/>
          <p:cNvSpPr/>
          <p:nvPr/>
        </p:nvSpPr>
        <p:spPr>
          <a:xfrm>
            <a:off x="230630" y="3245093"/>
            <a:ext cx="1827568" cy="110754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Запуск, управление, мониторинг, расширение программ</a:t>
            </a:r>
            <a:endParaRPr lang="en-US" dirty="0">
              <a:latin typeface="Arial Narrow" panose="020B0606020202030204" pitchFamily="34" charset="0"/>
            </a:endParaRPr>
          </a:p>
        </p:txBody>
      </p:sp>
      <p:cxnSp>
        <p:nvCxnSpPr>
          <p:cNvPr id="84" name="Curved Connector 83"/>
          <p:cNvCxnSpPr>
            <a:stCxn id="77" idx="3"/>
          </p:cNvCxnSpPr>
          <p:nvPr/>
        </p:nvCxnSpPr>
        <p:spPr>
          <a:xfrm flipV="1">
            <a:off x="2058199" y="3071668"/>
            <a:ext cx="1536812" cy="727199"/>
          </a:xfrm>
          <a:prstGeom prst="curvedConnector3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Curved Connector 85"/>
          <p:cNvCxnSpPr/>
          <p:nvPr/>
        </p:nvCxnSpPr>
        <p:spPr>
          <a:xfrm rot="10800000" flipV="1">
            <a:off x="5417728" y="3160798"/>
            <a:ext cx="1831622" cy="493500"/>
          </a:xfrm>
          <a:prstGeom prst="curvedConnector3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344169" y="2744741"/>
            <a:ext cx="442842" cy="18228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urved Connector 106"/>
          <p:cNvCxnSpPr/>
          <p:nvPr/>
        </p:nvCxnSpPr>
        <p:spPr>
          <a:xfrm rot="10800000" flipV="1">
            <a:off x="4677174" y="983308"/>
            <a:ext cx="1677677" cy="1216967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 flipV="1">
            <a:off x="4506206" y="2021979"/>
            <a:ext cx="22560" cy="493269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5013809" y="3669817"/>
            <a:ext cx="436196" cy="332429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/>
          <p:nvPr/>
        </p:nvCxnSpPr>
        <p:spPr>
          <a:xfrm rot="10800000" flipV="1">
            <a:off x="4986537" y="3660739"/>
            <a:ext cx="667825" cy="566909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rved Right Arrow 10"/>
          <p:cNvSpPr/>
          <p:nvPr/>
        </p:nvSpPr>
        <p:spPr>
          <a:xfrm>
            <a:off x="3161155" y="532926"/>
            <a:ext cx="975575" cy="2143672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33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8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dirty="0"/>
              <a:t>Преимущества использования MSMIT для </a:t>
            </a:r>
            <a:r>
              <a:rPr lang="ru" sz="2400" dirty="0" smtClean="0"/>
              <a:t>страны</a:t>
            </a:r>
            <a:endParaRPr sz="2400" dirty="0"/>
          </a:p>
        </p:txBody>
      </p:sp>
      <p:sp>
        <p:nvSpPr>
          <p:cNvPr id="120" name="Google Shape;120;p17"/>
          <p:cNvSpPr txBox="1">
            <a:spLocks noGrp="1"/>
          </p:cNvSpPr>
          <p:nvPr>
            <p:ph type="body" idx="1"/>
          </p:nvPr>
        </p:nvSpPr>
        <p:spPr>
          <a:xfrm>
            <a:off x="729450" y="2421725"/>
            <a:ext cx="7688700" cy="19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1800"/>
              <a:t>Способствование достижению цели 90%-90%-90%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1800"/>
              <a:t>Экономические выгоды</a:t>
            </a:r>
            <a:endParaRPr sz="1800"/>
          </a:p>
        </p:txBody>
      </p:sp>
      <p:pic>
        <p:nvPicPr>
          <p:cNvPr id="121" name="Google Shape;12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0825" y="4339975"/>
            <a:ext cx="6353175" cy="77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23306"/>
            <a:ext cx="7886700" cy="764178"/>
          </a:xfrm>
        </p:spPr>
        <p:txBody>
          <a:bodyPr>
            <a:normAutofit/>
          </a:bodyPr>
          <a:lstStyle/>
          <a:p>
            <a:pPr algn="ctr"/>
            <a:r>
              <a:rPr lang="ru-RU" sz="2400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придание больших прав и полномочий МСМ</a:t>
            </a:r>
            <a:endParaRPr lang="ru-RU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CD62-5A21-4D64-9B36-F90C74DB091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9781" y="1489166"/>
            <a:ext cx="3500438" cy="24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Выноска со стрелкой вправо 5"/>
          <p:cNvSpPr/>
          <p:nvPr/>
        </p:nvSpPr>
        <p:spPr>
          <a:xfrm rot="21134536">
            <a:off x="511743" y="2335642"/>
            <a:ext cx="1698125" cy="588194"/>
          </a:xfrm>
          <a:prstGeom prst="right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500" b="1" dirty="0">
                <a:latin typeface="Arial Narrow" pitchFamily="34" charset="0"/>
              </a:rPr>
              <a:t>Позитивное признание</a:t>
            </a:r>
            <a:endParaRPr lang="ru-RU" sz="1500" b="1" dirty="0">
              <a:latin typeface="Arial Narrow" pitchFamily="34" charset="0"/>
            </a:endParaRPr>
          </a:p>
        </p:txBody>
      </p:sp>
      <p:sp>
        <p:nvSpPr>
          <p:cNvPr id="7" name="Выноска со стрелкой вправо 6"/>
          <p:cNvSpPr/>
          <p:nvPr/>
        </p:nvSpPr>
        <p:spPr>
          <a:xfrm rot="20938004">
            <a:off x="635912" y="3027780"/>
            <a:ext cx="2056974" cy="480061"/>
          </a:xfrm>
          <a:prstGeom prst="rightArrow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500" b="1" dirty="0">
                <a:latin typeface="Arial Narrow" pitchFamily="34" charset="0"/>
              </a:rPr>
              <a:t>Безопасность и поддержка</a:t>
            </a:r>
            <a:endParaRPr lang="ru-RU" sz="1500" b="1" dirty="0">
              <a:latin typeface="Arial Narrow" pitchFamily="34" charset="0"/>
            </a:endParaRPr>
          </a:p>
        </p:txBody>
      </p:sp>
      <p:sp>
        <p:nvSpPr>
          <p:cNvPr id="8" name="Выноска со стрелкой влево 7"/>
          <p:cNvSpPr/>
          <p:nvPr/>
        </p:nvSpPr>
        <p:spPr>
          <a:xfrm rot="1032035">
            <a:off x="5381910" y="2619030"/>
            <a:ext cx="2954348" cy="617969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1612"/>
            </a:avLst>
          </a:prstGeom>
          <a:solidFill>
            <a:srgbClr val="F13F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500" b="1" dirty="0">
                <a:latin typeface="Arial Narrow" pitchFamily="34" charset="0"/>
              </a:rPr>
              <a:t>Партнерство с заинтересованными сторонами</a:t>
            </a:r>
            <a:endParaRPr lang="ru-RU" sz="1500" b="1" dirty="0">
              <a:latin typeface="Arial Narrow" pitchFamily="34" charset="0"/>
            </a:endParaRPr>
          </a:p>
        </p:txBody>
      </p:sp>
      <p:sp>
        <p:nvSpPr>
          <p:cNvPr id="9" name="Выноска со стрелкой влево 8"/>
          <p:cNvSpPr/>
          <p:nvPr/>
        </p:nvSpPr>
        <p:spPr>
          <a:xfrm rot="1072755">
            <a:off x="4824868" y="3298881"/>
            <a:ext cx="3375465" cy="627017"/>
          </a:xfrm>
          <a:prstGeom prst="leftArrow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500" b="1" dirty="0">
                <a:latin typeface="Arial Narrow" pitchFamily="34" charset="0"/>
              </a:rPr>
              <a:t>Фокус на сильные стороны и жизнестойкость</a:t>
            </a:r>
            <a:endParaRPr lang="ru-RU" sz="1500" b="1" dirty="0">
              <a:latin typeface="Arial Narrow" pitchFamily="34" charset="0"/>
            </a:endParaRPr>
          </a:p>
        </p:txBody>
      </p:sp>
      <p:sp>
        <p:nvSpPr>
          <p:cNvPr id="11" name="Выноска со стрелкой влево 10"/>
          <p:cNvSpPr/>
          <p:nvPr/>
        </p:nvSpPr>
        <p:spPr>
          <a:xfrm rot="1238537">
            <a:off x="4187714" y="3921774"/>
            <a:ext cx="3860850" cy="559138"/>
          </a:xfrm>
          <a:prstGeom prst="left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Вовлеченность</a:t>
            </a:r>
            <a:r>
              <a:rPr lang="en-US" sz="1500" b="1" dirty="0">
                <a:solidFill>
                  <a:schemeClr val="tx1"/>
                </a:solidFill>
                <a:latin typeface="Arial Narrow" pitchFamily="34" charset="0"/>
              </a:rPr>
              <a:t>/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участие</a:t>
            </a:r>
            <a:r>
              <a:rPr lang="en-US" sz="1500" b="1" dirty="0">
                <a:solidFill>
                  <a:schemeClr val="tx1"/>
                </a:solidFill>
                <a:latin typeface="Arial Narrow" pitchFamily="34" charset="0"/>
              </a:rPr>
              <a:t>/</a:t>
            </a:r>
            <a:endParaRPr lang="ru-RU" sz="1500" b="1" dirty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лидерство МСМ</a:t>
            </a:r>
            <a:endParaRPr lang="ru-RU" sz="15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" name="Выноска со стрелкой вверх 11"/>
          <p:cNvSpPr/>
          <p:nvPr/>
        </p:nvSpPr>
        <p:spPr>
          <a:xfrm>
            <a:off x="3389811" y="3468188"/>
            <a:ext cx="852352" cy="1361804"/>
          </a:xfrm>
          <a:prstGeom prst="up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500" b="1" dirty="0">
                <a:latin typeface="Arial Narrow" pitchFamily="34" charset="0"/>
              </a:rPr>
              <a:t>Секс-позитивность</a:t>
            </a:r>
            <a:endParaRPr lang="ru-RU" sz="1500" b="1" dirty="0">
              <a:latin typeface="Arial Narrow" pitchFamily="34" charset="0"/>
            </a:endParaRPr>
          </a:p>
        </p:txBody>
      </p:sp>
      <p:sp>
        <p:nvSpPr>
          <p:cNvPr id="14" name="Выноска со стрелкой вправо 13"/>
          <p:cNvSpPr/>
          <p:nvPr/>
        </p:nvSpPr>
        <p:spPr>
          <a:xfrm rot="20757428">
            <a:off x="704854" y="3601130"/>
            <a:ext cx="2561480" cy="411480"/>
          </a:xfrm>
          <a:prstGeom prst="rightArrowCallout">
            <a:avLst>
              <a:gd name="adj1" fmla="val 25002"/>
              <a:gd name="adj2" fmla="val 25000"/>
              <a:gd name="adj3" fmla="val 25000"/>
              <a:gd name="adj4" fmla="val 649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Самоопределение</a:t>
            </a:r>
            <a:endParaRPr lang="ru-RU" sz="15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7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Что мы предлагаем дальше</a:t>
            </a:r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36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1800" dirty="0"/>
              <a:t>Принять решение об использовании MSMIT в качестве основы для разработки и внедрения программ профилактики ВИЧ среди МСМ в стране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1800" dirty="0"/>
              <a:t>Дополнительная встреча для более детального ознакомления с инструментом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1800" dirty="0"/>
              <a:t>Инициирование создания рабочей группы и участие в ней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1800" dirty="0"/>
              <a:t>Проведение презентаций для других заинтересованных сторон</a:t>
            </a:r>
            <a:endParaRPr sz="1800" dirty="0"/>
          </a:p>
        </p:txBody>
      </p:sp>
      <p:pic>
        <p:nvPicPr>
          <p:cNvPr id="128" name="Google Shape;12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0825" y="4339975"/>
            <a:ext cx="6353175" cy="77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13307</TotalTime>
  <Words>167</Words>
  <Application>Microsoft Office PowerPoint</Application>
  <PresentationFormat>Экран (16:9)</PresentationFormat>
  <Paragraphs>34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Lato</vt:lpstr>
      <vt:lpstr>Raleway</vt:lpstr>
      <vt:lpstr>Arial Narrow</vt:lpstr>
      <vt:lpstr>Streamline</vt:lpstr>
      <vt:lpstr>“Международный инструмент для усиления комплексных программ, направленных на профилактику ВИЧ среди МСМ”</vt:lpstr>
      <vt:lpstr>История появления документа MSMIT</vt:lpstr>
      <vt:lpstr>ОСНОВНЫЕ главы</vt:lpstr>
      <vt:lpstr>Преимущества использования MSMIT для страны</vt:lpstr>
      <vt:lpstr>придание больших прав и полномочий МСМ</vt:lpstr>
      <vt:lpstr>Что мы предлагаем дальше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“Международный инструмент для усиления комплексных программ, направленных на профилактику ВИЧ среди МСМ”</dc:title>
  <dc:creator>UNI</dc:creator>
  <cp:lastModifiedBy>Vitaliy Vinogradov</cp:lastModifiedBy>
  <cp:revision>8</cp:revision>
  <dcterms:modified xsi:type="dcterms:W3CDTF">2019-05-13T15:58:03Z</dcterms:modified>
</cp:coreProperties>
</file>